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handoutMasterIdLst>
    <p:handoutMasterId r:id="rId11"/>
  </p:handoutMasterIdLst>
  <p:sldIdLst>
    <p:sldId id="256" r:id="rId2"/>
    <p:sldId id="265" r:id="rId3"/>
    <p:sldId id="257" r:id="rId4"/>
    <p:sldId id="258" r:id="rId5"/>
    <p:sldId id="259" r:id="rId6"/>
    <p:sldId id="262" r:id="rId7"/>
    <p:sldId id="264" r:id="rId8"/>
    <p:sldId id="263" r:id="rId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84"/>
    <p:restoredTop sz="73104"/>
  </p:normalViewPr>
  <p:slideViewPr>
    <p:cSldViewPr>
      <p:cViewPr varScale="1">
        <p:scale>
          <a:sx n="64" d="100"/>
          <a:sy n="64" d="100"/>
        </p:scale>
        <p:origin x="2352"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7FA0060C-8E82-4158-9E27-4979C7F1CF18}" type="datetimeFigureOut">
              <a:rPr lang="en-US" smtClean="0"/>
              <a:t>8/21/20</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DA8E2513-C720-45A7-AD0E-6AE4A989F642}" type="slidenum">
              <a:rPr lang="en-US" smtClean="0"/>
              <a:t>‹#›</a:t>
            </a:fld>
            <a:endParaRPr lang="en-US"/>
          </a:p>
        </p:txBody>
      </p:sp>
    </p:spTree>
    <p:extLst>
      <p:ext uri="{BB962C8B-B14F-4D97-AF65-F5344CB8AC3E}">
        <p14:creationId xmlns:p14="http://schemas.microsoft.com/office/powerpoint/2010/main" val="33886084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30F3BB5E-0482-4C64-B999-3F8064621314}" type="datetimeFigureOut">
              <a:rPr lang="en-US" smtClean="0"/>
              <a:t>8/21/20</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5701BAE0-B888-43A1-A2D3-4B8140A4D528}" type="slidenum">
              <a:rPr lang="en-US" smtClean="0"/>
              <a:t>‹#›</a:t>
            </a:fld>
            <a:endParaRPr lang="en-US"/>
          </a:p>
        </p:txBody>
      </p:sp>
    </p:spTree>
    <p:extLst>
      <p:ext uri="{BB962C8B-B14F-4D97-AF65-F5344CB8AC3E}">
        <p14:creationId xmlns:p14="http://schemas.microsoft.com/office/powerpoint/2010/main" val="1491799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01BAE0-B888-43A1-A2D3-4B8140A4D528}" type="slidenum">
              <a:rPr lang="en-US" smtClean="0"/>
              <a:t>1</a:t>
            </a:fld>
            <a:endParaRPr lang="en-US"/>
          </a:p>
        </p:txBody>
      </p:sp>
    </p:spTree>
    <p:extLst>
      <p:ext uri="{BB962C8B-B14F-4D97-AF65-F5344CB8AC3E}">
        <p14:creationId xmlns:p14="http://schemas.microsoft.com/office/powerpoint/2010/main" val="2478024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a:t>
            </a:r>
          </a:p>
          <a:p>
            <a:r>
              <a:rPr lang="en-US" dirty="0"/>
              <a:t>Paul</a:t>
            </a:r>
          </a:p>
        </p:txBody>
      </p:sp>
      <p:sp>
        <p:nvSpPr>
          <p:cNvPr id="4" name="Slide Number Placeholder 3"/>
          <p:cNvSpPr>
            <a:spLocks noGrp="1"/>
          </p:cNvSpPr>
          <p:nvPr>
            <p:ph type="sldNum" sz="quarter" idx="5"/>
          </p:nvPr>
        </p:nvSpPr>
        <p:spPr/>
        <p:txBody>
          <a:bodyPr/>
          <a:lstStyle/>
          <a:p>
            <a:fld id="{5701BAE0-B888-43A1-A2D3-4B8140A4D528}" type="slidenum">
              <a:rPr lang="en-US" smtClean="0"/>
              <a:t>2</a:t>
            </a:fld>
            <a:endParaRPr lang="en-US"/>
          </a:p>
        </p:txBody>
      </p:sp>
    </p:spTree>
    <p:extLst>
      <p:ext uri="{BB962C8B-B14F-4D97-AF65-F5344CB8AC3E}">
        <p14:creationId xmlns:p14="http://schemas.microsoft.com/office/powerpoint/2010/main" val="424012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a:p>
            <a:endParaRPr lang="en-US" dirty="0"/>
          </a:p>
          <a:p>
            <a:r>
              <a:rPr lang="en-US" dirty="0"/>
              <a:t>CLO and PLO assessments need scheduling in the new four/ &amp; two-year cycles.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Recommend 25% of all outcomes in a discipline/area should be assessed per year.</a:t>
            </a:r>
          </a:p>
          <a:p>
            <a:endParaRPr lang="en-US" dirty="0"/>
          </a:p>
          <a:p>
            <a:r>
              <a:rPr lang="en-US" dirty="0"/>
              <a:t>Notice the four-year checkboxes and the past reports. Note that two year-cycle can simply repeat within the four-year plan.</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Periodic vs. incremental. This would allow divisions to more easily plan course assessments, which would be particularly helpful for infrequently offered courses. The additional work of scoring each student on each course outcome will be offset by being able to focus on one particular course rather than stretching it out over a four-year cycle. The assessment of all outcomes at once also helps to detect without too much delay that an outcome and/or its related content and lesson planning needs adjustment. There is also the relative expediency of reporting on all outcomes at once within the </a:t>
            </a:r>
            <a:r>
              <a:rPr lang="en-US" sz="1200" kern="1200" dirty="0" err="1">
                <a:solidFill>
                  <a:schemeClr val="tx1"/>
                </a:solidFill>
                <a:effectLst/>
                <a:latin typeface="+mn-lt"/>
                <a:ea typeface="+mn-ea"/>
                <a:cs typeface="+mn-cs"/>
              </a:rPr>
              <a:t>eLumen</a:t>
            </a:r>
            <a:r>
              <a:rPr lang="en-US" sz="1200" kern="1200" dirty="0">
                <a:solidFill>
                  <a:schemeClr val="tx1"/>
                </a:solidFill>
                <a:effectLst/>
                <a:latin typeface="+mn-lt"/>
                <a:ea typeface="+mn-ea"/>
                <a:cs typeface="+mn-cs"/>
              </a:rPr>
              <a:t> platform because it allows for a single reflection report to be written for the total number of outcomes assessed. Moreover, periodic assessment is considered by assessment experts to be more meaningful than incremental because it provides evidence that when students complete a course, they are actually developing in each of the course learning outcomes. In turn, assessing all outcomes at once gives a picture of an individual outcome’s validity in relationship to the other outcomes and to the course as a whole, while also gauging the reliability of the outcomes as a group.</a:t>
            </a:r>
            <a:r>
              <a:rPr lang="en-US" dirty="0">
                <a:effectLst/>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701BAE0-B888-43A1-A2D3-4B8140A4D528}" type="slidenum">
              <a:rPr lang="en-US" smtClean="0"/>
              <a:t>3</a:t>
            </a:fld>
            <a:endParaRPr lang="en-US"/>
          </a:p>
        </p:txBody>
      </p:sp>
    </p:spTree>
    <p:extLst>
      <p:ext uri="{BB962C8B-B14F-4D97-AF65-F5344CB8AC3E}">
        <p14:creationId xmlns:p14="http://schemas.microsoft.com/office/powerpoint/2010/main" val="1967607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Instruction: Still working out where that reflection on </a:t>
            </a:r>
            <a:r>
              <a:rPr lang="en-US" sz="1200" b="0" i="0" kern="1200" dirty="0" err="1">
                <a:solidFill>
                  <a:schemeClr val="tx1"/>
                </a:solidFill>
                <a:effectLst/>
                <a:latin typeface="+mn-lt"/>
                <a:ea typeface="+mn-ea"/>
                <a:cs typeface="+mn-cs"/>
              </a:rPr>
              <a:t>covid</a:t>
            </a:r>
            <a:r>
              <a:rPr lang="en-US" sz="1200" b="0" i="0" kern="1200" dirty="0">
                <a:solidFill>
                  <a:schemeClr val="tx1"/>
                </a:solidFill>
                <a:effectLst/>
                <a:latin typeface="+mn-lt"/>
                <a:ea typeface="+mn-ea"/>
                <a:cs typeface="+mn-cs"/>
              </a:rPr>
              <a:t> 19 will go.</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Recommended March 25: The Assessment Committee formalized its recommendation that instructional assessment switch from an incremental model of outcome assessment (a provisional number of outcomes assessed per semester) to a periodic model (all outcomes for a single course assessed during the same semester and all courses assessed at least once during the four-year cycle). </a:t>
            </a:r>
          </a:p>
          <a:p>
            <a:endParaRPr lang="en-US" sz="1200" b="1" i="0" kern="1200" dirty="0">
              <a:solidFill>
                <a:schemeClr val="tx1"/>
              </a:solidFill>
              <a:effectLst/>
              <a:latin typeface="+mn-lt"/>
              <a:ea typeface="+mn-ea"/>
              <a:cs typeface="+mn-cs"/>
            </a:endParaRPr>
          </a:p>
          <a:p>
            <a:r>
              <a:rPr lang="en-US" b="0" dirty="0"/>
              <a:t>Embedded program indicators</a:t>
            </a:r>
          </a:p>
          <a:p>
            <a:r>
              <a:rPr lang="en-US" sz="1200" b="0" i="0" kern="1200" dirty="0">
                <a:solidFill>
                  <a:schemeClr val="tx1"/>
                </a:solidFill>
                <a:effectLst/>
                <a:latin typeface="+mn-lt"/>
                <a:ea typeface="+mn-ea"/>
                <a:cs typeface="+mn-cs"/>
              </a:rPr>
              <a:t>Service Areas: Program Review</a:t>
            </a:r>
          </a:p>
          <a:p>
            <a:r>
              <a:rPr lang="en-US" sz="1200" b="0" i="0" kern="1200" dirty="0">
                <a:solidFill>
                  <a:schemeClr val="tx1"/>
                </a:solidFill>
                <a:effectLst/>
                <a:latin typeface="+mn-lt"/>
                <a:ea typeface="+mn-ea"/>
                <a:cs typeface="+mn-cs"/>
              </a:rPr>
              <a:t>2.1 Program Indicators. List two or more indicators that are used to evaluate the health of your program. These can be your outcomes.</a:t>
            </a: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701BAE0-B888-43A1-A2D3-4B8140A4D528}" type="slidenum">
              <a:rPr lang="en-US" smtClean="0"/>
              <a:t>4</a:t>
            </a:fld>
            <a:endParaRPr lang="en-US"/>
          </a:p>
        </p:txBody>
      </p:sp>
    </p:spTree>
    <p:extLst>
      <p:ext uri="{BB962C8B-B14F-4D97-AF65-F5344CB8AC3E}">
        <p14:creationId xmlns:p14="http://schemas.microsoft.com/office/powerpoint/2010/main" val="26810941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the assessment plans are in place, then faculty and staff still need to conduct scheduled outcome assessment this fall.</a:t>
            </a:r>
          </a:p>
          <a:p>
            <a:endParaRPr lang="en-US" dirty="0"/>
          </a:p>
          <a:p>
            <a:r>
              <a:rPr lang="en-US" dirty="0"/>
              <a:t>Look for an email from detailing the assessment process. For now, note the resources available to you at the process homepage.</a:t>
            </a:r>
          </a:p>
          <a:p>
            <a:endParaRPr lang="en-US" dirty="0"/>
          </a:p>
          <a:p>
            <a:r>
              <a:rPr lang="en-US" dirty="0"/>
              <a:t>Faculty: course student learning outcomes are your direct responsibility. </a:t>
            </a:r>
          </a:p>
          <a:p>
            <a:endParaRPr lang="en-US" dirty="0"/>
          </a:p>
          <a:p>
            <a:r>
              <a:rPr lang="en-US" dirty="0"/>
              <a:t>Program assessment: Deans have ultimate responsibility, associate deans facilitate review and dialogue, but faculty participation is crucial. </a:t>
            </a:r>
          </a:p>
          <a:p>
            <a:endParaRPr lang="en-US" dirty="0"/>
          </a:p>
          <a:p>
            <a:r>
              <a:rPr lang="en-US" dirty="0"/>
              <a:t>GE Assessment: remember that GE outcome assessment relies on good course and program assessment.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701BAE0-B888-43A1-A2D3-4B8140A4D528}" type="slidenum">
              <a:rPr lang="en-US" smtClean="0"/>
              <a:t>5</a:t>
            </a:fld>
            <a:endParaRPr lang="en-US"/>
          </a:p>
        </p:txBody>
      </p:sp>
    </p:spTree>
    <p:extLst>
      <p:ext uri="{BB962C8B-B14F-4D97-AF65-F5344CB8AC3E}">
        <p14:creationId xmlns:p14="http://schemas.microsoft.com/office/powerpoint/2010/main" val="19432424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 final piece to discuss today is outcome mapping. All CLOs must map to at least one PLO and may map to more than one. All GE courses must have at least one course outcome map to a relevant GE area outcome.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But keep in mind this be easier in </a:t>
            </a:r>
            <a:r>
              <a:rPr lang="en-US" sz="1200" kern="1200" dirty="0" err="1">
                <a:solidFill>
                  <a:schemeClr val="tx1"/>
                </a:solidFill>
                <a:effectLst/>
                <a:latin typeface="+mn-lt"/>
                <a:ea typeface="+mn-ea"/>
                <a:cs typeface="+mn-cs"/>
              </a:rPr>
              <a:t>eLumen</a:t>
            </a:r>
            <a:r>
              <a:rPr lang="en-US" sz="1200" kern="1200" dirty="0">
                <a:solidFill>
                  <a:schemeClr val="tx1"/>
                </a:solidFill>
                <a:effectLst/>
                <a:latin typeface="+mn-lt"/>
                <a:ea typeface="+mn-ea"/>
                <a:cs typeface="+mn-cs"/>
              </a:rPr>
              <a:t>, so maybe only do this if program assessment relies on 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Associate deans will be in touch.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Curriculum process is a great opportunity to check this.</a:t>
            </a:r>
          </a:p>
        </p:txBody>
      </p:sp>
      <p:sp>
        <p:nvSpPr>
          <p:cNvPr id="4" name="Slide Number Placeholder 3"/>
          <p:cNvSpPr>
            <a:spLocks noGrp="1"/>
          </p:cNvSpPr>
          <p:nvPr>
            <p:ph type="sldNum" sz="quarter" idx="5"/>
          </p:nvPr>
        </p:nvSpPr>
        <p:spPr/>
        <p:txBody>
          <a:bodyPr/>
          <a:lstStyle/>
          <a:p>
            <a:fld id="{5701BAE0-B888-43A1-A2D3-4B8140A4D528}" type="slidenum">
              <a:rPr lang="en-US" smtClean="0"/>
              <a:t>6</a:t>
            </a:fld>
            <a:endParaRPr lang="en-US"/>
          </a:p>
        </p:txBody>
      </p:sp>
    </p:spTree>
    <p:extLst>
      <p:ext uri="{BB962C8B-B14F-4D97-AF65-F5344CB8AC3E}">
        <p14:creationId xmlns:p14="http://schemas.microsoft.com/office/powerpoint/2010/main" val="2597221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Cindy Hooper</a:t>
            </a:r>
          </a:p>
          <a:p>
            <a:r>
              <a:rPr lang="en-US" sz="1200" kern="1200" dirty="0">
                <a:solidFill>
                  <a:schemeClr val="tx1"/>
                </a:solidFill>
                <a:effectLst/>
                <a:latin typeface="+mn-lt"/>
                <a:ea typeface="+mn-ea"/>
                <a:cs typeface="+mn-cs"/>
              </a:rPr>
              <a:t>Justine Shaw</a:t>
            </a:r>
          </a:p>
          <a:p>
            <a:r>
              <a:rPr lang="en-US" sz="1200" kern="1200" dirty="0" err="1">
                <a:solidFill>
                  <a:schemeClr val="tx1"/>
                </a:solidFill>
                <a:effectLst/>
                <a:latin typeface="+mn-lt"/>
                <a:ea typeface="+mn-ea"/>
                <a:cs typeface="+mn-cs"/>
              </a:rPr>
              <a:t>Diqui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LaPenta</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Pete Blakemore</a:t>
            </a:r>
          </a:p>
          <a:p>
            <a:r>
              <a:rPr lang="en-US" sz="1200" kern="1200" dirty="0">
                <a:solidFill>
                  <a:schemeClr val="tx1"/>
                </a:solidFill>
                <a:effectLst/>
                <a:latin typeface="+mn-lt"/>
                <a:ea typeface="+mn-ea"/>
                <a:cs typeface="+mn-cs"/>
              </a:rPr>
              <a:t>Erik Kramer</a:t>
            </a:r>
          </a:p>
          <a:p>
            <a:r>
              <a:rPr lang="en-US" sz="1200" kern="1200" dirty="0">
                <a:solidFill>
                  <a:schemeClr val="tx1"/>
                </a:solidFill>
                <a:effectLst/>
                <a:latin typeface="+mn-lt"/>
                <a:ea typeface="+mn-ea"/>
                <a:cs typeface="+mn-cs"/>
              </a:rPr>
              <a:t>Shannon Sullivan</a:t>
            </a:r>
          </a:p>
          <a:p>
            <a:r>
              <a:rPr lang="en-US" sz="1200" kern="1200" dirty="0">
                <a:solidFill>
                  <a:schemeClr val="tx1"/>
                </a:solidFill>
                <a:effectLst/>
                <a:latin typeface="+mn-lt"/>
                <a:ea typeface="+mn-ea"/>
                <a:cs typeface="+mn-cs"/>
              </a:rPr>
              <a:t>Lisa Sayles</a:t>
            </a:r>
          </a:p>
          <a:p>
            <a:r>
              <a:rPr lang="en-US" sz="1200" kern="1200" dirty="0">
                <a:solidFill>
                  <a:schemeClr val="tx1"/>
                </a:solidFill>
                <a:effectLst/>
                <a:latin typeface="+mn-lt"/>
                <a:ea typeface="+mn-ea"/>
                <a:cs typeface="+mn-cs"/>
              </a:rPr>
              <a:t>Dean Smith</a:t>
            </a:r>
          </a:p>
          <a:p>
            <a:r>
              <a:rPr lang="en-US" sz="1200" kern="1200" dirty="0">
                <a:solidFill>
                  <a:schemeClr val="tx1"/>
                </a:solidFill>
                <a:effectLst/>
                <a:latin typeface="+mn-lt"/>
                <a:ea typeface="+mn-ea"/>
                <a:cs typeface="+mn-cs"/>
              </a:rPr>
              <a:t>Lindsey </a:t>
            </a:r>
            <a:r>
              <a:rPr lang="en-US" sz="1200" kern="1200" dirty="0" err="1">
                <a:solidFill>
                  <a:schemeClr val="tx1"/>
                </a:solidFill>
                <a:effectLst/>
                <a:latin typeface="+mn-lt"/>
                <a:ea typeface="+mn-ea"/>
                <a:cs typeface="+mn-cs"/>
              </a:rPr>
              <a:t>Kessner</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Chris Lancaster</a:t>
            </a:r>
          </a:p>
          <a:p>
            <a:r>
              <a:rPr lang="en-US" dirty="0"/>
              <a:t>Mark Renner</a:t>
            </a:r>
          </a:p>
          <a:p>
            <a:r>
              <a:rPr lang="en-US" dirty="0"/>
              <a:t>Maria Marlow</a:t>
            </a:r>
          </a:p>
          <a:p>
            <a:r>
              <a:rPr lang="en-US" dirty="0"/>
              <a:t>Erin Wall</a:t>
            </a:r>
          </a:p>
          <a:p>
            <a:endParaRPr lang="en-US" dirty="0"/>
          </a:p>
        </p:txBody>
      </p:sp>
      <p:sp>
        <p:nvSpPr>
          <p:cNvPr id="4" name="Slide Number Placeholder 3"/>
          <p:cNvSpPr>
            <a:spLocks noGrp="1"/>
          </p:cNvSpPr>
          <p:nvPr>
            <p:ph type="sldNum" sz="quarter" idx="5"/>
          </p:nvPr>
        </p:nvSpPr>
        <p:spPr/>
        <p:txBody>
          <a:bodyPr/>
          <a:lstStyle/>
          <a:p>
            <a:fld id="{5701BAE0-B888-43A1-A2D3-4B8140A4D528}" type="slidenum">
              <a:rPr lang="en-US" smtClean="0"/>
              <a:t>7</a:t>
            </a:fld>
            <a:endParaRPr lang="en-US"/>
          </a:p>
        </p:txBody>
      </p:sp>
    </p:spTree>
    <p:extLst>
      <p:ext uri="{BB962C8B-B14F-4D97-AF65-F5344CB8AC3E}">
        <p14:creationId xmlns:p14="http://schemas.microsoft.com/office/powerpoint/2010/main" val="33158726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01BAE0-B888-43A1-A2D3-4B8140A4D528}" type="slidenum">
              <a:rPr lang="en-US" smtClean="0"/>
              <a:t>8</a:t>
            </a:fld>
            <a:endParaRPr lang="en-US"/>
          </a:p>
        </p:txBody>
      </p:sp>
    </p:spTree>
    <p:extLst>
      <p:ext uri="{BB962C8B-B14F-4D97-AF65-F5344CB8AC3E}">
        <p14:creationId xmlns:p14="http://schemas.microsoft.com/office/powerpoint/2010/main" val="1606179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9A22425C-0F28-45F2-880B-896045A40C7D}" type="datetimeFigureOut">
              <a:rPr lang="en-US" smtClean="0"/>
              <a:t>8/21/20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D11B57-7A13-40B6-8270-CF5BD268EBBC}"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A22425C-0F28-45F2-880B-896045A40C7D}" type="datetimeFigureOut">
              <a:rPr lang="en-US" smtClean="0"/>
              <a:t>8/21/20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D11B57-7A13-40B6-8270-CF5BD268EBB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A22425C-0F28-45F2-880B-896045A40C7D}" type="datetimeFigureOut">
              <a:rPr lang="en-US" smtClean="0"/>
              <a:t>8/21/20</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CD11B57-7A13-40B6-8270-CF5BD268EBB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A22425C-0F28-45F2-880B-896045A40C7D}" type="datetimeFigureOut">
              <a:rPr lang="en-US" smtClean="0"/>
              <a:t>8/21/20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D11B57-7A13-40B6-8270-CF5BD268EBB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A22425C-0F28-45F2-880B-896045A40C7D}" type="datetimeFigureOut">
              <a:rPr lang="en-US" smtClean="0"/>
              <a:t>8/21/20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D11B57-7A13-40B6-8270-CF5BD268EBB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A22425C-0F28-45F2-880B-896045A40C7D}" type="datetimeFigureOut">
              <a:rPr lang="en-US" smtClean="0"/>
              <a:t>8/21/20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D11B57-7A13-40B6-8270-CF5BD268EBB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A22425C-0F28-45F2-880B-896045A40C7D}" type="datetimeFigureOut">
              <a:rPr lang="en-US" smtClean="0"/>
              <a:t>8/21/20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D11B57-7A13-40B6-8270-CF5BD268EBB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9A22425C-0F28-45F2-880B-896045A40C7D}" type="datetimeFigureOut">
              <a:rPr lang="en-US" smtClean="0"/>
              <a:t>8/21/20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D11B57-7A13-40B6-8270-CF5BD268EBB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22425C-0F28-45F2-880B-896045A40C7D}" type="datetimeFigureOut">
              <a:rPr lang="en-US" smtClean="0"/>
              <a:t>8/21/20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D11B57-7A13-40B6-8270-CF5BD268EBB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A22425C-0F28-45F2-880B-896045A40C7D}" type="datetimeFigureOut">
              <a:rPr lang="en-US" smtClean="0"/>
              <a:t>8/21/20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D11B57-7A13-40B6-8270-CF5BD268EBBC}"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9A22425C-0F28-45F2-880B-896045A40C7D}" type="datetimeFigureOut">
              <a:rPr lang="en-US" smtClean="0"/>
              <a:t>8/21/20</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CD11B57-7A13-40B6-8270-CF5BD268EBB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9A22425C-0F28-45F2-880B-896045A40C7D}" type="datetimeFigureOut">
              <a:rPr lang="en-US" smtClean="0"/>
              <a:t>8/21/20</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CD11B57-7A13-40B6-8270-CF5BD268EBB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redwoods.edu/assess/Home/Plans-Map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redwoods.edu/assess/Home/Report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ebapps.redwoods.edu/programreview/"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redwoods.edu/asses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redwoods.edu/assess/Home/Plans-Map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971800"/>
            <a:ext cx="8229600" cy="1905000"/>
          </a:xfrm>
        </p:spPr>
        <p:txBody>
          <a:bodyPr>
            <a:normAutofit fontScale="90000"/>
          </a:bodyPr>
          <a:lstStyle/>
          <a:p>
            <a:r>
              <a:rPr lang="en-US" dirty="0"/>
              <a:t>Outcome Assessment 2020-21</a:t>
            </a:r>
            <a:br>
              <a:rPr lang="en-US" dirty="0"/>
            </a:br>
            <a:r>
              <a:rPr lang="en-US" dirty="0"/>
              <a:t>Institutional Assessment Dialogue: ILO #1</a:t>
            </a:r>
          </a:p>
        </p:txBody>
      </p:sp>
      <p:sp>
        <p:nvSpPr>
          <p:cNvPr id="3" name="Subtitle 2"/>
          <p:cNvSpPr>
            <a:spLocks noGrp="1"/>
          </p:cNvSpPr>
          <p:nvPr>
            <p:ph type="subTitle" idx="1"/>
          </p:nvPr>
        </p:nvSpPr>
        <p:spPr>
          <a:xfrm>
            <a:off x="1634066" y="5562600"/>
            <a:ext cx="5875867" cy="737616"/>
          </a:xfrm>
        </p:spPr>
        <p:txBody>
          <a:bodyPr/>
          <a:lstStyle/>
          <a:p>
            <a:r>
              <a:rPr lang="en-US" b="1" dirty="0"/>
              <a:t>College of the Redwoods Convocation Flex Activity </a:t>
            </a:r>
          </a:p>
          <a:p>
            <a:r>
              <a:rPr lang="en-US" i="1" dirty="0"/>
              <a:t>Philip Mancus, Paul </a:t>
            </a:r>
            <a:r>
              <a:rPr lang="en-US" i="1" dirty="0" err="1"/>
              <a:t>Chown</a:t>
            </a:r>
            <a:r>
              <a:rPr lang="en-US" i="1" dirty="0"/>
              <a:t>, Angelina Hill</a:t>
            </a:r>
          </a:p>
        </p:txBody>
      </p:sp>
    </p:spTree>
    <p:extLst>
      <p:ext uri="{BB962C8B-B14F-4D97-AF65-F5344CB8AC3E}">
        <p14:creationId xmlns:p14="http://schemas.microsoft.com/office/powerpoint/2010/main" val="393974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61C86-60AA-7349-884A-9A2B16488834}"/>
              </a:ext>
            </a:extLst>
          </p:cNvPr>
          <p:cNvSpPr>
            <a:spLocks noGrp="1"/>
          </p:cNvSpPr>
          <p:nvPr>
            <p:ph type="title"/>
          </p:nvPr>
        </p:nvSpPr>
        <p:spPr/>
        <p:txBody>
          <a:bodyPr/>
          <a:lstStyle/>
          <a:p>
            <a:r>
              <a:rPr lang="en-US" dirty="0"/>
              <a:t>Today</a:t>
            </a:r>
          </a:p>
        </p:txBody>
      </p:sp>
      <p:sp>
        <p:nvSpPr>
          <p:cNvPr id="3" name="Content Placeholder 2">
            <a:extLst>
              <a:ext uri="{FF2B5EF4-FFF2-40B4-BE49-F238E27FC236}">
                <a16:creationId xmlns:a16="http://schemas.microsoft.com/office/drawing/2014/main" id="{A68F159A-E463-1143-A568-2655B1C677B9}"/>
              </a:ext>
            </a:extLst>
          </p:cNvPr>
          <p:cNvSpPr>
            <a:spLocks noGrp="1"/>
          </p:cNvSpPr>
          <p:nvPr>
            <p:ph idx="1"/>
          </p:nvPr>
        </p:nvSpPr>
        <p:spPr/>
        <p:txBody>
          <a:bodyPr/>
          <a:lstStyle/>
          <a:p>
            <a:r>
              <a:rPr lang="en-US" dirty="0"/>
              <a:t>Overview of outcome assessment planning</a:t>
            </a:r>
          </a:p>
          <a:p>
            <a:r>
              <a:rPr lang="en-US" dirty="0"/>
              <a:t>Discussion of evidence for Institutional Learning Outcome#1</a:t>
            </a:r>
          </a:p>
        </p:txBody>
      </p:sp>
    </p:spTree>
    <p:extLst>
      <p:ext uri="{BB962C8B-B14F-4D97-AF65-F5344CB8AC3E}">
        <p14:creationId xmlns:p14="http://schemas.microsoft.com/office/powerpoint/2010/main" val="648102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Assessment Cycle(s)</a:t>
            </a:r>
          </a:p>
        </p:txBody>
      </p:sp>
      <p:sp>
        <p:nvSpPr>
          <p:cNvPr id="3" name="Content Placeholder 2"/>
          <p:cNvSpPr>
            <a:spLocks noGrp="1"/>
          </p:cNvSpPr>
          <p:nvPr>
            <p:ph idx="1"/>
          </p:nvPr>
        </p:nvSpPr>
        <p:spPr>
          <a:xfrm>
            <a:off x="457200" y="1600200"/>
            <a:ext cx="8229600" cy="4648200"/>
          </a:xfrm>
        </p:spPr>
        <p:txBody>
          <a:bodyPr>
            <a:normAutofit/>
          </a:bodyPr>
          <a:lstStyle/>
          <a:p>
            <a:r>
              <a:rPr lang="en-US" dirty="0"/>
              <a:t>Instruction: renew four-year schedule</a:t>
            </a:r>
          </a:p>
          <a:p>
            <a:r>
              <a:rPr lang="en-US" dirty="0"/>
              <a:t>Services: initiate a two-year cycle (this is new)</a:t>
            </a:r>
          </a:p>
          <a:p>
            <a:r>
              <a:rPr lang="en-US" dirty="0"/>
              <a:t>Update course and program assessment </a:t>
            </a:r>
            <a:r>
              <a:rPr lang="en-US" dirty="0">
                <a:hlinkClick r:id="rId3"/>
              </a:rPr>
              <a:t>planning schedule</a:t>
            </a:r>
            <a:r>
              <a:rPr lang="en-US" dirty="0"/>
              <a:t> </a:t>
            </a:r>
            <a:endParaRPr lang="en-US" b="1" dirty="0"/>
          </a:p>
          <a:p>
            <a:r>
              <a:rPr lang="en-US" dirty="0"/>
              <a:t>GE Outcome plan being reviewed by assessment committee</a:t>
            </a:r>
          </a:p>
        </p:txBody>
      </p:sp>
    </p:spTree>
    <p:extLst>
      <p:ext uri="{BB962C8B-B14F-4D97-AF65-F5344CB8AC3E}">
        <p14:creationId xmlns:p14="http://schemas.microsoft.com/office/powerpoint/2010/main" val="2804572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7477F-5D90-C047-8D72-661E3376C025}"/>
              </a:ext>
            </a:extLst>
          </p:cNvPr>
          <p:cNvSpPr>
            <a:spLocks noGrp="1"/>
          </p:cNvSpPr>
          <p:nvPr>
            <p:ph type="title"/>
          </p:nvPr>
        </p:nvSpPr>
        <p:spPr/>
        <p:txBody>
          <a:bodyPr>
            <a:normAutofit/>
          </a:bodyPr>
          <a:lstStyle/>
          <a:p>
            <a:r>
              <a:rPr lang="en-US" dirty="0"/>
              <a:t>Assessment Reporting</a:t>
            </a:r>
          </a:p>
        </p:txBody>
      </p:sp>
      <p:sp>
        <p:nvSpPr>
          <p:cNvPr id="3" name="Content Placeholder 2">
            <a:extLst>
              <a:ext uri="{FF2B5EF4-FFF2-40B4-BE49-F238E27FC236}">
                <a16:creationId xmlns:a16="http://schemas.microsoft.com/office/drawing/2014/main" id="{D13D3CED-6867-E44F-AA93-4F0D3450DBC4}"/>
              </a:ext>
            </a:extLst>
          </p:cNvPr>
          <p:cNvSpPr>
            <a:spLocks noGrp="1"/>
          </p:cNvSpPr>
          <p:nvPr>
            <p:ph idx="1"/>
          </p:nvPr>
        </p:nvSpPr>
        <p:spPr/>
        <p:txBody>
          <a:bodyPr>
            <a:normAutofit/>
          </a:bodyPr>
          <a:lstStyle/>
          <a:p>
            <a:r>
              <a:rPr lang="en-US" dirty="0"/>
              <a:t>Instruction: continue using </a:t>
            </a:r>
            <a:r>
              <a:rPr lang="en-US" dirty="0">
                <a:hlinkClick r:id="rId3"/>
              </a:rPr>
              <a:t>legacy reporting tool</a:t>
            </a:r>
            <a:r>
              <a:rPr lang="en-US" dirty="0"/>
              <a:t> for Fall 2020</a:t>
            </a:r>
          </a:p>
          <a:p>
            <a:pPr lvl="1"/>
            <a:r>
              <a:rPr lang="en-US" dirty="0"/>
              <a:t>Assessment Committee recommends using PR template to reflect on lessons learned during spring ‘20 (COVID-19)</a:t>
            </a:r>
          </a:p>
          <a:p>
            <a:r>
              <a:rPr lang="en-US" dirty="0"/>
              <a:t>Services: use </a:t>
            </a:r>
            <a:r>
              <a:rPr lang="en-US" dirty="0">
                <a:hlinkClick r:id="rId4"/>
              </a:rPr>
              <a:t>program review template</a:t>
            </a:r>
            <a:r>
              <a:rPr lang="en-US" dirty="0"/>
              <a:t> </a:t>
            </a:r>
          </a:p>
        </p:txBody>
      </p:sp>
    </p:spTree>
    <p:extLst>
      <p:ext uri="{BB962C8B-B14F-4D97-AF65-F5344CB8AC3E}">
        <p14:creationId xmlns:p14="http://schemas.microsoft.com/office/powerpoint/2010/main" val="405367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A2D22-5145-A347-A9C0-6B9530217BB1}"/>
              </a:ext>
            </a:extLst>
          </p:cNvPr>
          <p:cNvSpPr>
            <a:spLocks noGrp="1"/>
          </p:cNvSpPr>
          <p:nvPr>
            <p:ph type="title"/>
          </p:nvPr>
        </p:nvSpPr>
        <p:spPr/>
        <p:txBody>
          <a:bodyPr>
            <a:normAutofit/>
          </a:bodyPr>
          <a:lstStyle/>
          <a:p>
            <a:r>
              <a:rPr lang="en-US" dirty="0"/>
              <a:t>Assessment Process</a:t>
            </a:r>
          </a:p>
        </p:txBody>
      </p:sp>
      <p:sp>
        <p:nvSpPr>
          <p:cNvPr id="3" name="Content Placeholder 2">
            <a:extLst>
              <a:ext uri="{FF2B5EF4-FFF2-40B4-BE49-F238E27FC236}">
                <a16:creationId xmlns:a16="http://schemas.microsoft.com/office/drawing/2014/main" id="{489F70AE-4A98-DD45-BC34-492673D44831}"/>
              </a:ext>
            </a:extLst>
          </p:cNvPr>
          <p:cNvSpPr>
            <a:spLocks noGrp="1"/>
          </p:cNvSpPr>
          <p:nvPr>
            <p:ph idx="1"/>
          </p:nvPr>
        </p:nvSpPr>
        <p:spPr/>
        <p:txBody>
          <a:bodyPr/>
          <a:lstStyle/>
          <a:p>
            <a:r>
              <a:rPr lang="en-US" dirty="0">
                <a:hlinkClick r:id="rId3"/>
              </a:rPr>
              <a:t>Assessment Process Homepage</a:t>
            </a:r>
            <a:endParaRPr lang="en-US" dirty="0"/>
          </a:p>
          <a:p>
            <a:pPr lvl="1"/>
            <a:r>
              <a:rPr lang="en-US" dirty="0"/>
              <a:t>Faculty lead on CSLO assessment</a:t>
            </a:r>
          </a:p>
          <a:p>
            <a:r>
              <a:rPr lang="en-US" dirty="0"/>
              <a:t>Program Assessment</a:t>
            </a:r>
          </a:p>
          <a:p>
            <a:pPr lvl="1"/>
            <a:r>
              <a:rPr lang="en-US" dirty="0"/>
              <a:t>Associate deans lead, using CLO data</a:t>
            </a:r>
          </a:p>
          <a:p>
            <a:pPr lvl="2"/>
            <a:r>
              <a:rPr lang="en-US" dirty="0"/>
              <a:t>This may require accessing reports from previous cycle</a:t>
            </a:r>
          </a:p>
          <a:p>
            <a:r>
              <a:rPr lang="en-US" dirty="0"/>
              <a:t>GE Assessment</a:t>
            </a:r>
          </a:p>
          <a:p>
            <a:endParaRPr lang="en-US" dirty="0"/>
          </a:p>
        </p:txBody>
      </p:sp>
    </p:spTree>
    <p:extLst>
      <p:ext uri="{BB962C8B-B14F-4D97-AF65-F5344CB8AC3E}">
        <p14:creationId xmlns:p14="http://schemas.microsoft.com/office/powerpoint/2010/main" val="3076272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D1BAA-7D88-7946-B4A1-0A0B5852919B}"/>
              </a:ext>
            </a:extLst>
          </p:cNvPr>
          <p:cNvSpPr>
            <a:spLocks noGrp="1"/>
          </p:cNvSpPr>
          <p:nvPr>
            <p:ph type="title"/>
          </p:nvPr>
        </p:nvSpPr>
        <p:spPr/>
        <p:txBody>
          <a:bodyPr/>
          <a:lstStyle/>
          <a:p>
            <a:r>
              <a:rPr lang="en-US" dirty="0"/>
              <a:t>Outcome Mapping</a:t>
            </a:r>
          </a:p>
        </p:txBody>
      </p:sp>
      <p:sp>
        <p:nvSpPr>
          <p:cNvPr id="3" name="Content Placeholder 2">
            <a:extLst>
              <a:ext uri="{FF2B5EF4-FFF2-40B4-BE49-F238E27FC236}">
                <a16:creationId xmlns:a16="http://schemas.microsoft.com/office/drawing/2014/main" id="{BFCC4BAF-3348-F84F-AB4D-20390BDDE05D}"/>
              </a:ext>
            </a:extLst>
          </p:cNvPr>
          <p:cNvSpPr>
            <a:spLocks noGrp="1"/>
          </p:cNvSpPr>
          <p:nvPr>
            <p:ph idx="1"/>
          </p:nvPr>
        </p:nvSpPr>
        <p:spPr/>
        <p:txBody>
          <a:bodyPr>
            <a:normAutofit/>
          </a:bodyPr>
          <a:lstStyle/>
          <a:p>
            <a:r>
              <a:rPr lang="en-US" dirty="0"/>
              <a:t>Revisions/updates to </a:t>
            </a:r>
            <a:r>
              <a:rPr lang="en-US" dirty="0">
                <a:hlinkClick r:id="rId3"/>
              </a:rPr>
              <a:t>outcome mapping</a:t>
            </a:r>
            <a:endParaRPr lang="en-US" dirty="0"/>
          </a:p>
          <a:p>
            <a:pPr marL="960120" lvl="1" indent="-457200">
              <a:buFont typeface="+mj-lt"/>
              <a:buAutoNum type="arabicPeriod"/>
            </a:pPr>
            <a:r>
              <a:rPr lang="en-US" dirty="0"/>
              <a:t>Check CLO-to-PLO map </a:t>
            </a:r>
          </a:p>
          <a:p>
            <a:pPr marL="960120" lvl="1" indent="-457200">
              <a:buFont typeface="+mj-lt"/>
              <a:buAutoNum type="arabicPeriod"/>
            </a:pPr>
            <a:r>
              <a:rPr lang="en-US" dirty="0"/>
              <a:t>GE courses: GEO map</a:t>
            </a:r>
          </a:p>
          <a:p>
            <a:pPr marL="960120" lvl="1" indent="-457200">
              <a:buFont typeface="+mj-lt"/>
              <a:buAutoNum type="arabicPeriod"/>
            </a:pPr>
            <a:r>
              <a:rPr lang="en-US" dirty="0"/>
              <a:t>Update on a case-by-case basis</a:t>
            </a:r>
          </a:p>
          <a:p>
            <a:r>
              <a:rPr lang="en-US" dirty="0"/>
              <a:t>Curriculum renewal – use this opportunity to review outcome maps</a:t>
            </a:r>
          </a:p>
          <a:p>
            <a:pPr lvl="1"/>
            <a:r>
              <a:rPr lang="en-US" dirty="0"/>
              <a:t>Any additions/changes to outcomes, new or discontinued courses or programs, necessitates updating the map</a:t>
            </a:r>
          </a:p>
          <a:p>
            <a:endParaRPr lang="en-US" dirty="0"/>
          </a:p>
        </p:txBody>
      </p:sp>
    </p:spTree>
    <p:extLst>
      <p:ext uri="{BB962C8B-B14F-4D97-AF65-F5344CB8AC3E}">
        <p14:creationId xmlns:p14="http://schemas.microsoft.com/office/powerpoint/2010/main" val="619205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3B55C-FCAF-284E-8ECC-21FCAFA71EB3}"/>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697163F3-343B-204F-A009-D53B0625DEA0}"/>
              </a:ext>
            </a:extLst>
          </p:cNvPr>
          <p:cNvSpPr>
            <a:spLocks noGrp="1"/>
          </p:cNvSpPr>
          <p:nvPr>
            <p:ph idx="1"/>
          </p:nvPr>
        </p:nvSpPr>
        <p:spPr/>
        <p:txBody>
          <a:bodyPr/>
          <a:lstStyle/>
          <a:p>
            <a:pPr marL="633222" indent="-514350">
              <a:buFont typeface="+mj-lt"/>
              <a:buAutoNum type="arabicPeriod"/>
            </a:pPr>
            <a:r>
              <a:rPr lang="en-US" dirty="0"/>
              <a:t>Update outcome assessment plans</a:t>
            </a:r>
          </a:p>
          <a:p>
            <a:pPr marL="633222" indent="-514350">
              <a:buFont typeface="+mj-lt"/>
              <a:buAutoNum type="arabicPeriod"/>
            </a:pPr>
            <a:r>
              <a:rPr lang="en-US" dirty="0"/>
              <a:t>Continue to conduct assessment as before</a:t>
            </a:r>
          </a:p>
          <a:p>
            <a:pPr marL="633222" indent="-514350">
              <a:buFont typeface="+mj-lt"/>
              <a:buAutoNum type="arabicPeriod"/>
            </a:pPr>
            <a:r>
              <a:rPr lang="en-US" dirty="0"/>
              <a:t>Review and update outcome maps</a:t>
            </a:r>
          </a:p>
          <a:p>
            <a:endParaRPr lang="en-US" dirty="0"/>
          </a:p>
          <a:p>
            <a:r>
              <a:rPr lang="en-US" dirty="0" err="1"/>
              <a:t>eLumen</a:t>
            </a:r>
            <a:r>
              <a:rPr lang="en-US" dirty="0"/>
              <a:t>? </a:t>
            </a:r>
          </a:p>
          <a:p>
            <a:pPr lvl="1"/>
            <a:r>
              <a:rPr lang="en-US" dirty="0"/>
              <a:t>The pilot continues this fall. Seeking volunteers...</a:t>
            </a:r>
          </a:p>
          <a:p>
            <a:endParaRPr lang="en-US" dirty="0"/>
          </a:p>
        </p:txBody>
      </p:sp>
    </p:spTree>
    <p:extLst>
      <p:ext uri="{BB962C8B-B14F-4D97-AF65-F5344CB8AC3E}">
        <p14:creationId xmlns:p14="http://schemas.microsoft.com/office/powerpoint/2010/main" val="1587804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8F64A-E60A-EA4F-A4C9-220D49E50FF4}"/>
              </a:ext>
            </a:extLst>
          </p:cNvPr>
          <p:cNvSpPr>
            <a:spLocks noGrp="1"/>
          </p:cNvSpPr>
          <p:nvPr>
            <p:ph type="title"/>
          </p:nvPr>
        </p:nvSpPr>
        <p:spPr/>
        <p:txBody>
          <a:bodyPr>
            <a:normAutofit fontScale="90000"/>
          </a:bodyPr>
          <a:lstStyle/>
          <a:p>
            <a:r>
              <a:rPr lang="en-US" dirty="0"/>
              <a:t>ILO #1: Academic and Career Technical Objectives </a:t>
            </a:r>
          </a:p>
        </p:txBody>
      </p:sp>
      <p:sp>
        <p:nvSpPr>
          <p:cNvPr id="3" name="Content Placeholder 2">
            <a:extLst>
              <a:ext uri="{FF2B5EF4-FFF2-40B4-BE49-F238E27FC236}">
                <a16:creationId xmlns:a16="http://schemas.microsoft.com/office/drawing/2014/main" id="{6F6D6CEF-DF01-2B4F-8BEA-8406AB7ECC5E}"/>
              </a:ext>
            </a:extLst>
          </p:cNvPr>
          <p:cNvSpPr>
            <a:spLocks noGrp="1"/>
          </p:cNvSpPr>
          <p:nvPr>
            <p:ph idx="1"/>
          </p:nvPr>
        </p:nvSpPr>
        <p:spPr/>
        <p:txBody>
          <a:bodyPr/>
          <a:lstStyle/>
          <a:p>
            <a:pPr marL="118872" indent="0">
              <a:buNone/>
            </a:pPr>
            <a:r>
              <a:rPr lang="en-US" dirty="0"/>
              <a:t>“Students will successfully acquire program outcomes and complete degrees and/or certificates. </a:t>
            </a:r>
            <a:r>
              <a:rPr lang="en-US" b="1" dirty="0"/>
              <a:t>This institutional outcome indicates if the objectives stated for degrees and/or certificates are being met.</a:t>
            </a:r>
            <a:r>
              <a:rPr lang="en-US" dirty="0"/>
              <a:t> Students earning degrees will acquire the College’s general education outcomes: Effective Communication, Critical Thinking, and Global/Cultural Context.”</a:t>
            </a:r>
          </a:p>
          <a:p>
            <a:endParaRPr lang="en-US" dirty="0"/>
          </a:p>
        </p:txBody>
      </p:sp>
      <p:sp>
        <p:nvSpPr>
          <p:cNvPr id="4" name="TextBox 3">
            <a:extLst>
              <a:ext uri="{FF2B5EF4-FFF2-40B4-BE49-F238E27FC236}">
                <a16:creationId xmlns:a16="http://schemas.microsoft.com/office/drawing/2014/main" id="{B41BFDC9-63F4-B444-AC1D-9735DF694B26}"/>
              </a:ext>
            </a:extLst>
          </p:cNvPr>
          <p:cNvSpPr txBox="1"/>
          <p:nvPr/>
        </p:nvSpPr>
        <p:spPr>
          <a:xfrm>
            <a:off x="-1888435" y="2643809"/>
            <a:ext cx="184731"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29597431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1155</TotalTime>
  <Words>865</Words>
  <Application>Microsoft Macintosh PowerPoint</Application>
  <PresentationFormat>On-screen Show (4:3)</PresentationFormat>
  <Paragraphs>94</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Corbel</vt:lpstr>
      <vt:lpstr>Wingdings</vt:lpstr>
      <vt:lpstr>Wingdings 2</vt:lpstr>
      <vt:lpstr>Wingdings 3</vt:lpstr>
      <vt:lpstr>Module</vt:lpstr>
      <vt:lpstr>Outcome Assessment 2020-21 Institutional Assessment Dialogue: ILO #1</vt:lpstr>
      <vt:lpstr>Today</vt:lpstr>
      <vt:lpstr>New Assessment Cycle(s)</vt:lpstr>
      <vt:lpstr>Assessment Reporting</vt:lpstr>
      <vt:lpstr>Assessment Process</vt:lpstr>
      <vt:lpstr>Outcome Mapping</vt:lpstr>
      <vt:lpstr>Summary</vt:lpstr>
      <vt:lpstr>ILO #1: Academic and Career Technical Objectives </vt:lpstr>
    </vt:vector>
  </TitlesOfParts>
  <Company>Redwoods Community College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Essentials</dc:title>
  <dc:creator>Hill, Angelina</dc:creator>
  <cp:lastModifiedBy>Microsoft Office User</cp:lastModifiedBy>
  <cp:revision>85</cp:revision>
  <cp:lastPrinted>2011-08-22T22:40:14Z</cp:lastPrinted>
  <dcterms:created xsi:type="dcterms:W3CDTF">2011-08-22T17:45:43Z</dcterms:created>
  <dcterms:modified xsi:type="dcterms:W3CDTF">2020-08-21T18:38:02Z</dcterms:modified>
</cp:coreProperties>
</file>