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5" d="100"/>
          <a:sy n="75" d="100"/>
        </p:scale>
        <p:origin x="-11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4369562"/>
            <a:ext cx="13004800" cy="2218436"/>
          </a:xfrm>
          <a:prstGeom prst="rect">
            <a:avLst/>
          </a:prstGeom>
        </p:spPr>
      </p:pic>
      <p:sp>
        <p:nvSpPr>
          <p:cNvPr id="4" name="TextBox 3"/>
          <p:cNvSpPr txBox="1"/>
          <p:nvPr/>
        </p:nvSpPr>
        <p:spPr>
          <a:xfrm>
            <a:off x="0" y="4470400"/>
            <a:ext cx="13004800" cy="975360"/>
          </a:xfrm>
          <a:prstGeom prst="rect">
            <a:avLst/>
          </a:prstGeom>
        </p:spPr>
        <p:txBody>
          <a:bodyPr wrap="none" lIns="254000" tIns="0" rIns="254000" bIns="0" anchor="t"/>
          <a:lstStyle/>
          <a:p>
            <a:pPr algn="ctr"/>
            <a:r>
              <a:rPr lang="en-US" sz="6400" b="1">
                <a:solidFill>
                  <a:srgbClr val="FFFFFF"/>
                </a:solidFill>
                <a:effectLst>
                  <a:outerShdw blurRad="20000" dist="30000" dir="2700000">
                    <a:srgbClr val="000000">
                      <a:alpha val="80000"/>
                    </a:srgbClr>
                  </a:outerShdw>
                </a:effectLst>
                <a:latin typeface="Calibri"/>
              </a:rPr>
              <a:t>Institutional Learning Outcomes</a:t>
            </a:r>
          </a:p>
        </p:txBody>
      </p:sp>
      <p:sp>
        <p:nvSpPr>
          <p:cNvPr id="5" name="TextBox 4"/>
          <p:cNvSpPr txBox="1"/>
          <p:nvPr/>
        </p:nvSpPr>
        <p:spPr>
          <a:xfrm>
            <a:off x="0" y="5572760"/>
            <a:ext cx="13004800" cy="914400"/>
          </a:xfrm>
          <a:prstGeom prst="rect">
            <a:avLst/>
          </a:prstGeom>
        </p:spPr>
        <p:txBody>
          <a:bodyPr wrap="none" lIns="254000" tIns="0" rIns="254000" bIns="0" anchor="t"/>
          <a:lstStyle/>
          <a:p>
            <a:pPr algn="ctr"/>
            <a:r>
              <a:rPr lang="en-US" sz="6000" b="0" dirty="0">
                <a:solidFill>
                  <a:srgbClr val="FFFFFF"/>
                </a:solidFill>
                <a:effectLst>
                  <a:outerShdw blurRad="20000" dist="30000" dir="2700000">
                    <a:srgbClr val="000000">
                      <a:alpha val="75000"/>
                    </a:srgbClr>
                  </a:outerShdw>
                </a:effectLst>
                <a:latin typeface="Calibri"/>
              </a:rPr>
              <a:t>College of the </a:t>
            </a:r>
            <a:r>
              <a:rPr lang="en-US" sz="6000" b="0" dirty="0" smtClean="0">
                <a:solidFill>
                  <a:srgbClr val="FFFFFF"/>
                </a:solidFill>
                <a:effectLst>
                  <a:outerShdw blurRad="20000" dist="30000" dir="2700000">
                    <a:srgbClr val="000000">
                      <a:alpha val="75000"/>
                    </a:srgbClr>
                  </a:outerShdw>
                </a:effectLst>
                <a:latin typeface="Calibri"/>
              </a:rPr>
              <a:t>Redwoods</a:t>
            </a:r>
          </a:p>
          <a:p>
            <a:pPr algn="ctr"/>
            <a:r>
              <a:rPr lang="en-US" sz="6000" dirty="0" smtClean="0">
                <a:solidFill>
                  <a:srgbClr val="FFFFFF"/>
                </a:solidFill>
                <a:effectLst>
                  <a:outerShdw blurRad="20000" dist="30000" dir="2700000">
                    <a:srgbClr val="000000">
                      <a:alpha val="75000"/>
                    </a:srgbClr>
                  </a:outerShdw>
                </a:effectLst>
                <a:latin typeface="Calibri"/>
              </a:rPr>
              <a:t>FLEX 2017</a:t>
            </a:r>
            <a:endParaRPr lang="en-US" sz="6000" b="0" dirty="0">
              <a:solidFill>
                <a:srgbClr val="FFFFFF"/>
              </a:solidFill>
              <a:effectLst>
                <a:outerShdw blurRad="20000" dist="30000" dir="2700000">
                  <a:srgbClr val="000000">
                    <a:alpha val="75000"/>
                  </a:srgbClr>
                </a:outerShdw>
              </a:effectLst>
              <a:latin typeface="Calibri"/>
            </a:endParaRP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giulia.forsythe - https://www.flickr.com/photos/59217476@N00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8C6654"/>
          </a:solidFill>
        </p:spPr>
      </p:sp>
      <p:sp>
        <p:nvSpPr>
          <p:cNvPr id="3" name="TextBox 2"/>
          <p:cNvSpPr txBox="1"/>
          <p:nvPr/>
        </p:nvSpPr>
        <p:spPr>
          <a:xfrm>
            <a:off x="254000" y="508000"/>
            <a:ext cx="12750800" cy="1244600"/>
          </a:xfrm>
          <a:prstGeom prst="rect">
            <a:avLst/>
          </a:prstGeom>
        </p:spPr>
        <p:txBody>
          <a:bodyPr wrap="none" lIns="254000" tIns="0" rIns="254000" bIns="0" anchor="t"/>
          <a:lstStyle/>
          <a:p>
            <a:pPr algn="ctr"/>
            <a:r>
              <a:rPr lang="en-US" sz="4800" b="1" dirty="0">
                <a:solidFill>
                  <a:srgbClr val="FFFFFF"/>
                </a:solidFill>
                <a:latin typeface="Calibri"/>
              </a:rPr>
              <a:t>To what extent do you agree CR Prepared </a:t>
            </a:r>
            <a:r>
              <a:rPr lang="en-US" sz="4800" b="1" dirty="0" smtClean="0">
                <a:solidFill>
                  <a:srgbClr val="FFFFFF"/>
                </a:solidFill>
                <a:latin typeface="Calibri"/>
              </a:rPr>
              <a:t>you with </a:t>
            </a:r>
          </a:p>
          <a:p>
            <a:pPr algn="ctr"/>
            <a:r>
              <a:rPr lang="en-US" sz="4800" b="1" dirty="0" smtClean="0">
                <a:solidFill>
                  <a:srgbClr val="FFFFFF"/>
                </a:solidFill>
                <a:latin typeface="Calibri"/>
              </a:rPr>
              <a:t>the following skills and abilities?</a:t>
            </a:r>
            <a:endParaRPr lang="en-US" sz="4800" b="1" dirty="0">
              <a:solidFill>
                <a:srgbClr val="FFFFFF"/>
              </a:solidFill>
              <a:latin typeface="Calibri"/>
            </a:endParaRPr>
          </a:p>
        </p:txBody>
      </p:sp>
      <p:sp>
        <p:nvSpPr>
          <p:cNvPr id="4" name="TextBox 3"/>
          <p:cNvSpPr txBox="1"/>
          <p:nvPr/>
        </p:nvSpPr>
        <p:spPr>
          <a:xfrm>
            <a:off x="254000" y="2438400"/>
            <a:ext cx="12496800" cy="6585204"/>
          </a:xfrm>
          <a:prstGeom prst="rect">
            <a:avLst/>
          </a:prstGeom>
        </p:spPr>
        <p:txBody>
          <a:bodyPr wrap="square">
            <a:normAutofit/>
          </a:bodyPr>
          <a:lstStyle/>
          <a:p>
            <a:pPr marL="762000" indent="-762000" algn="l">
              <a:lnSpc>
                <a:spcPct val="112000"/>
              </a:lnSpc>
              <a:buFont typeface="Calibri"/>
              <a:buChar char="•"/>
            </a:pPr>
            <a:r>
              <a:rPr lang="en-US" sz="5400" b="0" dirty="0">
                <a:solidFill>
                  <a:srgbClr val="FFFFFF"/>
                </a:solidFill>
                <a:effectLst>
                  <a:outerShdw blurRad="20000" dist="30000" dir="2700000">
                    <a:srgbClr val="000000">
                      <a:alpha val="75000"/>
                    </a:srgbClr>
                  </a:outerShdw>
                </a:effectLst>
                <a:latin typeface="Calibri"/>
              </a:rPr>
              <a:t>Critical thinking &amp; problem solving = 4.59</a:t>
            </a:r>
          </a:p>
          <a:p>
            <a:pPr marL="762000" indent="-762000" algn="l">
              <a:lnSpc>
                <a:spcPct val="112000"/>
              </a:lnSpc>
              <a:buFont typeface="Calibri"/>
              <a:buChar char="•"/>
            </a:pPr>
            <a:r>
              <a:rPr lang="en-US" sz="5400" b="0" dirty="0">
                <a:solidFill>
                  <a:srgbClr val="FFFFFF"/>
                </a:solidFill>
                <a:effectLst>
                  <a:outerShdw blurRad="20000" dist="30000" dir="2700000">
                    <a:srgbClr val="000000">
                      <a:alpha val="75000"/>
                    </a:srgbClr>
                  </a:outerShdw>
                </a:effectLst>
                <a:latin typeface="Calibri"/>
              </a:rPr>
              <a:t>Written communication = 4.51</a:t>
            </a:r>
          </a:p>
          <a:p>
            <a:pPr marL="762000" indent="-762000" algn="l">
              <a:lnSpc>
                <a:spcPct val="112000"/>
              </a:lnSpc>
              <a:buFont typeface="Calibri"/>
              <a:buChar char="•"/>
            </a:pPr>
            <a:r>
              <a:rPr lang="en-US" sz="5400" b="0" dirty="0">
                <a:solidFill>
                  <a:srgbClr val="FFFFFF"/>
                </a:solidFill>
                <a:effectLst>
                  <a:outerShdw blurRad="20000" dist="30000" dir="2700000">
                    <a:srgbClr val="000000">
                      <a:alpha val="75000"/>
                    </a:srgbClr>
                  </a:outerShdw>
                </a:effectLst>
                <a:latin typeface="Calibri"/>
              </a:rPr>
              <a:t>Verbal communication  = 4.46</a:t>
            </a:r>
          </a:p>
          <a:p>
            <a:pPr marL="762000" indent="-762000" algn="l">
              <a:lnSpc>
                <a:spcPct val="112000"/>
              </a:lnSpc>
              <a:buFont typeface="Calibri"/>
              <a:buChar char="•"/>
            </a:pPr>
            <a:r>
              <a:rPr lang="en-US" sz="5400" b="0" dirty="0">
                <a:solidFill>
                  <a:srgbClr val="FFFFFF"/>
                </a:solidFill>
                <a:effectLst>
                  <a:outerShdw blurRad="20000" dist="30000" dir="2700000">
                    <a:srgbClr val="000000">
                      <a:alpha val="75000"/>
                    </a:srgbClr>
                  </a:outerShdw>
                </a:effectLst>
                <a:latin typeface="Calibri"/>
              </a:rPr>
              <a:t>Research &amp; evaluating data = 4.46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8C6654"/>
          </a:solidFill>
        </p:spPr>
      </p:sp>
      <p:sp>
        <p:nvSpPr>
          <p:cNvPr id="3" name="TextBox 2"/>
          <p:cNvSpPr txBox="1"/>
          <p:nvPr/>
        </p:nvSpPr>
        <p:spPr>
          <a:xfrm>
            <a:off x="0" y="508000"/>
            <a:ext cx="13004800" cy="655320"/>
          </a:xfrm>
          <a:prstGeom prst="rect">
            <a:avLst/>
          </a:prstGeom>
        </p:spPr>
        <p:txBody>
          <a:bodyPr wrap="none" lIns="254000" tIns="0" rIns="254000" bIns="0" anchor="t"/>
          <a:lstStyle/>
          <a:p>
            <a:pPr algn="ctr"/>
            <a:r>
              <a:rPr lang="en-US" sz="5400" b="1" dirty="0">
                <a:solidFill>
                  <a:srgbClr val="FFFFFF"/>
                </a:solidFill>
                <a:latin typeface="Calibri"/>
              </a:rPr>
              <a:t>To what extent do you agree CR Prepared ..</a:t>
            </a:r>
          </a:p>
        </p:txBody>
      </p:sp>
      <p:sp>
        <p:nvSpPr>
          <p:cNvPr id="4" name="TextBox 3"/>
          <p:cNvSpPr txBox="1"/>
          <p:nvPr/>
        </p:nvSpPr>
        <p:spPr>
          <a:xfrm>
            <a:off x="254000" y="1671320"/>
            <a:ext cx="12496800" cy="6129020"/>
          </a:xfrm>
          <a:prstGeom prst="rect">
            <a:avLst/>
          </a:prstGeom>
        </p:spPr>
        <p:txBody>
          <a:bodyPr wrap="square">
            <a:normAutofit/>
          </a:bodyPr>
          <a:lstStyle/>
          <a:p>
            <a:pPr marL="762000" indent="-762000" algn="l">
              <a:lnSpc>
                <a:spcPct val="112000"/>
              </a:lnSpc>
              <a:buFont typeface="Calibri"/>
              <a:buChar char="•"/>
            </a:pPr>
            <a:r>
              <a:rPr lang="en-US" sz="5400" b="0" dirty="0">
                <a:solidFill>
                  <a:srgbClr val="FFFFFF"/>
                </a:solidFill>
                <a:effectLst>
                  <a:outerShdw blurRad="20000" dist="30000" dir="2700000">
                    <a:srgbClr val="000000">
                      <a:alpha val="75000"/>
                    </a:srgbClr>
                  </a:outerShdw>
                </a:effectLst>
                <a:latin typeface="Calibri"/>
              </a:rPr>
              <a:t>Being safety minded in the workplace = 4.05</a:t>
            </a:r>
          </a:p>
          <a:p>
            <a:pPr marL="762000" indent="-762000" algn="l">
              <a:lnSpc>
                <a:spcPct val="112000"/>
              </a:lnSpc>
              <a:buFont typeface="Calibri"/>
              <a:buChar char="•"/>
            </a:pPr>
            <a:r>
              <a:rPr lang="en-US" sz="5400" b="0" dirty="0">
                <a:solidFill>
                  <a:srgbClr val="FFFFFF"/>
                </a:solidFill>
                <a:effectLst>
                  <a:outerShdw blurRad="20000" dist="30000" dir="2700000">
                    <a:srgbClr val="000000">
                      <a:alpha val="75000"/>
                    </a:srgbClr>
                  </a:outerShdw>
                </a:effectLst>
                <a:latin typeface="Calibri"/>
              </a:rPr>
              <a:t>Reading = 4.03</a:t>
            </a:r>
          </a:p>
          <a:p>
            <a:pPr marL="762000" indent="-762000" algn="l">
              <a:lnSpc>
                <a:spcPct val="112000"/>
              </a:lnSpc>
              <a:buFont typeface="Calibri"/>
              <a:buChar char="•"/>
            </a:pPr>
            <a:r>
              <a:rPr lang="en-US" sz="5400" b="0" dirty="0">
                <a:solidFill>
                  <a:srgbClr val="FFFFFF"/>
                </a:solidFill>
                <a:effectLst>
                  <a:outerShdw blurRad="20000" dist="30000" dir="2700000">
                    <a:srgbClr val="000000">
                      <a:alpha val="75000"/>
                    </a:srgbClr>
                  </a:outerShdw>
                </a:effectLst>
                <a:latin typeface="Calibri"/>
              </a:rPr>
              <a:t>Scientific reading = 3.97</a:t>
            </a:r>
          </a:p>
          <a:p>
            <a:pPr marL="762000" indent="-762000" algn="l">
              <a:lnSpc>
                <a:spcPct val="112000"/>
              </a:lnSpc>
              <a:buFont typeface="Calibri"/>
              <a:buChar char="•"/>
            </a:pPr>
            <a:r>
              <a:rPr lang="en-US" sz="5400" b="0" dirty="0">
                <a:solidFill>
                  <a:srgbClr val="FFFFFF"/>
                </a:solidFill>
                <a:effectLst>
                  <a:outerShdw blurRad="20000" dist="30000" dir="2700000">
                    <a:srgbClr val="000000">
                      <a:alpha val="75000"/>
                    </a:srgbClr>
                  </a:outerShdw>
                </a:effectLst>
                <a:latin typeface="Calibri"/>
              </a:rPr>
              <a:t>Computing &amp; technology = 3.68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8C6654"/>
          </a:solidFill>
        </p:spPr>
      </p:sp>
      <p:sp>
        <p:nvSpPr>
          <p:cNvPr id="3" name="TextBox 2"/>
          <p:cNvSpPr txBox="1"/>
          <p:nvPr/>
        </p:nvSpPr>
        <p:spPr>
          <a:xfrm>
            <a:off x="6502400" y="0"/>
            <a:ext cx="6502400" cy="8242300"/>
          </a:xfrm>
          <a:prstGeom prst="rect">
            <a:avLst/>
          </a:prstGeom>
        </p:spPr>
        <p:txBody>
          <a:bodyPr wrap="square" lIns="254000" tIns="254000" rIns="254000" bIns="254000" anchor="ctr">
            <a:normAutofit lnSpcReduction="10000"/>
          </a:bodyPr>
          <a:lstStyle/>
          <a:p>
            <a:pPr algn="ctr"/>
            <a:r>
              <a:rPr lang="en-US" sz="4400" b="0">
                <a:solidFill>
                  <a:srgbClr val="FFFFFF"/>
                </a:solidFill>
                <a:latin typeface="Calibri"/>
              </a:rPr>
              <a:t>ILO 2: Students will reach their career, transfer, or personal goals. This outcome indicates if a student's individual goals are being met. This includes the goals of students earning degrees, or of students taking only a few courses for training and/or personal enrichment.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149EBA"/>
          </a:solidFill>
        </p:spPr>
      </p:sp>
      <p:sp>
        <p:nvSpPr>
          <p:cNvPr id="3" name="TextBox 2"/>
          <p:cNvSpPr txBox="1"/>
          <p:nvPr/>
        </p:nvSpPr>
        <p:spPr>
          <a:xfrm>
            <a:off x="6502400" y="0"/>
            <a:ext cx="6502400" cy="6299200"/>
          </a:xfrm>
          <a:prstGeom prst="rect">
            <a:avLst/>
          </a:prstGeom>
        </p:spPr>
        <p:txBody>
          <a:bodyPr wrap="square" lIns="254000" tIns="254000" rIns="254000" bIns="254000" anchor="ctr">
            <a:normAutofit lnSpcReduction="10000"/>
          </a:bodyPr>
          <a:lstStyle/>
          <a:p>
            <a:pPr algn="ctr"/>
            <a:r>
              <a:rPr lang="en-US" sz="8000" b="0">
                <a:solidFill>
                  <a:srgbClr val="FFFFFF"/>
                </a:solidFill>
                <a:latin typeface="Calibri"/>
              </a:rPr>
              <a:t>Last year, 89% of transfer students at HSU were not from CR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8C6654"/>
          </a:solidFill>
        </p:spPr>
      </p:sp>
      <p:sp>
        <p:nvSpPr>
          <p:cNvPr id="3" name="TextBox 2"/>
          <p:cNvSpPr txBox="1"/>
          <p:nvPr/>
        </p:nvSpPr>
        <p:spPr>
          <a:xfrm>
            <a:off x="6502400" y="0"/>
            <a:ext cx="6502400" cy="7556500"/>
          </a:xfrm>
          <a:prstGeom prst="rect">
            <a:avLst/>
          </a:prstGeom>
        </p:spPr>
        <p:txBody>
          <a:bodyPr wrap="square" lIns="254000" tIns="254000" rIns="254000" bIns="254000" anchor="ctr">
            <a:normAutofit fontScale="92500" lnSpcReduction="20000"/>
          </a:bodyPr>
          <a:lstStyle/>
          <a:p>
            <a:pPr algn="ctr"/>
            <a:r>
              <a:rPr lang="en-US" sz="8000" b="0" dirty="0">
                <a:solidFill>
                  <a:srgbClr val="FFFFFF"/>
                </a:solidFill>
                <a:latin typeface="Calibri"/>
              </a:rPr>
              <a:t>CTE Outcomes </a:t>
            </a:r>
            <a:r>
              <a:rPr lang="en-US" sz="8000" b="0" dirty="0" smtClean="0">
                <a:solidFill>
                  <a:srgbClr val="FFFFFF"/>
                </a:solidFill>
                <a:latin typeface="Calibri"/>
              </a:rPr>
              <a:t>Survey</a:t>
            </a:r>
            <a:br>
              <a:rPr lang="en-US" sz="8000" b="0" dirty="0" smtClean="0">
                <a:solidFill>
                  <a:srgbClr val="FFFFFF"/>
                </a:solidFill>
                <a:latin typeface="Calibri"/>
              </a:rPr>
            </a:br>
            <a:r>
              <a:rPr lang="en-US" sz="8000" b="0" dirty="0">
                <a:solidFill>
                  <a:srgbClr val="FFFFFF"/>
                </a:solidFill>
                <a:latin typeface="Calibri"/>
              </a:rPr>
              <a:t>
Administered annually to over 500 CTE skills builders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8C6654"/>
          </a:solidFill>
        </p:spPr>
      </p:sp>
      <p:sp>
        <p:nvSpPr>
          <p:cNvPr id="3" name="TextBox 2"/>
          <p:cNvSpPr txBox="1"/>
          <p:nvPr/>
        </p:nvSpPr>
        <p:spPr>
          <a:xfrm>
            <a:off x="0" y="508000"/>
            <a:ext cx="13004800" cy="548640"/>
          </a:xfrm>
          <a:prstGeom prst="rect">
            <a:avLst/>
          </a:prstGeom>
        </p:spPr>
        <p:txBody>
          <a:bodyPr wrap="none" lIns="254000" tIns="0" rIns="254000" bIns="0" anchor="t"/>
          <a:lstStyle/>
          <a:p>
            <a:pPr algn="ctr"/>
            <a:r>
              <a:rPr lang="en-US" sz="4800" b="1" dirty="0">
                <a:solidFill>
                  <a:srgbClr val="FFFFFF"/>
                </a:solidFill>
                <a:latin typeface="Calibri"/>
              </a:rPr>
              <a:t>ILO 1: Academic and Career Technical Objectives</a:t>
            </a:r>
          </a:p>
        </p:txBody>
      </p:sp>
      <p:sp>
        <p:nvSpPr>
          <p:cNvPr id="4" name="TextBox 3"/>
          <p:cNvSpPr txBox="1"/>
          <p:nvPr/>
        </p:nvSpPr>
        <p:spPr>
          <a:xfrm>
            <a:off x="254000" y="1564640"/>
            <a:ext cx="12496800" cy="6801206"/>
          </a:xfrm>
          <a:prstGeom prst="rect">
            <a:avLst/>
          </a:prstGeom>
        </p:spPr>
        <p:txBody>
          <a:bodyPr wrap="square">
            <a:normAutofit/>
          </a:bodyPr>
          <a:lstStyle/>
          <a:p>
            <a:pPr marL="762000" indent="-762000" algn="l">
              <a:lnSpc>
                <a:spcPct val="92800"/>
              </a:lnSpc>
              <a:buFont typeface="Calibri"/>
              <a:buChar char="•"/>
            </a:pPr>
            <a:r>
              <a:rPr lang="en-US" sz="4800" b="0" dirty="0">
                <a:solidFill>
                  <a:srgbClr val="FFFFFF"/>
                </a:solidFill>
                <a:effectLst>
                  <a:outerShdw blurRad="20000" dist="30000" dir="2700000">
                    <a:srgbClr val="000000">
                      <a:alpha val="75000"/>
                    </a:srgbClr>
                  </a:outerShdw>
                </a:effectLst>
                <a:latin typeface="Calibri"/>
              </a:rPr>
              <a:t>Students will successfully acquire program outcomes and complete degrees and/or certificates. </a:t>
            </a:r>
            <a:r>
              <a:rPr lang="en-US" sz="4800" b="0" dirty="0" smtClean="0">
                <a:solidFill>
                  <a:srgbClr val="FFFFFF"/>
                </a:solidFill>
                <a:effectLst>
                  <a:outerShdw blurRad="20000" dist="30000" dir="2700000">
                    <a:srgbClr val="000000">
                      <a:alpha val="75000"/>
                    </a:srgbClr>
                  </a:outerShdw>
                </a:effectLst>
                <a:latin typeface="Calibri"/>
              </a:rPr>
              <a:t>This institutional </a:t>
            </a:r>
            <a:r>
              <a:rPr lang="en-US" sz="4800" b="0" dirty="0">
                <a:solidFill>
                  <a:srgbClr val="FFFFFF"/>
                </a:solidFill>
                <a:effectLst>
                  <a:outerShdw blurRad="20000" dist="30000" dir="2700000">
                    <a:srgbClr val="000000">
                      <a:alpha val="75000"/>
                    </a:srgbClr>
                  </a:outerShdw>
                </a:effectLst>
                <a:latin typeface="Calibri"/>
              </a:rPr>
              <a:t>outcome indicates if the objectives stated for degrees and/or certificates are being met. Students earning degrees will acquire the College’s general education outcomes.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8C6654"/>
          </a:solidFill>
        </p:spPr>
      </p:sp>
      <p:sp>
        <p:nvSpPr>
          <p:cNvPr id="3" name="TextBox 2"/>
          <p:cNvSpPr txBox="1"/>
          <p:nvPr/>
        </p:nvSpPr>
        <p:spPr>
          <a:xfrm>
            <a:off x="6502400" y="0"/>
            <a:ext cx="6502400" cy="8242300"/>
          </a:xfrm>
          <a:prstGeom prst="rect">
            <a:avLst/>
          </a:prstGeom>
        </p:spPr>
        <p:txBody>
          <a:bodyPr wrap="square" lIns="254000" tIns="254000" rIns="254000" bIns="254000" anchor="ctr">
            <a:normAutofit lnSpcReduction="10000"/>
          </a:bodyPr>
          <a:lstStyle/>
          <a:p>
            <a:pPr algn="ctr"/>
            <a:r>
              <a:rPr lang="en-US" sz="4400" b="0">
                <a:solidFill>
                  <a:srgbClr val="FFFFFF"/>
                </a:solidFill>
                <a:latin typeface="Calibri"/>
              </a:rPr>
              <a:t>ILO 3: Students will develop the awareness and skills needed to contribute to local and global communities. This
outcome indicates if students recognize ways to contribute to their community and the value of effectively
engaging in cross-cultural environments.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8C6654"/>
          </a:solidFill>
        </p:spPr>
      </p:sp>
      <p:sp>
        <p:nvSpPr>
          <p:cNvPr id="3" name="TextBox 2"/>
          <p:cNvSpPr txBox="1"/>
          <p:nvPr/>
        </p:nvSpPr>
        <p:spPr>
          <a:xfrm>
            <a:off x="0" y="508000"/>
            <a:ext cx="13004800" cy="1203960"/>
          </a:xfrm>
          <a:prstGeom prst="rect">
            <a:avLst/>
          </a:prstGeom>
        </p:spPr>
        <p:txBody>
          <a:bodyPr wrap="none" lIns="254000" tIns="0" rIns="254000" bIns="0" anchor="t"/>
          <a:lstStyle/>
          <a:p>
            <a:pPr algn="ctr"/>
            <a:r>
              <a:rPr lang="en-US" sz="7900" b="1">
                <a:solidFill>
                  <a:srgbClr val="FFFFFF"/>
                </a:solidFill>
                <a:latin typeface="Calibri"/>
              </a:rPr>
              <a:t>Graduating Exit Survey</a:t>
            </a:r>
          </a:p>
        </p:txBody>
      </p:sp>
      <p:sp>
        <p:nvSpPr>
          <p:cNvPr id="4" name="TextBox 3"/>
          <p:cNvSpPr txBox="1"/>
          <p:nvPr/>
        </p:nvSpPr>
        <p:spPr>
          <a:xfrm>
            <a:off x="254000" y="2219960"/>
            <a:ext cx="12496800" cy="6801206"/>
          </a:xfrm>
          <a:prstGeom prst="rect">
            <a:avLst/>
          </a:prstGeom>
        </p:spPr>
        <p:txBody>
          <a:bodyPr wrap="square">
            <a:normAutofit/>
          </a:bodyPr>
          <a:lstStyle/>
          <a:p>
            <a:pPr marL="762000" indent="-762000" algn="l">
              <a:lnSpc>
                <a:spcPct val="92800"/>
              </a:lnSpc>
              <a:buFont typeface="Calibri"/>
              <a:buChar char="•"/>
            </a:pPr>
            <a:r>
              <a:rPr lang="en-US" sz="4800" b="0" dirty="0">
                <a:solidFill>
                  <a:srgbClr val="FFFFFF"/>
                </a:solidFill>
                <a:effectLst>
                  <a:outerShdw blurRad="20000" dist="30000" dir="2700000">
                    <a:srgbClr val="000000">
                      <a:alpha val="75000"/>
                    </a:srgbClr>
                  </a:outerShdw>
                </a:effectLst>
                <a:latin typeface="Calibri"/>
              </a:rPr>
              <a:t>To what extent do you agree with the following:</a:t>
            </a:r>
          </a:p>
          <a:p>
            <a:pPr marL="1219200" lvl="1" indent="-762000">
              <a:lnSpc>
                <a:spcPct val="92800"/>
              </a:lnSpc>
              <a:buFont typeface="Calibri"/>
              <a:buChar char="•"/>
            </a:pPr>
            <a:r>
              <a:rPr lang="en-US" sz="4800" b="0" dirty="0">
                <a:solidFill>
                  <a:srgbClr val="FFFFFF"/>
                </a:solidFill>
                <a:effectLst>
                  <a:outerShdw blurRad="20000" dist="30000" dir="2700000">
                    <a:srgbClr val="000000">
                      <a:alpha val="75000"/>
                    </a:srgbClr>
                  </a:outerShdw>
                </a:effectLst>
                <a:latin typeface="Calibri"/>
              </a:rPr>
              <a:t>My overall educational experience was excellent = 4.46</a:t>
            </a:r>
          </a:p>
          <a:p>
            <a:pPr marL="1219200" lvl="1" indent="-762000">
              <a:lnSpc>
                <a:spcPct val="92800"/>
              </a:lnSpc>
              <a:buFont typeface="Calibri"/>
              <a:buChar char="•"/>
            </a:pPr>
            <a:r>
              <a:rPr lang="en-US" sz="4800" b="0" dirty="0">
                <a:solidFill>
                  <a:srgbClr val="FFFFFF"/>
                </a:solidFill>
                <a:effectLst>
                  <a:outerShdw blurRad="20000" dist="30000" dir="2700000">
                    <a:srgbClr val="000000">
                      <a:alpha val="75000"/>
                    </a:srgbClr>
                  </a:outerShdw>
                </a:effectLst>
                <a:latin typeface="Calibri"/>
              </a:rPr>
              <a:t>The quality of academic programs is excellent = 4.36</a:t>
            </a:r>
          </a:p>
          <a:p>
            <a:pPr marL="1219200" lvl="1" indent="-762000">
              <a:lnSpc>
                <a:spcPct val="92800"/>
              </a:lnSpc>
              <a:buFont typeface="Calibri"/>
              <a:buChar char="•"/>
            </a:pPr>
            <a:r>
              <a:rPr lang="en-US" sz="4800" b="0" dirty="0">
                <a:solidFill>
                  <a:srgbClr val="FFFFFF"/>
                </a:solidFill>
                <a:effectLst>
                  <a:outerShdw blurRad="20000" dist="30000" dir="2700000">
                    <a:srgbClr val="000000">
                      <a:alpha val="75000"/>
                    </a:srgbClr>
                  </a:outerShdw>
                </a:effectLst>
                <a:latin typeface="Calibri"/>
              </a:rPr>
              <a:t>The quality of student services is excellent = 4.26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8C6654"/>
          </a:solidFill>
        </p:spPr>
      </p:sp>
      <p:sp>
        <p:nvSpPr>
          <p:cNvPr id="3" name="TextBox 2"/>
          <p:cNvSpPr txBox="1"/>
          <p:nvPr/>
        </p:nvSpPr>
        <p:spPr>
          <a:xfrm>
            <a:off x="0" y="508000"/>
            <a:ext cx="13004800" cy="1203960"/>
          </a:xfrm>
          <a:prstGeom prst="rect">
            <a:avLst/>
          </a:prstGeom>
        </p:spPr>
        <p:txBody>
          <a:bodyPr wrap="none" lIns="254000" tIns="0" rIns="254000" bIns="0" anchor="t"/>
          <a:lstStyle/>
          <a:p>
            <a:pPr algn="ctr"/>
            <a:r>
              <a:rPr lang="en-US" sz="7900" b="1">
                <a:solidFill>
                  <a:srgbClr val="FFFFFF"/>
                </a:solidFill>
                <a:latin typeface="Calibri"/>
              </a:rPr>
              <a:t>Graduating Exit Survey</a:t>
            </a:r>
          </a:p>
        </p:txBody>
      </p:sp>
      <p:sp>
        <p:nvSpPr>
          <p:cNvPr id="4" name="TextBox 3"/>
          <p:cNvSpPr txBox="1"/>
          <p:nvPr/>
        </p:nvSpPr>
        <p:spPr>
          <a:xfrm>
            <a:off x="254000" y="2219960"/>
            <a:ext cx="12496800" cy="6801206"/>
          </a:xfrm>
          <a:prstGeom prst="rect">
            <a:avLst/>
          </a:prstGeom>
        </p:spPr>
        <p:txBody>
          <a:bodyPr wrap="square">
            <a:normAutofit/>
          </a:bodyPr>
          <a:lstStyle/>
          <a:p>
            <a:pPr marL="1219200" lvl="1" indent="-762000">
              <a:lnSpc>
                <a:spcPct val="92800"/>
              </a:lnSpc>
              <a:buFont typeface="Calibri"/>
              <a:buChar char="•"/>
            </a:pPr>
            <a:r>
              <a:rPr lang="en-US" sz="4400" b="0" dirty="0">
                <a:solidFill>
                  <a:srgbClr val="FFFFFF"/>
                </a:solidFill>
                <a:effectLst>
                  <a:outerShdw blurRad="20000" dist="30000" dir="2700000">
                    <a:srgbClr val="000000">
                      <a:alpha val="75000"/>
                    </a:srgbClr>
                  </a:outerShdw>
                </a:effectLst>
                <a:latin typeface="Calibri"/>
              </a:rPr>
              <a:t>CR helped me reach my transfer goals  = </a:t>
            </a:r>
            <a:r>
              <a:rPr lang="en-US" sz="4400" b="0" dirty="0" smtClean="0">
                <a:solidFill>
                  <a:srgbClr val="FFFFFF"/>
                </a:solidFill>
                <a:effectLst>
                  <a:outerShdw blurRad="20000" dist="30000" dir="2700000">
                    <a:srgbClr val="000000">
                      <a:alpha val="75000"/>
                    </a:srgbClr>
                  </a:outerShdw>
                </a:effectLst>
                <a:latin typeface="Calibri"/>
              </a:rPr>
              <a:t>4.16</a:t>
            </a:r>
          </a:p>
          <a:p>
            <a:pPr marL="1219200" lvl="1" indent="-762000">
              <a:lnSpc>
                <a:spcPct val="92800"/>
              </a:lnSpc>
              <a:buFont typeface="Calibri"/>
              <a:buChar char="•"/>
            </a:pPr>
            <a:endParaRPr lang="en-US" sz="4400" b="0" dirty="0">
              <a:solidFill>
                <a:srgbClr val="FFFFFF"/>
              </a:solidFill>
              <a:effectLst>
                <a:outerShdw blurRad="20000" dist="30000" dir="2700000">
                  <a:srgbClr val="000000">
                    <a:alpha val="75000"/>
                  </a:srgbClr>
                </a:outerShdw>
              </a:effectLst>
              <a:latin typeface="Calibri"/>
            </a:endParaRPr>
          </a:p>
          <a:p>
            <a:pPr marL="1219200" lvl="1" indent="-762000">
              <a:lnSpc>
                <a:spcPct val="92800"/>
              </a:lnSpc>
              <a:buFont typeface="Calibri"/>
              <a:buChar char="•"/>
            </a:pPr>
            <a:r>
              <a:rPr lang="en-US" sz="4400" b="0" dirty="0">
                <a:solidFill>
                  <a:srgbClr val="FFFFFF"/>
                </a:solidFill>
                <a:effectLst>
                  <a:outerShdw blurRad="20000" dist="30000" dir="2700000">
                    <a:srgbClr val="000000">
                      <a:alpha val="75000"/>
                    </a:srgbClr>
                  </a:outerShdw>
                </a:effectLst>
                <a:latin typeface="Calibri"/>
              </a:rPr>
              <a:t>Being a student at CR increased my awareness of diverse student groups     = </a:t>
            </a:r>
            <a:r>
              <a:rPr lang="en-US" sz="4400" b="0" dirty="0" smtClean="0">
                <a:solidFill>
                  <a:srgbClr val="FFFFFF"/>
                </a:solidFill>
                <a:effectLst>
                  <a:outerShdw blurRad="20000" dist="30000" dir="2700000">
                    <a:srgbClr val="000000">
                      <a:alpha val="75000"/>
                    </a:srgbClr>
                  </a:outerShdw>
                </a:effectLst>
                <a:latin typeface="Calibri"/>
              </a:rPr>
              <a:t>3.69</a:t>
            </a:r>
          </a:p>
          <a:p>
            <a:pPr marL="1219200" lvl="1" indent="-762000">
              <a:lnSpc>
                <a:spcPct val="92800"/>
              </a:lnSpc>
              <a:buFont typeface="Calibri"/>
              <a:buChar char="•"/>
            </a:pPr>
            <a:endParaRPr lang="en-US" sz="4400" b="0" dirty="0">
              <a:solidFill>
                <a:srgbClr val="FFFFFF"/>
              </a:solidFill>
              <a:effectLst>
                <a:outerShdw blurRad="20000" dist="30000" dir="2700000">
                  <a:srgbClr val="000000">
                    <a:alpha val="75000"/>
                  </a:srgbClr>
                </a:outerShdw>
              </a:effectLst>
              <a:latin typeface="Calibri"/>
            </a:endParaRPr>
          </a:p>
          <a:p>
            <a:pPr marL="1219200" lvl="1" indent="-762000">
              <a:lnSpc>
                <a:spcPct val="92800"/>
              </a:lnSpc>
              <a:buFont typeface="Calibri"/>
              <a:buChar char="•"/>
            </a:pPr>
            <a:r>
              <a:rPr lang="en-US" sz="4400" b="0" dirty="0">
                <a:solidFill>
                  <a:srgbClr val="FFFFFF"/>
                </a:solidFill>
                <a:effectLst>
                  <a:outerShdw blurRad="20000" dist="30000" dir="2700000">
                    <a:srgbClr val="000000">
                      <a:alpha val="75000"/>
                    </a:srgbClr>
                  </a:outerShdw>
                </a:effectLst>
                <a:latin typeface="Calibri"/>
              </a:rPr>
              <a:t>Campus activities and services made me more aware of diverse perspectives = 3.61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8C6654"/>
          </a:solidFill>
        </p:spPr>
      </p:sp>
      <p:sp>
        <p:nvSpPr>
          <p:cNvPr id="3" name="TextBox 2"/>
          <p:cNvSpPr txBox="1"/>
          <p:nvPr/>
        </p:nvSpPr>
        <p:spPr>
          <a:xfrm>
            <a:off x="0" y="228600"/>
            <a:ext cx="13004800" cy="8140700"/>
          </a:xfrm>
          <a:prstGeom prst="rect">
            <a:avLst/>
          </a:prstGeom>
        </p:spPr>
        <p:txBody>
          <a:bodyPr wrap="square" lIns="254000" tIns="254000" rIns="254000" bIns="254000" anchor="ctr">
            <a:normAutofit fontScale="92500" lnSpcReduction="10000"/>
          </a:bodyPr>
          <a:lstStyle/>
          <a:p>
            <a:pPr algn="ctr"/>
            <a:r>
              <a:rPr lang="en-US" sz="5200" b="0" dirty="0">
                <a:solidFill>
                  <a:srgbClr val="FFFFFF"/>
                </a:solidFill>
                <a:latin typeface="Calibri"/>
              </a:rPr>
              <a:t>The Diverse Learning Environments Survey (DLE) captures student perceptions regarding the institutional climate, campus practices as experienced with faculty, staff, and peers, and </a:t>
            </a:r>
            <a:r>
              <a:rPr lang="en-US" sz="5200" b="1" dirty="0">
                <a:solidFill>
                  <a:schemeClr val="accent3"/>
                </a:solidFill>
                <a:latin typeface="Calibri"/>
              </a:rPr>
              <a:t>student learning outcomes</a:t>
            </a:r>
            <a:r>
              <a:rPr lang="en-US" sz="5200" b="0" dirty="0">
                <a:solidFill>
                  <a:srgbClr val="FFFFFF"/>
                </a:solidFill>
                <a:latin typeface="Calibri"/>
              </a:rPr>
              <a:t>.
The Cooperative Institutional Research Program (CIRP) is a national longitudinal study of the American higher education system. It is regarded as the most comprehensive source of information on college students.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47AB4A"/>
          </a:solidFill>
        </p:spPr>
      </p:sp>
      <p:sp>
        <p:nvSpPr>
          <p:cNvPr id="3" name="TextBox 2"/>
          <p:cNvSpPr txBox="1"/>
          <p:nvPr/>
        </p:nvSpPr>
        <p:spPr>
          <a:xfrm>
            <a:off x="0" y="3218688"/>
            <a:ext cx="13004800" cy="2438400"/>
          </a:xfrm>
          <a:prstGeom prst="rect">
            <a:avLst/>
          </a:prstGeom>
        </p:spPr>
        <p:txBody>
          <a:bodyPr wrap="none" lIns="254000" tIns="0" rIns="254000" bIns="0" anchor="t"/>
          <a:lstStyle/>
          <a:p>
            <a:pPr algn="l"/>
            <a:r>
              <a:rPr lang="en-US" sz="16000" b="1">
                <a:solidFill>
                  <a:srgbClr val="FFFFFF"/>
                </a:solidFill>
                <a:latin typeface="Calibri"/>
              </a:rPr>
              <a:t>Overall...</a:t>
            </a:r>
          </a:p>
        </p:txBody>
      </p:sp>
      <p:sp>
        <p:nvSpPr>
          <p:cNvPr id="4" name="TextBox 3"/>
          <p:cNvSpPr txBox="1"/>
          <p:nvPr/>
        </p:nvSpPr>
        <p:spPr>
          <a:xfrm>
            <a:off x="0" y="5784088"/>
            <a:ext cx="13004800" cy="609600"/>
          </a:xfrm>
          <a:prstGeom prst="rect">
            <a:avLst/>
          </a:prstGeom>
        </p:spPr>
        <p:txBody>
          <a:bodyPr wrap="none" lIns="254000" tIns="0" rIns="254000" bIns="0" anchor="t"/>
          <a:lstStyle/>
          <a:p>
            <a:pPr algn="l"/>
            <a:r>
              <a:rPr lang="en-US" sz="4000" b="0">
                <a:solidFill>
                  <a:srgbClr val="FFFFFF"/>
                </a:solidFill>
                <a:latin typeface="Calibri"/>
              </a:rPr>
              <a:t>Ratings below expectations were most given in CTE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8C6654"/>
          </a:solidFill>
        </p:spPr>
      </p:sp>
      <p:sp>
        <p:nvSpPr>
          <p:cNvPr id="3" name="TextBox 2"/>
          <p:cNvSpPr txBox="1"/>
          <p:nvPr/>
        </p:nvSpPr>
        <p:spPr>
          <a:xfrm>
            <a:off x="6502400" y="0"/>
            <a:ext cx="6502400" cy="9613900"/>
          </a:xfrm>
          <a:prstGeom prst="rect">
            <a:avLst/>
          </a:prstGeom>
        </p:spPr>
        <p:txBody>
          <a:bodyPr wrap="square" lIns="254000" tIns="254000" rIns="254000" bIns="254000" anchor="ctr">
            <a:normAutofit lnSpcReduction="10000"/>
          </a:bodyPr>
          <a:lstStyle/>
          <a:p>
            <a:pPr algn="ctr"/>
            <a:r>
              <a:rPr lang="en-US" sz="6800" b="0" dirty="0">
                <a:solidFill>
                  <a:srgbClr val="FFFFFF"/>
                </a:solidFill>
                <a:latin typeface="Calibri"/>
              </a:rPr>
              <a:t>Course Outcomes:
</a:t>
            </a:r>
            <a:r>
              <a:rPr lang="en-US" sz="6800" b="0" dirty="0" smtClean="0">
                <a:solidFill>
                  <a:srgbClr val="FFFFFF"/>
                </a:solidFill>
                <a:latin typeface="Calibri"/>
              </a:rPr>
              <a:t>All </a:t>
            </a:r>
            <a:r>
              <a:rPr lang="en-US" sz="6800" b="0" dirty="0">
                <a:solidFill>
                  <a:srgbClr val="FFFFFF"/>
                </a:solidFill>
                <a:latin typeface="Calibri"/>
              </a:rPr>
              <a:t>subjects had at least two-thirds of students meeting or exceeding expectations.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6502400" y="0"/>
            <a:ext cx="6502400" cy="9753600"/>
          </a:xfrm>
          <a:prstGeom prst="rect">
            <a:avLst/>
          </a:prstGeom>
        </p:spPr>
      </p:pic>
      <p:sp>
        <p:nvSpPr>
          <p:cNvPr id="4" name="TextBox 3"/>
          <p:cNvSpPr txBox="1"/>
          <p:nvPr/>
        </p:nvSpPr>
        <p:spPr>
          <a:xfrm>
            <a:off x="6502400" y="0"/>
            <a:ext cx="6502400" cy="9753600"/>
          </a:xfrm>
          <a:prstGeom prst="rect">
            <a:avLst/>
          </a:prstGeom>
        </p:spPr>
        <p:txBody>
          <a:bodyPr wrap="square" lIns="254000" tIns="254000" rIns="254000" bIns="254000" anchor="ctr">
            <a:normAutofit/>
          </a:bodyPr>
          <a:lstStyle/>
          <a:p>
            <a:pPr algn="ctr"/>
            <a:r>
              <a:rPr lang="en-US" sz="8000" b="0" dirty="0">
                <a:solidFill>
                  <a:srgbClr val="FFFFFF"/>
                </a:solidFill>
                <a:effectLst>
                  <a:outerShdw blurRad="20000" dist="30000" dir="2700000">
                    <a:srgbClr val="000000">
                      <a:alpha val="75000"/>
                    </a:srgbClr>
                  </a:outerShdw>
                </a:effectLst>
                <a:latin typeface="Calibri"/>
              </a:rPr>
              <a:t>Which Division had the subjects with the most  below expectations?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351</Words>
  <Application>Microsoft Office PowerPoint</Application>
  <PresentationFormat>Custom</PresentationFormat>
  <Paragraphs>37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 Angelina</dc:creator>
  <cp:lastModifiedBy>Windows User</cp:lastModifiedBy>
  <cp:revision>2</cp:revision>
  <dcterms:created xsi:type="dcterms:W3CDTF">2006-08-16T00:00:00Z</dcterms:created>
  <dcterms:modified xsi:type="dcterms:W3CDTF">2017-01-12T01:27:33Z</dcterms:modified>
</cp:coreProperties>
</file>