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3" r:id="rId4"/>
    <p:sldId id="260" r:id="rId5"/>
    <p:sldId id="259" r:id="rId6"/>
    <p:sldId id="261" r:id="rId7"/>
    <p:sldId id="304" r:id="rId8"/>
    <p:sldId id="262" r:id="rId9"/>
    <p:sldId id="263" r:id="rId10"/>
    <p:sldId id="264" r:id="rId11"/>
    <p:sldId id="265" r:id="rId12"/>
    <p:sldId id="266" r:id="rId13"/>
    <p:sldId id="285" r:id="rId14"/>
    <p:sldId id="267" r:id="rId15"/>
    <p:sldId id="305" r:id="rId16"/>
    <p:sldId id="269" r:id="rId17"/>
    <p:sldId id="286" r:id="rId18"/>
    <p:sldId id="288" r:id="rId19"/>
    <p:sldId id="289" r:id="rId20"/>
    <p:sldId id="306" r:id="rId21"/>
    <p:sldId id="270" r:id="rId22"/>
    <p:sldId id="290" r:id="rId23"/>
    <p:sldId id="271" r:id="rId24"/>
    <p:sldId id="291" r:id="rId25"/>
    <p:sldId id="307" r:id="rId26"/>
    <p:sldId id="272" r:id="rId27"/>
    <p:sldId id="292" r:id="rId28"/>
    <p:sldId id="276" r:id="rId29"/>
    <p:sldId id="293" r:id="rId30"/>
    <p:sldId id="294" r:id="rId31"/>
    <p:sldId id="295" r:id="rId32"/>
    <p:sldId id="296" r:id="rId33"/>
    <p:sldId id="280" r:id="rId34"/>
    <p:sldId id="297" r:id="rId35"/>
    <p:sldId id="282" r:id="rId36"/>
    <p:sldId id="298" r:id="rId37"/>
    <p:sldId id="284" r:id="rId38"/>
    <p:sldId id="283" r:id="rId39"/>
    <p:sldId id="308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0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Do you plan to transfer to another institution?</a:t>
            </a:r>
          </a:p>
        </c:rich>
      </c:tx>
      <c:layout>
        <c:manualLayout>
          <c:xMode val="edge"/>
          <c:yMode val="edge"/>
          <c:x val="1.1937833613494945E-3"/>
          <c:y val="2.6992833615217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Sheet1!$U$2:$U$3</c:f>
              <c:strCache>
                <c:ptCount val="2"/>
                <c:pt idx="0">
                  <c:v>Do you plan to transfer to another institution?</c:v>
                </c:pt>
                <c:pt idx="1">
                  <c:v>%</c:v>
                </c:pt>
              </c:strCache>
            </c:strRef>
          </c:tx>
          <c:spPr>
            <a:solidFill>
              <a:srgbClr val="8E001C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Sheet1!$T$4:$T$6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Maybe, but I need more education first</c:v>
                </c:pt>
              </c:strCache>
            </c:strRef>
          </c:cat>
          <c:val>
            <c:numRef>
              <c:f>Sheet1!$U$4:$U$6</c:f>
              <c:numCache>
                <c:formatCode>0%</c:formatCode>
                <c:ptCount val="3"/>
                <c:pt idx="0">
                  <c:v>0.67349999999999999</c:v>
                </c:pt>
                <c:pt idx="1">
                  <c:v>0.1429</c:v>
                </c:pt>
                <c:pt idx="2">
                  <c:v>0.1837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95-4404-BE2C-B19B86686AE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6816272"/>
        <c:axId val="576816600"/>
      </c:barChart>
      <c:catAx>
        <c:axId val="5768162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816600"/>
        <c:crosses val="autoZero"/>
        <c:auto val="1"/>
        <c:lblAlgn val="ctr"/>
        <c:lblOffset val="100"/>
        <c:noMultiLvlLbl val="0"/>
      </c:catAx>
      <c:valAx>
        <c:axId val="576816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81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Average hourly wage before vs. after CR</a:t>
            </a:r>
          </a:p>
        </c:rich>
      </c:tx>
      <c:layout>
        <c:manualLayout>
          <c:xMode val="edge"/>
          <c:yMode val="edge"/>
          <c:x val="2.3974833064752097E-2"/>
          <c:y val="2.903811584241860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'[CTEOS Raw Data 2014 through 2020_LABELED.xlsx]Summaries'!$CA$3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[1]Summaries!$BZ$4:$BZ$9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Grand Total</c:v>
                </c:pt>
              </c:strCache>
            </c:strRef>
          </c:cat>
          <c:val>
            <c:numRef>
              <c:f>[1]Summaries!$CA$4:$CA$9</c:f>
              <c:numCache>
                <c:formatCode>_("$"* #,##0.00_);_("$"* \(#,##0.00\);_("$"* "-"??_);_(@_)</c:formatCode>
                <c:ptCount val="6"/>
                <c:pt idx="0">
                  <c:v>14.834383561643834</c:v>
                </c:pt>
                <c:pt idx="1">
                  <c:v>16.478317757009343</c:v>
                </c:pt>
                <c:pt idx="2">
                  <c:v>17.201634615384616</c:v>
                </c:pt>
                <c:pt idx="3">
                  <c:v>17.333171521035599</c:v>
                </c:pt>
                <c:pt idx="4">
                  <c:v>18.700976286871022</c:v>
                </c:pt>
                <c:pt idx="5">
                  <c:v>16.720503448503454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A-4C85-8FF3-BB76C6033EF9}"/>
            </c:ext>
          </c:extLst>
        </c:ser>
        <c:ser>
          <c:idx val="1"/>
          <c:order val="1"/>
          <c:tx>
            <c:strRef>
              <c:f>'[CTEOS Raw Data 2014 through 2020_LABELED.xlsx]Summaries'!$CB$3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[1]Summaries!$BZ$4:$BZ$9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Grand Total</c:v>
                </c:pt>
              </c:strCache>
            </c:strRef>
          </c:cat>
          <c:val>
            <c:numRef>
              <c:f>[1]Summaries!$CB$4:$CB$9</c:f>
              <c:numCache>
                <c:formatCode>_("$"* #,##0.00_);_("$"* \(#,##0.00\);_("$"* "-"??_);_(@_)</c:formatCode>
                <c:ptCount val="6"/>
                <c:pt idx="0">
                  <c:v>19.915205479452052</c:v>
                </c:pt>
                <c:pt idx="1">
                  <c:v>22.451376811594201</c:v>
                </c:pt>
                <c:pt idx="2">
                  <c:v>23.974732142857142</c:v>
                </c:pt>
                <c:pt idx="3">
                  <c:v>25.25482384823848</c:v>
                </c:pt>
                <c:pt idx="4">
                  <c:v>24.231494684177608</c:v>
                </c:pt>
                <c:pt idx="5">
                  <c:v>23.018531432223014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A-4C85-8FF3-BB76C6033EF9}"/>
            </c:ext>
          </c:extLst>
        </c:ser>
        <c:ser>
          <c:idx val="2"/>
          <c:order val="2"/>
          <c:tx>
            <c:strRef>
              <c:f>'[CTEOS Raw Data 2014 through 2020_LABELED.xlsx]Summaries'!$CC$3</c:f>
              <c:strCache>
                <c:ptCount val="1"/>
                <c:pt idx="0">
                  <c:v>% change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[1]Summaries!$BZ$4:$BZ$9</c:f>
              <c:strCach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Grand Total</c:v>
                </c:pt>
              </c:strCache>
            </c:strRef>
          </c:cat>
          <c:val>
            <c:numRef>
              <c:f>[1]Summaries!$CC$4:$CC$9</c:f>
              <c:numCache>
                <c:formatCode>0%</c:formatCode>
                <c:ptCount val="6"/>
                <c:pt idx="0">
                  <c:v>0.34250307043059891</c:v>
                </c:pt>
                <c:pt idx="1">
                  <c:v>0.36247990496749055</c:v>
                </c:pt>
                <c:pt idx="2">
                  <c:v>0.39374731988638306</c:v>
                </c:pt>
                <c:pt idx="3">
                  <c:v>0.45702266994757051</c:v>
                </c:pt>
                <c:pt idx="4">
                  <c:v>0.29573420726645561</c:v>
                </c:pt>
                <c:pt idx="5">
                  <c:v>0.37666497322383297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A-4C85-8FF3-BB76C6033EF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1226896"/>
        <c:axId val="791226240"/>
      </c:barChart>
      <c:catAx>
        <c:axId val="79122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226240"/>
        <c:crosses val="autoZero"/>
        <c:auto val="1"/>
        <c:lblAlgn val="ctr"/>
        <c:lblOffset val="100"/>
        <c:noMultiLvlLbl val="0"/>
      </c:catAx>
      <c:valAx>
        <c:axId val="791226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122689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How important was each of the following in terms of your reason for choosing CR?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l">
              <a:defRPr/>
            </a:pPr>
            <a:r>
              <a:rPr lang="en-US" sz="1100" dirty="0" smtClean="0"/>
              <a:t>(</a:t>
            </a:r>
            <a:r>
              <a:rPr lang="en-US" sz="1100" dirty="0"/>
              <a:t>1 = not important, 5 = very important) </a:t>
            </a:r>
            <a:r>
              <a:rPr lang="en-US" sz="1100" dirty="0" smtClean="0"/>
              <a:t>weighted average</a:t>
            </a:r>
            <a:endParaRPr lang="en-US" sz="1100" dirty="0"/>
          </a:p>
        </c:rich>
      </c:tx>
      <c:layout>
        <c:manualLayout>
          <c:xMode val="edge"/>
          <c:yMode val="edge"/>
          <c:x val="2.2532660945471704E-2"/>
          <c:y val="2.24482662470431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Sheet1!$Z$2:$Z$3</c:f>
              <c:strCache>
                <c:ptCount val="2"/>
                <c:pt idx="0">
                  <c:v>How important was each of the following in terms of your reason for choosing CR? (1 = not important, 5 = very important)</c:v>
                </c:pt>
                <c:pt idx="1">
                  <c:v>Weighted Average</c:v>
                </c:pt>
              </c:strCache>
            </c:strRef>
          </c:tx>
          <c:spPr>
            <a:solidFill>
              <a:srgbClr val="8E001C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Sheet1!$Y$4:$Y$8</c:f>
              <c:strCache>
                <c:ptCount val="5"/>
                <c:pt idx="0">
                  <c:v>Reputation: CR has a good reputation</c:v>
                </c:pt>
                <c:pt idx="1">
                  <c:v>Availability of major: CR offers the educational programs I needed/wanted</c:v>
                </c:pt>
                <c:pt idx="2">
                  <c:v>Location: CR has a good/convenient location</c:v>
                </c:pt>
                <c:pt idx="3">
                  <c:v>Quality: CR has good faculty and instruction</c:v>
                </c:pt>
                <c:pt idx="4">
                  <c:v>Low cost: CR is affordable</c:v>
                </c:pt>
              </c:strCache>
            </c:strRef>
          </c:cat>
          <c:val>
            <c:numRef>
              <c:f>Sheet1!$Z$4:$Z$8</c:f>
              <c:numCache>
                <c:formatCode>General</c:formatCode>
                <c:ptCount val="5"/>
                <c:pt idx="0">
                  <c:v>4.2</c:v>
                </c:pt>
                <c:pt idx="1">
                  <c:v>4.43</c:v>
                </c:pt>
                <c:pt idx="2">
                  <c:v>4.5</c:v>
                </c:pt>
                <c:pt idx="3">
                  <c:v>4.53</c:v>
                </c:pt>
                <c:pt idx="4">
                  <c:v>4.72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F8-48CF-B57E-13DF0FAEEB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67527288"/>
        <c:axId val="567528928"/>
      </c:barChart>
      <c:catAx>
        <c:axId val="567527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528928"/>
        <c:crosses val="autoZero"/>
        <c:auto val="1"/>
        <c:lblAlgn val="ctr"/>
        <c:lblOffset val="100"/>
        <c:noMultiLvlLbl val="0"/>
      </c:catAx>
      <c:valAx>
        <c:axId val="567528928"/>
        <c:scaling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527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What was your main educational objective at CR?</a:t>
            </a:r>
          </a:p>
        </c:rich>
      </c:tx>
      <c:layout>
        <c:manualLayout>
          <c:xMode val="edge"/>
          <c:yMode val="edge"/>
          <c:x val="2.0447901329406999E-2"/>
          <c:y val="2.6457217169483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Sheet1!$AC$3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8E001C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Sheet1!$AB$5:$AB$8</c:f>
              <c:strCache>
                <c:ptCount val="4"/>
                <c:pt idx="0">
                  <c:v>Increase job skills</c:v>
                </c:pt>
                <c:pt idx="1">
                  <c:v>Certificate</c:v>
                </c:pt>
                <c:pt idx="2">
                  <c:v>Degree</c:v>
                </c:pt>
                <c:pt idx="3">
                  <c:v>Transfer</c:v>
                </c:pt>
              </c:strCache>
            </c:strRef>
          </c:cat>
          <c:val>
            <c:numRef>
              <c:f>Sheet1!$AC$5:$AC$8</c:f>
              <c:numCache>
                <c:formatCode>0%</c:formatCode>
                <c:ptCount val="4"/>
                <c:pt idx="0">
                  <c:v>2.2700000000000001E-2</c:v>
                </c:pt>
                <c:pt idx="1">
                  <c:v>6.8199999999999997E-2</c:v>
                </c:pt>
                <c:pt idx="2">
                  <c:v>0.40910000000000002</c:v>
                </c:pt>
                <c:pt idx="3">
                  <c:v>0.47729999999999989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19-4F50-8658-BDD33B4055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4948360"/>
        <c:axId val="574949344"/>
      </c:barChart>
      <c:catAx>
        <c:axId val="574948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49344"/>
        <c:crosses val="autoZero"/>
        <c:auto val="1"/>
        <c:lblAlgn val="ctr"/>
        <c:lblOffset val="100"/>
        <c:noMultiLvlLbl val="0"/>
      </c:catAx>
      <c:valAx>
        <c:axId val="574949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94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Were you successful at completing your main educational objective?</a:t>
            </a:r>
          </a:p>
        </c:rich>
      </c:tx>
      <c:layout>
        <c:manualLayout>
          <c:xMode val="edge"/>
          <c:yMode val="edge"/>
          <c:x val="2.236185796897339E-2"/>
          <c:y val="3.24836523106733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Sheet1!$AH$3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8E001C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Sheet1!$AG$4:$AG$5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Sheet1!$AH$4:$AH$5</c:f>
              <c:numCache>
                <c:formatCode>0%</c:formatCode>
                <c:ptCount val="2"/>
                <c:pt idx="0">
                  <c:v>0.13639999999999999</c:v>
                </c:pt>
                <c:pt idx="1">
                  <c:v>0.86360000000000003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C9-498F-AF5B-1C5D34B3427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2319736"/>
        <c:axId val="572314816"/>
      </c:barChart>
      <c:catAx>
        <c:axId val="572319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314816"/>
        <c:crosses val="autoZero"/>
        <c:auto val="1"/>
        <c:lblAlgn val="ctr"/>
        <c:lblOffset val="100"/>
        <c:noMultiLvlLbl val="0"/>
      </c:catAx>
      <c:valAx>
        <c:axId val="572314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319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Did you have a Student Education Plan (SEP)?</a:t>
            </a:r>
          </a:p>
        </c:rich>
      </c:tx>
      <c:layout>
        <c:manualLayout>
          <c:xMode val="edge"/>
          <c:yMode val="edge"/>
          <c:x val="2.3577235772357728E-2"/>
          <c:y val="2.8738216906783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Sheet1!$AL$3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8E001C"/>
            </a:solidFill>
            <a:ln>
              <a:solidFill>
                <a:schemeClr val="bg1">
                  <a:lumMod val="65000"/>
                </a:schemeClr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Sheet1!$AK$4:$AK$7</c:f>
              <c:strCache>
                <c:ptCount val="4"/>
                <c:pt idx="0">
                  <c:v>No</c:v>
                </c:pt>
                <c:pt idx="1">
                  <c:v>Yes, but I did not follow it</c:v>
                </c:pt>
                <c:pt idx="2">
                  <c:v>I don't know</c:v>
                </c:pt>
                <c:pt idx="3">
                  <c:v>Yes, and I followed it</c:v>
                </c:pt>
              </c:strCache>
            </c:strRef>
          </c:cat>
          <c:val>
            <c:numRef>
              <c:f>Sheet1!$AL$4:$AL$7</c:f>
              <c:numCache>
                <c:formatCode>0%</c:formatCode>
                <c:ptCount val="4"/>
                <c:pt idx="0">
                  <c:v>0.11360000000000001</c:v>
                </c:pt>
                <c:pt idx="1">
                  <c:v>0.13639999999999999</c:v>
                </c:pt>
                <c:pt idx="2">
                  <c:v>0.2273</c:v>
                </c:pt>
                <c:pt idx="3">
                  <c:v>0.52270000000000005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70-4AD7-8150-75B496988E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72313504"/>
        <c:axId val="572318752"/>
      </c:barChart>
      <c:catAx>
        <c:axId val="572313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318752"/>
        <c:crosses val="autoZero"/>
        <c:auto val="1"/>
        <c:lblAlgn val="ctr"/>
        <c:lblOffset val="100"/>
        <c:noMultiLvlLbl val="0"/>
      </c:catAx>
      <c:valAx>
        <c:axId val="57231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2313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 smtClean="0">
                <a:solidFill>
                  <a:schemeClr val="tx1"/>
                </a:solidFill>
              </a:rPr>
              <a:t>Three-Year</a:t>
            </a:r>
            <a:r>
              <a:rPr lang="en-US" sz="2400" b="1" baseline="0" dirty="0" smtClean="0">
                <a:solidFill>
                  <a:schemeClr val="tx1"/>
                </a:solidFill>
              </a:rPr>
              <a:t> Graduation Rates</a:t>
            </a:r>
            <a:r>
              <a:rPr lang="en-US" sz="2400" b="1" dirty="0" smtClean="0">
                <a:solidFill>
                  <a:schemeClr val="tx1"/>
                </a:solidFill>
              </a:rPr>
              <a:t>: </a:t>
            </a:r>
            <a:r>
              <a:rPr lang="en-US" sz="2400" b="1" dirty="0">
                <a:solidFill>
                  <a:schemeClr val="tx1"/>
                </a:solidFill>
              </a:rPr>
              <a:t>SEP vs No SEP</a:t>
            </a:r>
          </a:p>
        </c:rich>
      </c:tx>
      <c:layout>
        <c:manualLayout>
          <c:xMode val="edge"/>
          <c:yMode val="edge"/>
          <c:x val="2.248896017233213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Sheet1!$AZ$3</c:f>
              <c:strCache>
                <c:ptCount val="1"/>
                <c:pt idx="0">
                  <c:v>SEP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Sheet1!$AY$4:$AY$9</c:f>
              <c:strCache>
                <c:ptCount val="6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  <c:pt idx="3">
                  <c:v>2017 - 2018</c:v>
                </c:pt>
                <c:pt idx="4">
                  <c:v>2018 - 2019</c:v>
                </c:pt>
                <c:pt idx="5">
                  <c:v>Grand Total</c:v>
                </c:pt>
              </c:strCache>
            </c:strRef>
          </c:cat>
          <c:val>
            <c:numRef>
              <c:f>Sheet1!$AZ$4:$AZ$9</c:f>
              <c:numCache>
                <c:formatCode>0%</c:formatCode>
                <c:ptCount val="6"/>
                <c:pt idx="0">
                  <c:v>0.1141732283464567</c:v>
                </c:pt>
                <c:pt idx="1">
                  <c:v>0.21351351351351353</c:v>
                </c:pt>
                <c:pt idx="2">
                  <c:v>0.20089285714285715</c:v>
                </c:pt>
                <c:pt idx="3">
                  <c:v>0.22456140350877193</c:v>
                </c:pt>
                <c:pt idx="4">
                  <c:v>0.15673981191222572</c:v>
                </c:pt>
                <c:pt idx="5">
                  <c:v>0.17350527549824149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6B-44FF-B68B-76259398533D}"/>
            </c:ext>
          </c:extLst>
        </c:ser>
        <c:ser>
          <c:idx val="1"/>
          <c:order val="1"/>
          <c:tx>
            <c:strRef>
              <c:f>Sheet1!$BA$3</c:f>
              <c:strCache>
                <c:ptCount val="1"/>
                <c:pt idx="0">
                  <c:v>No SEP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Sheet1!$AY$4:$AY$9</c:f>
              <c:strCache>
                <c:ptCount val="6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  <c:pt idx="3">
                  <c:v>2017 - 2018</c:v>
                </c:pt>
                <c:pt idx="4">
                  <c:v>2018 - 2019</c:v>
                </c:pt>
                <c:pt idx="5">
                  <c:v>Grand Total</c:v>
                </c:pt>
              </c:strCache>
            </c:strRef>
          </c:cat>
          <c:val>
            <c:numRef>
              <c:f>Sheet1!$BA$4:$BA$9</c:f>
              <c:numCache>
                <c:formatCode>0%</c:formatCode>
                <c:ptCount val="6"/>
                <c:pt idx="0">
                  <c:v>8.4432717678100261E-2</c:v>
                </c:pt>
                <c:pt idx="1">
                  <c:v>9.2592592592592587E-2</c:v>
                </c:pt>
                <c:pt idx="2">
                  <c:v>8.6847073631214605E-2</c:v>
                </c:pt>
                <c:pt idx="3">
                  <c:v>0.12384937238493723</c:v>
                </c:pt>
                <c:pt idx="4">
                  <c:v>9.9327856609410001E-2</c:v>
                </c:pt>
                <c:pt idx="5">
                  <c:v>9.6929280397022338E-2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6B-44FF-B68B-76259398533D}"/>
            </c:ext>
          </c:extLst>
        </c:ser>
        <c:ser>
          <c:idx val="2"/>
          <c:order val="2"/>
          <c:tx>
            <c:strRef>
              <c:f>Sheet1!$BB$3</c:f>
              <c:strCache>
                <c:ptCount val="1"/>
                <c:pt idx="0">
                  <c:v>Grand Total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Sheet1!$AY$4:$AY$9</c:f>
              <c:strCache>
                <c:ptCount val="6"/>
                <c:pt idx="0">
                  <c:v>2014 - 2015</c:v>
                </c:pt>
                <c:pt idx="1">
                  <c:v>2015 - 2016</c:v>
                </c:pt>
                <c:pt idx="2">
                  <c:v>2016 - 2017</c:v>
                </c:pt>
                <c:pt idx="3">
                  <c:v>2017 - 2018</c:v>
                </c:pt>
                <c:pt idx="4">
                  <c:v>2018 - 2019</c:v>
                </c:pt>
                <c:pt idx="5">
                  <c:v>Grand Total</c:v>
                </c:pt>
              </c:strCache>
            </c:strRef>
          </c:cat>
          <c:val>
            <c:numRef>
              <c:f>Sheet1!$BB$4:$BB$9</c:f>
              <c:numCache>
                <c:formatCode>0%</c:formatCode>
                <c:ptCount val="6"/>
                <c:pt idx="0">
                  <c:v>9.3617021276595741E-2</c:v>
                </c:pt>
                <c:pt idx="1">
                  <c:v>0.12130937098844673</c:v>
                </c:pt>
                <c:pt idx="2">
                  <c:v>0.10093767236624379</c:v>
                </c:pt>
                <c:pt idx="3">
                  <c:v>0.14324324324324325</c:v>
                </c:pt>
                <c:pt idx="4">
                  <c:v>0.11037394451145958</c:v>
                </c:pt>
                <c:pt idx="5">
                  <c:v>0.11295069904341427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86B-44FF-B68B-7625939853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95379648"/>
        <c:axId val="795380632"/>
      </c:barChart>
      <c:catAx>
        <c:axId val="795379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380632"/>
        <c:crosses val="autoZero"/>
        <c:auto val="1"/>
        <c:lblAlgn val="ctr"/>
        <c:lblOffset val="100"/>
        <c:noMultiLvlLbl val="0"/>
      </c:catAx>
      <c:valAx>
        <c:axId val="795380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5379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Work Status Before and After CR (2016 - 2020 Avg.)</a:t>
            </a:r>
          </a:p>
        </c:rich>
      </c:tx>
      <c:layout>
        <c:manualLayout>
          <c:xMode val="edge"/>
          <c:yMode val="edge"/>
          <c:x val="1.1991869918699185E-2"/>
          <c:y val="2.84066571783958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'[CTEOS Raw Data 2014 through 2020_LABELED.xlsx]Summaries'!$BP$3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[1]Summaries!$BO$4:$BO$6</c:f>
              <c:strCache>
                <c:ptCount val="3"/>
                <c:pt idx="0">
                  <c:v>40+ hours</c:v>
                </c:pt>
                <c:pt idx="1">
                  <c:v>&gt;20 hours</c:v>
                </c:pt>
                <c:pt idx="2">
                  <c:v>&lt;20 hours</c:v>
                </c:pt>
              </c:strCache>
            </c:strRef>
          </c:cat>
          <c:val>
            <c:numRef>
              <c:f>[1]Summaries!$BP$4:$BP$6</c:f>
              <c:numCache>
                <c:formatCode>0%</c:formatCode>
                <c:ptCount val="3"/>
                <c:pt idx="0">
                  <c:v>0.57082748948106588</c:v>
                </c:pt>
                <c:pt idx="1">
                  <c:v>0.29172510518934081</c:v>
                </c:pt>
                <c:pt idx="2">
                  <c:v>0.13744740532959326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D-49E4-ABDB-460E80F6F60A}"/>
            </c:ext>
          </c:extLst>
        </c:ser>
        <c:ser>
          <c:idx val="1"/>
          <c:order val="1"/>
          <c:tx>
            <c:strRef>
              <c:f>'[CTEOS Raw Data 2014 through 2020_LABELED.xlsx]Summaries'!$BQ$3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[1]Summaries!$BO$4:$BO$6</c:f>
              <c:strCache>
                <c:ptCount val="3"/>
                <c:pt idx="0">
                  <c:v>40+ hours</c:v>
                </c:pt>
                <c:pt idx="1">
                  <c:v>&gt;20 hours</c:v>
                </c:pt>
                <c:pt idx="2">
                  <c:v>&lt;20 hours</c:v>
                </c:pt>
              </c:strCache>
            </c:strRef>
          </c:cat>
          <c:val>
            <c:numRef>
              <c:f>[1]Summaries!$BQ$4:$BQ$6</c:f>
              <c:numCache>
                <c:formatCode>0%</c:formatCode>
                <c:ptCount val="3"/>
                <c:pt idx="0">
                  <c:v>0.71085858585858586</c:v>
                </c:pt>
                <c:pt idx="1">
                  <c:v>0.19696969696969696</c:v>
                </c:pt>
                <c:pt idx="2">
                  <c:v>9.2171717171717168E-2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D-49E4-ABDB-460E80F6F60A}"/>
            </c:ext>
          </c:extLst>
        </c:ser>
        <c:ser>
          <c:idx val="2"/>
          <c:order val="2"/>
          <c:tx>
            <c:strRef>
              <c:f>'[CTEOS Raw Data 2014 through 2020_LABELED.xlsx]Summaries'!$BR$3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[1]Summaries!$BO$4:$BO$6</c:f>
              <c:strCache>
                <c:ptCount val="3"/>
                <c:pt idx="0">
                  <c:v>40+ hours</c:v>
                </c:pt>
                <c:pt idx="1">
                  <c:v>&gt;20 hours</c:v>
                </c:pt>
                <c:pt idx="2">
                  <c:v>&lt;20 hours</c:v>
                </c:pt>
              </c:strCache>
            </c:strRef>
          </c:cat>
          <c:val>
            <c:numRef>
              <c:f>[1]Summaries!$BR$4:$BR$6</c:f>
              <c:numCache>
                <c:formatCode>0%</c:formatCode>
                <c:ptCount val="3"/>
                <c:pt idx="0">
                  <c:v>0.14003109637751998</c:v>
                </c:pt>
                <c:pt idx="1">
                  <c:v>-9.4755408219643844E-2</c:v>
                </c:pt>
                <c:pt idx="2">
                  <c:v>-4.5275688157876096E-2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D-49E4-ABDB-460E80F6F6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53570448"/>
        <c:axId val="514886272"/>
      </c:barChart>
      <c:catAx>
        <c:axId val="75357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4886272"/>
        <c:crosses val="autoZero"/>
        <c:auto val="1"/>
        <c:lblAlgn val="ctr"/>
        <c:lblOffset val="100"/>
        <c:noMultiLvlLbl val="0"/>
      </c:catAx>
      <c:valAx>
        <c:axId val="5148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3570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tx1"/>
                </a:solidFill>
              </a:rPr>
              <a:t>Work Status Before and After CR (2020 Avg.)</a:t>
            </a:r>
          </a:p>
        </c:rich>
      </c:tx>
      <c:layout>
        <c:manualLayout>
          <c:xMode val="edge"/>
          <c:yMode val="edge"/>
          <c:x val="2.3272357723577226E-2"/>
          <c:y val="2.40692017979883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'[CTEOS Raw Data 2014 through 2020_LABELED.xlsx]Summaries'!$BU$3</c:f>
              <c:strCache>
                <c:ptCount val="1"/>
                <c:pt idx="0">
                  <c:v>Before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[1]Summaries!$BT$4:$BT$6</c:f>
              <c:strCache>
                <c:ptCount val="3"/>
                <c:pt idx="0">
                  <c:v>40+ hours</c:v>
                </c:pt>
                <c:pt idx="1">
                  <c:v>&gt;20 hours</c:v>
                </c:pt>
                <c:pt idx="2">
                  <c:v>&lt;20 hours</c:v>
                </c:pt>
              </c:strCache>
            </c:strRef>
          </c:cat>
          <c:val>
            <c:numRef>
              <c:f>[1]Summaries!$BU$4:$BU$6</c:f>
              <c:numCache>
                <c:formatCode>0%</c:formatCode>
                <c:ptCount val="3"/>
                <c:pt idx="0">
                  <c:v>0.60902255639097747</c:v>
                </c:pt>
                <c:pt idx="1">
                  <c:v>0.27067669172932329</c:v>
                </c:pt>
                <c:pt idx="2">
                  <c:v>0.12030075187969924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3-4DF1-8CF4-E9BE6D4D4948}"/>
            </c:ext>
          </c:extLst>
        </c:ser>
        <c:ser>
          <c:idx val="1"/>
          <c:order val="1"/>
          <c:tx>
            <c:strRef>
              <c:f>'[CTEOS Raw Data 2014 through 2020_LABELED.xlsx]Summaries'!$BV$3</c:f>
              <c:strCache>
                <c:ptCount val="1"/>
                <c:pt idx="0">
                  <c:v>After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[1]Summaries!$BT$4:$BT$6</c:f>
              <c:strCache>
                <c:ptCount val="3"/>
                <c:pt idx="0">
                  <c:v>40+ hours</c:v>
                </c:pt>
                <c:pt idx="1">
                  <c:v>&gt;20 hours</c:v>
                </c:pt>
                <c:pt idx="2">
                  <c:v>&lt;20 hours</c:v>
                </c:pt>
              </c:strCache>
            </c:strRef>
          </c:cat>
          <c:val>
            <c:numRef>
              <c:f>[1]Summaries!$BV$4:$BV$6</c:f>
              <c:numCache>
                <c:formatCode>0%</c:formatCode>
                <c:ptCount val="3"/>
                <c:pt idx="0">
                  <c:v>0.76870748299319724</c:v>
                </c:pt>
                <c:pt idx="1">
                  <c:v>0.1360544217687075</c:v>
                </c:pt>
                <c:pt idx="2">
                  <c:v>9.5238095238095233E-2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3-4DF1-8CF4-E9BE6D4D4948}"/>
            </c:ext>
          </c:extLst>
        </c:ser>
        <c:ser>
          <c:idx val="2"/>
          <c:order val="2"/>
          <c:tx>
            <c:strRef>
              <c:f>'[CTEOS Raw Data 2014 through 2020_LABELED.xlsx]Summaries'!$BW$3</c:f>
              <c:strCache>
                <c:ptCount val="1"/>
                <c:pt idx="0">
                  <c:v>Diff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[1]Summaries!$BT$4:$BT$6</c:f>
              <c:strCache>
                <c:ptCount val="3"/>
                <c:pt idx="0">
                  <c:v>40+ hours</c:v>
                </c:pt>
                <c:pt idx="1">
                  <c:v>&gt;20 hours</c:v>
                </c:pt>
                <c:pt idx="2">
                  <c:v>&lt;20 hours</c:v>
                </c:pt>
              </c:strCache>
            </c:strRef>
          </c:cat>
          <c:val>
            <c:numRef>
              <c:f>[1]Summaries!$BW$4:$BW$6</c:f>
              <c:numCache>
                <c:formatCode>0%</c:formatCode>
                <c:ptCount val="3"/>
                <c:pt idx="0">
                  <c:v>0.15968492660221978</c:v>
                </c:pt>
                <c:pt idx="1">
                  <c:v>-0.1346222699606158</c:v>
                </c:pt>
                <c:pt idx="2">
                  <c:v>-2.5062656641604009E-2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23-4DF1-8CF4-E9BE6D4D49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95323336"/>
        <c:axId val="395321368"/>
      </c:barChart>
      <c:catAx>
        <c:axId val="395323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321368"/>
        <c:crosses val="autoZero"/>
        <c:auto val="1"/>
        <c:lblAlgn val="ctr"/>
        <c:lblOffset val="100"/>
        <c:noMultiLvlLbl val="0"/>
      </c:catAx>
      <c:valAx>
        <c:axId val="395321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5323336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What was the main impact that your coursework had on your employment?</a:t>
            </a:r>
          </a:p>
        </c:rich>
      </c:tx>
      <c:layout>
        <c:manualLayout>
          <c:xMode val="edge"/>
          <c:yMode val="edge"/>
          <c:x val="3.3407793659735958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'[CTEOS Raw Data 2014 through 2020_LABELED.xlsx]Summaries'!$CI$13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[1]Summaries!$CH$14:$CH$20</c:f>
              <c:strCache>
                <c:ptCount val="7"/>
                <c:pt idx="0">
                  <c:v>Allowed me to get a job at a new organization</c:v>
                </c:pt>
                <c:pt idx="1">
                  <c:v>Prepared me for a possible new job</c:v>
                </c:pt>
                <c:pt idx="2">
                  <c:v>No impact on my employment</c:v>
                </c:pt>
                <c:pt idx="3">
                  <c:v>Allowed me to get a promotion at my same organization</c:v>
                </c:pt>
                <c:pt idx="4">
                  <c:v>Allowed me to stay in my current job</c:v>
                </c:pt>
                <c:pt idx="5">
                  <c:v>Other</c:v>
                </c:pt>
                <c:pt idx="6">
                  <c:v>Allowed me to start my own business</c:v>
                </c:pt>
              </c:strCache>
            </c:strRef>
          </c:cat>
          <c:val>
            <c:numRef>
              <c:f>[1]Summaries!$CI$14:$CI$20</c:f>
              <c:numCache>
                <c:formatCode>0%</c:formatCode>
                <c:ptCount val="7"/>
                <c:pt idx="0">
                  <c:v>0.25595238095238093</c:v>
                </c:pt>
                <c:pt idx="1">
                  <c:v>0.20833333333333334</c:v>
                </c:pt>
                <c:pt idx="2">
                  <c:v>0.22619047619047619</c:v>
                </c:pt>
                <c:pt idx="3">
                  <c:v>0.17857142857142858</c:v>
                </c:pt>
                <c:pt idx="4">
                  <c:v>4.1666666666666664E-2</c:v>
                </c:pt>
                <c:pt idx="5">
                  <c:v>7.1428571428571425E-2</c:v>
                </c:pt>
                <c:pt idx="6">
                  <c:v>1.7857142857142856E-2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2-4D1B-9CFE-6D3709D142EC}"/>
            </c:ext>
          </c:extLst>
        </c:ser>
        <c:ser>
          <c:idx val="1"/>
          <c:order val="1"/>
          <c:tx>
            <c:strRef>
              <c:f>'[CTEOS Raw Data 2014 through 2020_LABELED.xlsx]Summaries'!$CJ$13</c:f>
              <c:strCache>
                <c:ptCount val="1"/>
                <c:pt idx="0">
                  <c:v>2016 - 2020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666112035496394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3C2-4D1B-9CFE-6D3709D142EC}"/>
                </c:ext>
              </c:extLst>
            </c:dLbl>
            <c:dLbl>
              <c:idx val="2"/>
              <c:layout>
                <c:manualLayout>
                  <c:x val="3.4664448141985579E-3"/>
                  <c:y val="3.00865022474854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C2-4D1B-9CFE-6D3709D142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[1]Summaries!$CH$14:$CH$20</c:f>
              <c:strCache>
                <c:ptCount val="7"/>
                <c:pt idx="0">
                  <c:v>Allowed me to get a job at a new organization</c:v>
                </c:pt>
                <c:pt idx="1">
                  <c:v>Prepared me for a possible new job</c:v>
                </c:pt>
                <c:pt idx="2">
                  <c:v>No impact on my employment</c:v>
                </c:pt>
                <c:pt idx="3">
                  <c:v>Allowed me to get a promotion at my same organization</c:v>
                </c:pt>
                <c:pt idx="4">
                  <c:v>Allowed me to stay in my current job</c:v>
                </c:pt>
                <c:pt idx="5">
                  <c:v>Other</c:v>
                </c:pt>
                <c:pt idx="6">
                  <c:v>Allowed me to start my own business</c:v>
                </c:pt>
              </c:strCache>
            </c:strRef>
          </c:cat>
          <c:val>
            <c:numRef>
              <c:f>[1]Summaries!$CJ$14:$CJ$20</c:f>
              <c:numCache>
                <c:formatCode>0%</c:formatCode>
                <c:ptCount val="7"/>
                <c:pt idx="0">
                  <c:v>0.25292242295430395</c:v>
                </c:pt>
                <c:pt idx="1">
                  <c:v>0.23698193411264612</c:v>
                </c:pt>
                <c:pt idx="2">
                  <c:v>0.22848034006376194</c:v>
                </c:pt>
                <c:pt idx="3">
                  <c:v>0.1126461211477152</c:v>
                </c:pt>
                <c:pt idx="4">
                  <c:v>6.3761955366631248E-2</c:v>
                </c:pt>
                <c:pt idx="5">
                  <c:v>6.2699256110520726E-2</c:v>
                </c:pt>
                <c:pt idx="6">
                  <c:v>4.250797024442083E-2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C2-4D1B-9CFE-6D3709D142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04247808"/>
        <c:axId val="804247480"/>
      </c:barChart>
      <c:catAx>
        <c:axId val="80424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47480"/>
        <c:crosses val="autoZero"/>
        <c:auto val="1"/>
        <c:lblAlgn val="ctr"/>
        <c:lblOffset val="100"/>
        <c:noMultiLvlLbl val="0"/>
      </c:catAx>
      <c:valAx>
        <c:axId val="804247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042478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D123C2D-D8CA-486D-A10B-85D4AD7CADBB}" type="datetimeFigureOut">
              <a:rPr lang="en-US" smtClean="0"/>
              <a:t>11/3/2021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9E3F65-96F4-4B7C-8239-A3D83624CB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137160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Institutional Learning Outcome Dialogue: </a:t>
            </a:r>
            <a:br>
              <a:rPr lang="en-US" dirty="0" smtClean="0"/>
            </a:br>
            <a:r>
              <a:rPr lang="en-US" dirty="0" smtClean="0"/>
              <a:t>Personal &amp; Professional Development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048000"/>
            <a:ext cx="7406640" cy="1752600"/>
          </a:xfrm>
        </p:spPr>
        <p:txBody>
          <a:bodyPr/>
          <a:lstStyle/>
          <a:p>
            <a:r>
              <a:rPr lang="en-US" dirty="0" smtClean="0"/>
              <a:t>College of the Redwoods</a:t>
            </a:r>
          </a:p>
          <a:p>
            <a:r>
              <a:rPr lang="en-US" dirty="0" smtClean="0"/>
              <a:t>Convocation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5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Exit Survey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3262568"/>
              </p:ext>
            </p:extLst>
          </p:nvPr>
        </p:nvGraphicFramePr>
        <p:xfrm>
          <a:off x="1600201" y="1417638"/>
          <a:ext cx="6781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00918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Exit Survey</a:t>
            </a:r>
            <a:endParaRPr lang="en-US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6777219"/>
              </p:ext>
            </p:extLst>
          </p:nvPr>
        </p:nvGraphicFramePr>
        <p:xfrm>
          <a:off x="1435608" y="1417638"/>
          <a:ext cx="7498080" cy="3840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551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Exit Survey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7091654"/>
              </p:ext>
            </p:extLst>
          </p:nvPr>
        </p:nvGraphicFramePr>
        <p:xfrm>
          <a:off x="1435608" y="1417638"/>
          <a:ext cx="7498080" cy="3518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593613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Exit Survey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542914"/>
              </p:ext>
            </p:extLst>
          </p:nvPr>
        </p:nvGraphicFramePr>
        <p:xfrm>
          <a:off x="1435608" y="1417639"/>
          <a:ext cx="6489192" cy="4911939"/>
        </p:xfrm>
        <a:graphic>
          <a:graphicData uri="http://schemas.openxmlformats.org/drawingml/2006/table">
            <a:tbl>
              <a:tblPr/>
              <a:tblGrid>
                <a:gridCol w="5574792">
                  <a:extLst>
                    <a:ext uri="{9D8B030D-6E8A-4147-A177-3AD203B41FA5}">
                      <a16:colId xmlns:a16="http://schemas.microsoft.com/office/drawing/2014/main" val="22508612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75656202"/>
                    </a:ext>
                  </a:extLst>
                </a:gridCol>
              </a:tblGrid>
              <a:tr h="4885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 what extent do you agree CR prepared you in the following skill areas?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(1 = Strongly disagree, 5 = Strongly agree)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482433"/>
                  </a:ext>
                </a:extLst>
              </a:tr>
              <a:tr h="877149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Weighted Average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906457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Skills specifically related to your degree or certificate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785905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Written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7525947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Critical thinking &amp; problem solving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7008535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Verbal communication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7507040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Research &amp; evaluating data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840339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Being safety minded in the workplace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4986447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Reading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033159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Computing &amp; technology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6515537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Professionalism (punctuality, time management, etc.)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649005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Ethical decision making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8310393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Scientific reasoning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3395300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Awareness of a diverse global community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2889916"/>
                  </a:ext>
                </a:extLst>
              </a:tr>
              <a:tr h="24895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Math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9675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38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Exit Survey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564748"/>
              </p:ext>
            </p:extLst>
          </p:nvPr>
        </p:nvGraphicFramePr>
        <p:xfrm>
          <a:off x="1435608" y="1417638"/>
          <a:ext cx="7498080" cy="3535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58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ILO 2: Personal and Professional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608" y="16764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Student Satisfaction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Graduating Exit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Comprehensive SEPs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Transfers &amp; ADTs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Career &amp; Technical Education Outcomes Survey (CTEOS)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893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SEPs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22858"/>
              </p:ext>
            </p:extLst>
          </p:nvPr>
        </p:nvGraphicFramePr>
        <p:xfrm>
          <a:off x="1435609" y="1417637"/>
          <a:ext cx="6717793" cy="4426801"/>
        </p:xfrm>
        <a:graphic>
          <a:graphicData uri="http://schemas.openxmlformats.org/drawingml/2006/table">
            <a:tbl>
              <a:tblPr/>
              <a:tblGrid>
                <a:gridCol w="1760525">
                  <a:extLst>
                    <a:ext uri="{9D8B030D-6E8A-4147-A177-3AD203B41FA5}">
                      <a16:colId xmlns:a16="http://schemas.microsoft.com/office/drawing/2014/main" val="1340711077"/>
                    </a:ext>
                  </a:extLst>
                </a:gridCol>
                <a:gridCol w="1250900">
                  <a:extLst>
                    <a:ext uri="{9D8B030D-6E8A-4147-A177-3AD203B41FA5}">
                      <a16:colId xmlns:a16="http://schemas.microsoft.com/office/drawing/2014/main" val="2947950271"/>
                    </a:ext>
                  </a:extLst>
                </a:gridCol>
                <a:gridCol w="1853184">
                  <a:extLst>
                    <a:ext uri="{9D8B030D-6E8A-4147-A177-3AD203B41FA5}">
                      <a16:colId xmlns:a16="http://schemas.microsoft.com/office/drawing/2014/main" val="20723205"/>
                    </a:ext>
                  </a:extLst>
                </a:gridCol>
                <a:gridCol w="1853184">
                  <a:extLst>
                    <a:ext uri="{9D8B030D-6E8A-4147-A177-3AD203B41FA5}">
                      <a16:colId xmlns:a16="http://schemas.microsoft.com/office/drawing/2014/main" val="2879942284"/>
                    </a:ext>
                  </a:extLst>
                </a:gridCol>
              </a:tblGrid>
              <a:tr h="614127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Degree/Certificate </a:t>
                      </a:r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seeking students who meet to develop a comprehensive SEP during their first for-credit year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277568"/>
                  </a:ext>
                </a:extLst>
              </a:tr>
              <a:tr h="1119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First For-Credit 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Degree / Certificate Seekers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Comprehensive SEP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Comprehensive SEP 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55794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2014 - 2015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994232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2015 - 2016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7512079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2016 - 2017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196732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2017 - 2018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02764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2018 - 2019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5525628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2019 - 2020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800378"/>
                  </a:ext>
                </a:extLst>
              </a:tr>
              <a:tr h="31178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2020 - 2021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34234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161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SEPs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9579035"/>
              </p:ext>
            </p:extLst>
          </p:nvPr>
        </p:nvGraphicFramePr>
        <p:xfrm>
          <a:off x="1435608" y="1417638"/>
          <a:ext cx="7498080" cy="3916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19200" y="5257800"/>
            <a:ext cx="7714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Degree and certificate seeking students who develop a comprehensive SEP before the end of their first for-credit year graduate at significantly higher rates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814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SEPs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094" b="-591"/>
          <a:stretch/>
        </p:blipFill>
        <p:spPr>
          <a:xfrm>
            <a:off x="1435608" y="1463040"/>
            <a:ext cx="7498080" cy="333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608" y="5029200"/>
            <a:ext cx="740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Two cases of disproportionate impact among students who </a:t>
            </a:r>
            <a:r>
              <a:rPr lang="en-US" b="1" dirty="0" smtClean="0"/>
              <a:t>do not </a:t>
            </a:r>
            <a:r>
              <a:rPr lang="en-US" dirty="0" smtClean="0"/>
              <a:t>develop an SEP during their first for-credit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014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Comprehensive SEPs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17638"/>
            <a:ext cx="7498080" cy="33324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35608" y="5029200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disproportionate impact among students who </a:t>
            </a:r>
            <a:r>
              <a:rPr lang="en-US" b="1" dirty="0" smtClean="0"/>
              <a:t>do</a:t>
            </a:r>
            <a:r>
              <a:rPr lang="en-US" dirty="0" smtClean="0"/>
              <a:t> develop an SEP during their first for-credit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8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ILO 2: Personal and Professional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will reach their career, transfer, or personal goals. This outcome indicates if a student's individual goals are being met. This includes the goals of students earning degrees, or of students taking only a few courses for training and/or personal enrichment. </a:t>
            </a:r>
          </a:p>
        </p:txBody>
      </p:sp>
    </p:spTree>
    <p:extLst>
      <p:ext uri="{BB962C8B-B14F-4D97-AF65-F5344CB8AC3E}">
        <p14:creationId xmlns:p14="http://schemas.microsoft.com/office/powerpoint/2010/main" val="24284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ILO 2: Personal and Professional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608" y="16764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Student Satisfaction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Graduating Exit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Comprehensive SEPs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Transfers &amp; ADTs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Career &amp; Technical Education Outcomes Survey (CTEOS)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734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757504"/>
              </p:ext>
            </p:extLst>
          </p:nvPr>
        </p:nvGraphicFramePr>
        <p:xfrm>
          <a:off x="1435608" y="1143000"/>
          <a:ext cx="6610350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6" name="Worksheet" r:id="rId3" imgW="6610238" imgH="5581538" progId="Excel.Sheet.12">
                  <p:embed/>
                </p:oleObj>
              </mc:Choice>
              <mc:Fallback>
                <p:oleObj name="Worksheet" r:id="rId3" imgW="6610238" imgH="5581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143000"/>
                        <a:ext cx="6610350" cy="558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47733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Transfers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312236"/>
              </p:ext>
            </p:extLst>
          </p:nvPr>
        </p:nvGraphicFramePr>
        <p:xfrm>
          <a:off x="1435608" y="1143000"/>
          <a:ext cx="7391400" cy="558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Worksheet" r:id="rId3" imgW="7391512" imgH="5581538" progId="Excel.Sheet.12">
                  <p:embed/>
                </p:oleObj>
              </mc:Choice>
              <mc:Fallback>
                <p:oleObj name="Worksheet" r:id="rId3" imgW="7391512" imgH="55815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143000"/>
                        <a:ext cx="7391400" cy="558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505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Associate Degrees for Transfer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219200"/>
            <a:ext cx="5422392" cy="521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822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152400"/>
            <a:ext cx="7498080" cy="1143000"/>
          </a:xfrm>
        </p:spPr>
        <p:txBody>
          <a:bodyPr/>
          <a:lstStyle/>
          <a:p>
            <a:r>
              <a:rPr lang="en-US" dirty="0" smtClean="0"/>
              <a:t>Bachelor Degrees at HSU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97044"/>
              </p:ext>
            </p:extLst>
          </p:nvPr>
        </p:nvGraphicFramePr>
        <p:xfrm>
          <a:off x="1295400" y="1077639"/>
          <a:ext cx="4888992" cy="574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Worksheet" r:id="rId3" imgW="4819762" imgH="5743575" progId="Excel.Sheet.12">
                  <p:embed/>
                </p:oleObj>
              </mc:Choice>
              <mc:Fallback>
                <p:oleObj name="Worksheet" r:id="rId3" imgW="4819762" imgH="574357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1077639"/>
                        <a:ext cx="4888992" cy="574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049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ILO 2: Personal and Professional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608" y="16764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Student Satisfaction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Graduating Exit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Comprehensive SEPs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Transfers &amp; ADTs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Career &amp; Technical Education Outcomes Survey (CTEOS)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82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Outcomes Survey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71600" y="1417638"/>
            <a:ext cx="756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Who is included in the survey?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35608" y="1910834"/>
            <a:ext cx="6793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general, the cohort of </a:t>
            </a:r>
            <a:r>
              <a:rPr lang="en-US" dirty="0" smtClean="0"/>
              <a:t>students includes </a:t>
            </a:r>
            <a:r>
              <a:rPr lang="en-US" dirty="0"/>
              <a:t>former CTE students who met the following criteria and stopped taking courses at the college approximately 1.5 to 2 years prior to the current survey year. For example: the 2020 administration surveys students who enrolled in 2018-19 and did not enroll or minimally enrolled in 2019-20. Each cohort includes: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08404" y="3688808"/>
            <a:ext cx="6248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Completers</a:t>
            </a:r>
            <a:r>
              <a:rPr lang="en-US" sz="1600" dirty="0"/>
              <a:t>: Have received a vocational/CTE award that is Chancellor’s Office approved and enroll in 0-5 units each semester the next year (not enrolled or only minimally enrolled</a:t>
            </a:r>
            <a:r>
              <a:rPr lang="en-US" sz="1600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Terminal Certificates</a:t>
            </a:r>
            <a:r>
              <a:rPr lang="en-US" sz="1600" dirty="0"/>
              <a:t>: Received a vocational/CTE award of at least 6 units that is not Chancellor’s Office approved (such as certificates with less than 12 units) and are not enrolled the following year</a:t>
            </a:r>
            <a:r>
              <a:rPr lang="en-US" sz="16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Skills Builders</a:t>
            </a:r>
            <a:r>
              <a:rPr lang="en-US" sz="1600" dirty="0"/>
              <a:t>: Have completed 9 units that are SAM coded A-D, with at least one course SAM coded A-C (within the prior 3 years), have not received a vocational/CTE award of 6 or more units, and are not enrolled the following year.</a:t>
            </a:r>
          </a:p>
        </p:txBody>
      </p:sp>
    </p:spTree>
    <p:extLst>
      <p:ext uri="{BB962C8B-B14F-4D97-AF65-F5344CB8AC3E}">
        <p14:creationId xmlns:p14="http://schemas.microsoft.com/office/powerpoint/2010/main" val="18709071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Outcomes Survey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43121"/>
              </p:ext>
            </p:extLst>
          </p:nvPr>
        </p:nvGraphicFramePr>
        <p:xfrm>
          <a:off x="1435608" y="1417638"/>
          <a:ext cx="4965193" cy="3916359"/>
        </p:xfrm>
        <a:graphic>
          <a:graphicData uri="http://schemas.openxmlformats.org/drawingml/2006/table">
            <a:tbl>
              <a:tblPr/>
              <a:tblGrid>
                <a:gridCol w="773104">
                  <a:extLst>
                    <a:ext uri="{9D8B030D-6E8A-4147-A177-3AD203B41FA5}">
                      <a16:colId xmlns:a16="http://schemas.microsoft.com/office/drawing/2014/main" val="4120332355"/>
                    </a:ext>
                  </a:extLst>
                </a:gridCol>
                <a:gridCol w="1306280">
                  <a:extLst>
                    <a:ext uri="{9D8B030D-6E8A-4147-A177-3AD203B41FA5}">
                      <a16:colId xmlns:a16="http://schemas.microsoft.com/office/drawing/2014/main" val="4097554500"/>
                    </a:ext>
                  </a:extLst>
                </a:gridCol>
                <a:gridCol w="1546207">
                  <a:extLst>
                    <a:ext uri="{9D8B030D-6E8A-4147-A177-3AD203B41FA5}">
                      <a16:colId xmlns:a16="http://schemas.microsoft.com/office/drawing/2014/main" val="2313012759"/>
                    </a:ext>
                  </a:extLst>
                </a:gridCol>
                <a:gridCol w="1339602">
                  <a:extLst>
                    <a:ext uri="{9D8B030D-6E8A-4147-A177-3AD203B41FA5}">
                      <a16:colId xmlns:a16="http://schemas.microsoft.com/office/drawing/2014/main" val="877356637"/>
                    </a:ext>
                  </a:extLst>
                </a:gridCol>
              </a:tblGrid>
              <a:tr h="478575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2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CTEOS Response Rates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707614"/>
                  </a:ext>
                </a:extLst>
              </a:tr>
              <a:tr h="67920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Year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Surveyed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Responded #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Response Rate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00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0811776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1972714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9724703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8366157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146157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680907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475588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738125"/>
                  </a:ext>
                </a:extLst>
              </a:tr>
              <a:tr h="34482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045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9496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Outcomes Survey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362944"/>
              </p:ext>
            </p:extLst>
          </p:nvPr>
        </p:nvGraphicFramePr>
        <p:xfrm>
          <a:off x="1435608" y="1417638"/>
          <a:ext cx="7498080" cy="32078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Worksheet" r:id="rId3" imgW="5476987" imgH="2343150" progId="Excel.Sheet.12">
                  <p:embed/>
                </p:oleObj>
              </mc:Choice>
              <mc:Fallback>
                <p:oleObj name="Worksheet" r:id="rId3" imgW="5476987" imgH="2343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417638"/>
                        <a:ext cx="7498080" cy="32078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35608" y="4876800"/>
            <a:ext cx="7251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62% of respondents’ goal was to earn a degree or certificate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9004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Outcomes Survey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116930"/>
              </p:ext>
            </p:extLst>
          </p:nvPr>
        </p:nvGraphicFramePr>
        <p:xfrm>
          <a:off x="1435608" y="1417638"/>
          <a:ext cx="7391400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Worksheet" r:id="rId3" imgW="7391512" imgH="3486150" progId="Excel.Sheet.12">
                  <p:embed/>
                </p:oleObj>
              </mc:Choice>
              <mc:Fallback>
                <p:oleObj name="Worksheet" r:id="rId3" imgW="7391512" imgH="3486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417638"/>
                        <a:ext cx="7391400" cy="348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032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ILO 2: Personal and Professional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16764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Student Satisfaction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Graduating Exit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Comprehensive SEPs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Transfers &amp; ADTs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Career &amp; Technical Education Outcomes Survey (CTEOS)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0866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Outcomes Survey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36165"/>
              </p:ext>
            </p:extLst>
          </p:nvPr>
        </p:nvGraphicFramePr>
        <p:xfrm>
          <a:off x="1435608" y="1417638"/>
          <a:ext cx="7498080" cy="36381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0" name="Worksheet" r:id="rId3" imgW="4829175" imgH="2343150" progId="Excel.Sheet.12">
                  <p:embed/>
                </p:oleObj>
              </mc:Choice>
              <mc:Fallback>
                <p:oleObj name="Worksheet" r:id="rId3" imgW="4829175" imgH="23431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417638"/>
                        <a:ext cx="7498080" cy="36381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5608" y="5257800"/>
            <a:ext cx="749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2016 through 2020</a:t>
            </a:r>
            <a:r>
              <a:rPr lang="en-US" dirty="0" smtClean="0"/>
              <a:t>: 89% are either satisfied or very satisfied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2020</a:t>
            </a:r>
            <a:r>
              <a:rPr lang="en-US" dirty="0" smtClean="0"/>
              <a:t>: 89% </a:t>
            </a:r>
            <a:r>
              <a:rPr lang="en-US" dirty="0"/>
              <a:t>are either satisfied or very </a:t>
            </a:r>
            <a:r>
              <a:rPr lang="en-US" dirty="0" smtClean="0"/>
              <a:t>satisfied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19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Outcomes Survey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143673"/>
              </p:ext>
            </p:extLst>
          </p:nvPr>
        </p:nvGraphicFramePr>
        <p:xfrm>
          <a:off x="1435608" y="1417638"/>
          <a:ext cx="7040908" cy="284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84" name="Worksheet" r:id="rId3" imgW="4848337" imgH="1962262" progId="Excel.Sheet.12">
                  <p:embed/>
                </p:oleObj>
              </mc:Choice>
              <mc:Fallback>
                <p:oleObj name="Worksheet" r:id="rId3" imgW="4848337" imgH="196226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417638"/>
                        <a:ext cx="7040908" cy="2849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5608" y="4572000"/>
            <a:ext cx="70409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2016 through 2020: </a:t>
            </a:r>
            <a:r>
              <a:rPr lang="en-US" dirty="0" smtClean="0"/>
              <a:t>71% did not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2016 through 2020: </a:t>
            </a:r>
            <a:r>
              <a:rPr lang="en-US" dirty="0" smtClean="0"/>
              <a:t>71% of those who transferred did so into the same field of study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2020: </a:t>
            </a:r>
            <a:r>
              <a:rPr lang="en-US" dirty="0" smtClean="0"/>
              <a:t>70% did not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2020: </a:t>
            </a:r>
            <a:r>
              <a:rPr lang="en-US" dirty="0" smtClean="0"/>
              <a:t>67%</a:t>
            </a:r>
            <a:r>
              <a:rPr lang="en-US" dirty="0"/>
              <a:t> of those who transferred did so into the same field of </a:t>
            </a:r>
            <a:r>
              <a:rPr lang="en-US" dirty="0" smtClean="0"/>
              <a:t>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57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55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CTE Outcomes Survey: Employment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736449"/>
              </p:ext>
            </p:extLst>
          </p:nvPr>
        </p:nvGraphicFramePr>
        <p:xfrm>
          <a:off x="1435608" y="1412383"/>
          <a:ext cx="7498080" cy="41913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7" name="Worksheet" r:id="rId3" imgW="4924313" imgH="2752613" progId="Excel.Sheet.12">
                  <p:embed/>
                </p:oleObj>
              </mc:Choice>
              <mc:Fallback>
                <p:oleObj name="Worksheet" r:id="rId3" imgW="4924313" imgH="27526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412383"/>
                        <a:ext cx="7498080" cy="419138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5608" y="5791200"/>
            <a:ext cx="70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2016 through 2020: </a:t>
            </a:r>
            <a:r>
              <a:rPr lang="en-US" dirty="0" smtClean="0"/>
              <a:t>79% are employed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2020: </a:t>
            </a:r>
            <a:r>
              <a:rPr lang="en-US" dirty="0" smtClean="0"/>
              <a:t>75% are employed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1781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55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CTE Outcomes Survey: Employment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02998"/>
              </p:ext>
            </p:extLst>
          </p:nvPr>
        </p:nvGraphicFramePr>
        <p:xfrm>
          <a:off x="1435608" y="1417638"/>
          <a:ext cx="6031992" cy="358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9" name="Worksheet" r:id="rId3" imgW="3381263" imgH="2009663" progId="Excel.Sheet.12">
                  <p:embed/>
                </p:oleObj>
              </mc:Choice>
              <mc:Fallback>
                <p:oleObj name="Worksheet" r:id="rId3" imgW="3381263" imgH="20096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417638"/>
                        <a:ext cx="6031992" cy="3585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52578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 through 2020: </a:t>
            </a:r>
            <a:r>
              <a:rPr lang="en-US" dirty="0" smtClean="0"/>
              <a:t>75% are in jobs close or very close to their field of study</a:t>
            </a:r>
          </a:p>
          <a:p>
            <a:endParaRPr lang="en-US" dirty="0"/>
          </a:p>
          <a:p>
            <a:r>
              <a:rPr lang="en-US" b="1" dirty="0" smtClean="0"/>
              <a:t>2020: </a:t>
            </a:r>
            <a:r>
              <a:rPr lang="en-US" dirty="0" smtClean="0"/>
              <a:t>76%</a:t>
            </a:r>
            <a:r>
              <a:rPr lang="en-US" b="1" dirty="0" smtClean="0"/>
              <a:t> </a:t>
            </a:r>
            <a:r>
              <a:rPr lang="en-US" dirty="0" smtClean="0"/>
              <a:t>are </a:t>
            </a:r>
            <a:r>
              <a:rPr lang="en-US" dirty="0"/>
              <a:t>in jobs close or very close to their field of study</a:t>
            </a:r>
          </a:p>
        </p:txBody>
      </p:sp>
    </p:spTree>
    <p:extLst>
      <p:ext uri="{BB962C8B-B14F-4D97-AF65-F5344CB8AC3E}">
        <p14:creationId xmlns:p14="http://schemas.microsoft.com/office/powerpoint/2010/main" val="20179168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555992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CTE Outcomes Survey: Employment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51716"/>
              </p:ext>
            </p:extLst>
          </p:nvPr>
        </p:nvGraphicFramePr>
        <p:xfrm>
          <a:off x="1435608" y="1417638"/>
          <a:ext cx="6870192" cy="2600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Worksheet" r:id="rId3" imgW="5762737" imgH="2181113" progId="Excel.Sheet.12">
                  <p:embed/>
                </p:oleObj>
              </mc:Choice>
              <mc:Fallback>
                <p:oleObj name="Worksheet" r:id="rId3" imgW="5762737" imgH="21811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5608" y="1417638"/>
                        <a:ext cx="6870192" cy="26004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5608" y="4343400"/>
            <a:ext cx="7022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2016 through 2020: </a:t>
            </a:r>
            <a:r>
              <a:rPr lang="en-US" dirty="0" smtClean="0"/>
              <a:t>75% found a job within three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2020: </a:t>
            </a:r>
            <a:r>
              <a:rPr lang="en-US" dirty="0" smtClean="0"/>
              <a:t>72% found a job within three months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82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CTE </a:t>
            </a:r>
            <a:r>
              <a:rPr lang="en-US" dirty="0" smtClean="0"/>
              <a:t>Outcomes </a:t>
            </a:r>
            <a:r>
              <a:rPr lang="en-US" dirty="0"/>
              <a:t>Survey: </a:t>
            </a:r>
            <a:r>
              <a:rPr lang="en-US" dirty="0" smtClean="0"/>
              <a:t>Work Status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5834573"/>
              </p:ext>
            </p:extLst>
          </p:nvPr>
        </p:nvGraphicFramePr>
        <p:xfrm>
          <a:off x="1435608" y="1396616"/>
          <a:ext cx="7498080" cy="4470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00200" y="60960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 through 2020: </a:t>
            </a:r>
            <a:r>
              <a:rPr lang="en-US" dirty="0" smtClean="0"/>
              <a:t>14 percentage point increase in full-time work status after studying at 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67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2860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CTE </a:t>
            </a:r>
            <a:r>
              <a:rPr lang="en-US" dirty="0" smtClean="0"/>
              <a:t>Outcomes </a:t>
            </a:r>
            <a:r>
              <a:rPr lang="en-US" dirty="0"/>
              <a:t>Survey: </a:t>
            </a:r>
            <a:r>
              <a:rPr lang="en-US" dirty="0" smtClean="0"/>
              <a:t>Work Status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0409739"/>
              </p:ext>
            </p:extLst>
          </p:nvPr>
        </p:nvGraphicFramePr>
        <p:xfrm>
          <a:off x="1435608" y="1417638"/>
          <a:ext cx="7498080" cy="4449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00200" y="60960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2020: </a:t>
            </a:r>
            <a:r>
              <a:rPr lang="en-US" dirty="0" smtClean="0"/>
              <a:t>16 percentage point increase in full-time work status after studying at 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230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CTE Outcomes Survey: Impact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783357"/>
              </p:ext>
            </p:extLst>
          </p:nvPr>
        </p:nvGraphicFramePr>
        <p:xfrm>
          <a:off x="1435608" y="1417638"/>
          <a:ext cx="7327392" cy="4221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62206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CTE </a:t>
            </a:r>
            <a:r>
              <a:rPr lang="en-US" dirty="0" smtClean="0"/>
              <a:t>Outcomes </a:t>
            </a:r>
            <a:r>
              <a:rPr lang="en-US" dirty="0"/>
              <a:t>Survey: </a:t>
            </a:r>
            <a:r>
              <a:rPr lang="en-US" dirty="0" smtClean="0"/>
              <a:t>Wages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0017235"/>
              </p:ext>
            </p:extLst>
          </p:nvPr>
        </p:nvGraphicFramePr>
        <p:xfrm>
          <a:off x="1435608" y="1417638"/>
          <a:ext cx="7327392" cy="4373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76400" y="58674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2016 through 2020: </a:t>
            </a:r>
            <a:r>
              <a:rPr lang="en-US" dirty="0" smtClean="0"/>
              <a:t>38% increase in wages after studying at CR</a:t>
            </a:r>
          </a:p>
          <a:p>
            <a:endParaRPr lang="en-US" dirty="0"/>
          </a:p>
          <a:p>
            <a:r>
              <a:rPr lang="en-US" b="1" dirty="0" smtClean="0"/>
              <a:t>2020: </a:t>
            </a:r>
            <a:r>
              <a:rPr lang="en-US" dirty="0" smtClean="0"/>
              <a:t>30% increase in wages after studying at CR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84931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ILO 2: Personal and Professional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608" y="16764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Student Satisfaction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Graduating Exit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Comprehensive SEPs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Transfers &amp; ADTs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Career &amp; Technical Education Outcomes Survey (CTEOS)</a:t>
            </a:r>
            <a:endParaRPr lang="en-US" sz="3600" strike="sngStrike" dirty="0"/>
          </a:p>
        </p:txBody>
      </p:sp>
    </p:spTree>
    <p:extLst>
      <p:ext uri="{BB962C8B-B14F-4D97-AF65-F5344CB8AC3E}">
        <p14:creationId xmlns:p14="http://schemas.microsoft.com/office/powerpoint/2010/main" val="4639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Noel Levitz </a:t>
            </a:r>
            <a:br>
              <a:rPr lang="en-US" dirty="0"/>
            </a:br>
            <a:r>
              <a:rPr lang="en-US" dirty="0"/>
              <a:t>Student Satisfaction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632192" cy="4800600"/>
          </a:xfrm>
        </p:spPr>
        <p:txBody>
          <a:bodyPr>
            <a:normAutofit/>
          </a:bodyPr>
          <a:lstStyle/>
          <a:p>
            <a:pPr marL="402336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76550" y="5257800"/>
            <a:ext cx="66294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Satisfaction is at its highest rating since 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Gap between importance and satisfaction is at its lowest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700369"/>
              </p:ext>
            </p:extLst>
          </p:nvPr>
        </p:nvGraphicFramePr>
        <p:xfrm>
          <a:off x="1600198" y="1400780"/>
          <a:ext cx="5727192" cy="36754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5" name="Worksheet" r:id="rId3" imgW="3695588" imgH="2371725" progId="Excel.Sheet.12">
                  <p:embed/>
                </p:oleObj>
              </mc:Choice>
              <mc:Fallback>
                <p:oleObj name="Worksheet" r:id="rId3" imgW="3695588" imgH="23717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198" y="1400780"/>
                        <a:ext cx="5727192" cy="36754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364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SSI Scale Report: CR vs. National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5638800"/>
            <a:ext cx="6784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Students rated all areas with higher satisfaction than the </a:t>
            </a:r>
            <a:r>
              <a:rPr lang="en-US" sz="2400" dirty="0"/>
              <a:t>n</a:t>
            </a:r>
            <a:r>
              <a:rPr lang="en-US" sz="2400" dirty="0" smtClean="0"/>
              <a:t>ational average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22628"/>
              </p:ext>
            </p:extLst>
          </p:nvPr>
        </p:nvGraphicFramePr>
        <p:xfrm>
          <a:off x="1752600" y="1417638"/>
          <a:ext cx="6096000" cy="4167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9" name="Worksheet" r:id="rId3" imgW="4695713" imgH="3209813" progId="Excel.Sheet.12">
                  <p:embed/>
                </p:oleObj>
              </mc:Choice>
              <mc:Fallback>
                <p:oleObj name="Worksheet" r:id="rId3" imgW="4695713" imgH="32098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417638"/>
                        <a:ext cx="6096000" cy="41670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902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SSI Scale Report: </a:t>
            </a:r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17904" y="5646003"/>
            <a:ext cx="733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All areas in 2021 are rated at higher satisfaction than in 2017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04559"/>
              </p:ext>
            </p:extLst>
          </p:nvPr>
        </p:nvGraphicFramePr>
        <p:xfrm>
          <a:off x="1600200" y="1415010"/>
          <a:ext cx="6858000" cy="4040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Worksheet" r:id="rId3" imgW="5448412" imgH="3209813" progId="Excel.Sheet.12">
                  <p:embed/>
                </p:oleObj>
              </mc:Choice>
              <mc:Fallback>
                <p:oleObj name="Worksheet" r:id="rId3" imgW="5448412" imgH="320981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415010"/>
                        <a:ext cx="6858000" cy="4040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49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ILO 2: Personal and Professional Development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608" y="1676400"/>
            <a:ext cx="701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strike="sngStrike" dirty="0" smtClean="0"/>
              <a:t>Student Satisfaction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Graduating Exit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Comprehensive SEPs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Transfers &amp; ADTs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 smtClean="0"/>
              <a:t>Career &amp; Technical Education Outcomes Survey (CTEOS)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35684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Exit Survey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49 students completed the graduating exit survey between 2018-19 and 2020-21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686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Graduating Exit Survey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8784329"/>
              </p:ext>
            </p:extLst>
          </p:nvPr>
        </p:nvGraphicFramePr>
        <p:xfrm>
          <a:off x="1600200" y="1417638"/>
          <a:ext cx="6781800" cy="376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28738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10010</TotalTime>
  <Words>1186</Words>
  <Application>Microsoft Office PowerPoint</Application>
  <PresentationFormat>On-screen Show (4:3)</PresentationFormat>
  <Paragraphs>218</Paragraphs>
  <Slides>39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Gill Sans MT</vt:lpstr>
      <vt:lpstr>Verdana</vt:lpstr>
      <vt:lpstr>Wingdings 2</vt:lpstr>
      <vt:lpstr>Solstice</vt:lpstr>
      <vt:lpstr>Worksheet</vt:lpstr>
      <vt:lpstr>Institutional Learning Outcome Dialogue:  Personal &amp; Professional Development</vt:lpstr>
      <vt:lpstr>ILO 2: Personal and Professional Development</vt:lpstr>
      <vt:lpstr>ILO 2: Personal and Professional Development</vt:lpstr>
      <vt:lpstr>Noel Levitz  Student Satisfaction Inventory</vt:lpstr>
      <vt:lpstr>SSI Scale Report: CR vs. National</vt:lpstr>
      <vt:lpstr>SSI Scale Report: Trends</vt:lpstr>
      <vt:lpstr>ILO 2: Personal and Professional Development</vt:lpstr>
      <vt:lpstr>Graduating Exit Survey</vt:lpstr>
      <vt:lpstr>Graduating Exit Survey</vt:lpstr>
      <vt:lpstr>Graduating Exit Survey</vt:lpstr>
      <vt:lpstr>Graduating Exit Survey</vt:lpstr>
      <vt:lpstr>Graduating Exit Survey</vt:lpstr>
      <vt:lpstr>Graduating Exit Survey</vt:lpstr>
      <vt:lpstr>Graduating Exit Survey</vt:lpstr>
      <vt:lpstr>ILO 2: Personal and Professional Development</vt:lpstr>
      <vt:lpstr>Comprehensive SEPs</vt:lpstr>
      <vt:lpstr>Comprehensive SEPs</vt:lpstr>
      <vt:lpstr>Comprehensive SEPs</vt:lpstr>
      <vt:lpstr>Comprehensive SEPs</vt:lpstr>
      <vt:lpstr>ILO 2: Personal and Professional Development</vt:lpstr>
      <vt:lpstr>Transfers</vt:lpstr>
      <vt:lpstr>Transfers</vt:lpstr>
      <vt:lpstr>Associate Degrees for Transfer</vt:lpstr>
      <vt:lpstr>Bachelor Degrees at HSU</vt:lpstr>
      <vt:lpstr>ILO 2: Personal and Professional Development</vt:lpstr>
      <vt:lpstr>CTE Outcomes Survey</vt:lpstr>
      <vt:lpstr>CTE Outcomes Survey</vt:lpstr>
      <vt:lpstr>CTE Outcomes Survey</vt:lpstr>
      <vt:lpstr>CTE Outcomes Survey</vt:lpstr>
      <vt:lpstr>CTE Outcomes Survey</vt:lpstr>
      <vt:lpstr>CTE Outcomes Survey</vt:lpstr>
      <vt:lpstr>CTE Outcomes Survey: Employment</vt:lpstr>
      <vt:lpstr>CTE Outcomes Survey: Employment</vt:lpstr>
      <vt:lpstr>CTE Outcomes Survey: Employment</vt:lpstr>
      <vt:lpstr>CTE Outcomes Survey: Work Status</vt:lpstr>
      <vt:lpstr>CTE Outcomes Survey: Work Status</vt:lpstr>
      <vt:lpstr>CTE Outcomes Survey: Impact</vt:lpstr>
      <vt:lpstr>CTE Outcomes Survey: Wages</vt:lpstr>
      <vt:lpstr>ILO 2: Personal and Professional Development</vt:lpstr>
    </vt:vector>
  </TitlesOfParts>
  <Company>Redwoods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Institutional Learning Outcome Dialogue:  Personal &amp; Professional Development</dc:title>
  <dc:creator>Windows User</dc:creator>
  <cp:lastModifiedBy>Chown, Paul</cp:lastModifiedBy>
  <cp:revision>101</cp:revision>
  <dcterms:created xsi:type="dcterms:W3CDTF">2017-08-21T21:49:24Z</dcterms:created>
  <dcterms:modified xsi:type="dcterms:W3CDTF">2021-11-03T22:20:53Z</dcterms:modified>
</cp:coreProperties>
</file>