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56" r:id="rId2"/>
    <p:sldId id="257" r:id="rId3"/>
    <p:sldId id="258" r:id="rId4"/>
    <p:sldId id="25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re-ir-1\data\IR\Angelina-Hill\Private\Graduate%20Survey\2014-15%20Summary\2014-2015%20Grad%20Survey%20Summar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re-ir-1\data\IR\Angelina-Hill\Private\Graduate%20Survey\2014-15%20Summary\2014-2015%20Grad%20Survey%20Summar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re-ir-1\data\IR\Angelina-Hill\Private\Graduate%20Survey\2014-15%20Summary\2014-2015%20Grad%20Survey%20Summar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re-ir-1\data\IR\Angelina-Hill\Private\Graduate%20Survey\2014-15%20Summary\2014-2015%20Grad%20Survey%20Summar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re-ir-1\data\IR\Angelina-Hill\Private\Graduate%20Survey\2014-15%20Summary\2014-2015%20Grad%20Survey%20Summa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Sheet4!$I$6</c:f>
              <c:strCache>
                <c:ptCount val="1"/>
                <c:pt idx="0">
                  <c:v>Transfering</c:v>
                </c:pt>
              </c:strCache>
            </c:strRef>
          </c:tx>
          <c:invertIfNegative val="0"/>
          <c:cat>
            <c:strRef>
              <c:f>Sheet4!$J$5:$L$5</c:f>
              <c:strCache>
                <c:ptCount val="3"/>
                <c:pt idx="0">
                  <c:v>2011-12</c:v>
                </c:pt>
                <c:pt idx="1">
                  <c:v>2012-13</c:v>
                </c:pt>
                <c:pt idx="2">
                  <c:v>2013-14</c:v>
                </c:pt>
              </c:strCache>
            </c:strRef>
          </c:cat>
          <c:val>
            <c:numRef>
              <c:f>Sheet4!$J$6:$L$6</c:f>
              <c:numCache>
                <c:formatCode>0%</c:formatCode>
                <c:ptCount val="3"/>
                <c:pt idx="0">
                  <c:v>0.44625407166123782</c:v>
                </c:pt>
                <c:pt idx="1">
                  <c:v>0.53237410071942448</c:v>
                </c:pt>
                <c:pt idx="2">
                  <c:v>0.6532663316582914</c:v>
                </c:pt>
              </c:numCache>
            </c:numRef>
          </c:val>
        </c:ser>
        <c:ser>
          <c:idx val="1"/>
          <c:order val="1"/>
          <c:tx>
            <c:strRef>
              <c:f>Sheet4!$I$7</c:f>
              <c:strCache>
                <c:ptCount val="1"/>
                <c:pt idx="0">
                  <c:v>Not Transfering</c:v>
                </c:pt>
              </c:strCache>
            </c:strRef>
          </c:tx>
          <c:invertIfNegative val="0"/>
          <c:cat>
            <c:strRef>
              <c:f>Sheet4!$J$5:$L$5</c:f>
              <c:strCache>
                <c:ptCount val="3"/>
                <c:pt idx="0">
                  <c:v>2011-12</c:v>
                </c:pt>
                <c:pt idx="1">
                  <c:v>2012-13</c:v>
                </c:pt>
                <c:pt idx="2">
                  <c:v>2013-14</c:v>
                </c:pt>
              </c:strCache>
            </c:strRef>
          </c:cat>
          <c:val>
            <c:numRef>
              <c:f>Sheet4!$J$7:$L$7</c:f>
              <c:numCache>
                <c:formatCode>0%</c:formatCode>
                <c:ptCount val="3"/>
                <c:pt idx="0">
                  <c:v>0.52442996742671011</c:v>
                </c:pt>
                <c:pt idx="1">
                  <c:v>0.32374100719424459</c:v>
                </c:pt>
                <c:pt idx="2">
                  <c:v>0.33668341708542715</c:v>
                </c:pt>
              </c:numCache>
            </c:numRef>
          </c:val>
        </c:ser>
        <c:ser>
          <c:idx val="2"/>
          <c:order val="2"/>
          <c:tx>
            <c:strRef>
              <c:f>Sheet4!$I$8</c:f>
              <c:strCache>
                <c:ptCount val="1"/>
                <c:pt idx="0">
                  <c:v>Undecided</c:v>
                </c:pt>
              </c:strCache>
            </c:strRef>
          </c:tx>
          <c:invertIfNegative val="0"/>
          <c:cat>
            <c:strRef>
              <c:f>Sheet4!$J$5:$L$5</c:f>
              <c:strCache>
                <c:ptCount val="3"/>
                <c:pt idx="0">
                  <c:v>2011-12</c:v>
                </c:pt>
                <c:pt idx="1">
                  <c:v>2012-13</c:v>
                </c:pt>
                <c:pt idx="2">
                  <c:v>2013-14</c:v>
                </c:pt>
              </c:strCache>
            </c:strRef>
          </c:cat>
          <c:val>
            <c:numRef>
              <c:f>Sheet4!$J$8:$L$8</c:f>
              <c:numCache>
                <c:formatCode>0%</c:formatCode>
                <c:ptCount val="3"/>
                <c:pt idx="0">
                  <c:v>2.9315960912052116E-2</c:v>
                </c:pt>
                <c:pt idx="1">
                  <c:v>0.14388489208633093</c:v>
                </c:pt>
                <c:pt idx="2">
                  <c:v>1.0050251256281407E-2</c:v>
                </c:pt>
              </c:numCache>
            </c:numRef>
          </c:val>
        </c:ser>
        <c:dLbls>
          <c:showLegendKey val="0"/>
          <c:showVal val="0"/>
          <c:showCatName val="0"/>
          <c:showSerName val="0"/>
          <c:showPercent val="0"/>
          <c:showBubbleSize val="0"/>
        </c:dLbls>
        <c:gapWidth val="150"/>
        <c:shape val="box"/>
        <c:axId val="32658944"/>
        <c:axId val="32727808"/>
        <c:axId val="0"/>
      </c:bar3DChart>
      <c:catAx>
        <c:axId val="32658944"/>
        <c:scaling>
          <c:orientation val="minMax"/>
        </c:scaling>
        <c:delete val="0"/>
        <c:axPos val="b"/>
        <c:majorTickMark val="out"/>
        <c:minorTickMark val="none"/>
        <c:tickLblPos val="nextTo"/>
        <c:txPr>
          <a:bodyPr/>
          <a:lstStyle/>
          <a:p>
            <a:pPr>
              <a:defRPr sz="1200"/>
            </a:pPr>
            <a:endParaRPr lang="en-US"/>
          </a:p>
        </c:txPr>
        <c:crossAx val="32727808"/>
        <c:crosses val="autoZero"/>
        <c:auto val="1"/>
        <c:lblAlgn val="ctr"/>
        <c:lblOffset val="100"/>
        <c:noMultiLvlLbl val="0"/>
      </c:catAx>
      <c:valAx>
        <c:axId val="32727808"/>
        <c:scaling>
          <c:orientation val="minMax"/>
        </c:scaling>
        <c:delete val="0"/>
        <c:axPos val="l"/>
        <c:majorGridlines/>
        <c:numFmt formatCode="0%" sourceLinked="1"/>
        <c:majorTickMark val="out"/>
        <c:minorTickMark val="none"/>
        <c:tickLblPos val="nextTo"/>
        <c:txPr>
          <a:bodyPr/>
          <a:lstStyle/>
          <a:p>
            <a:pPr>
              <a:defRPr sz="1200"/>
            </a:pPr>
            <a:endParaRPr lang="en-US"/>
          </a:p>
        </c:txPr>
        <c:crossAx val="32658944"/>
        <c:crosses val="autoZero"/>
        <c:crossBetween val="between"/>
      </c:valAx>
    </c:plotArea>
    <c:legend>
      <c:legendPos val="r"/>
      <c:layout>
        <c:manualLayout>
          <c:xMode val="edge"/>
          <c:yMode val="edge"/>
          <c:x val="0.15283136482939635"/>
          <c:y val="7.1126798805321773E-2"/>
          <c:w val="0.23837233887430737"/>
          <c:h val="0.16809122997556339"/>
        </c:manualLayout>
      </c:layout>
      <c:overlay val="0"/>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Sheet4!$H$11</c:f>
              <c:strCache>
                <c:ptCount val="1"/>
                <c:pt idx="0">
                  <c:v>Transfer-goal</c:v>
                </c:pt>
              </c:strCache>
            </c:strRef>
          </c:tx>
          <c:invertIfNegative val="0"/>
          <c:cat>
            <c:strRef>
              <c:f>Sheet4!$F$12:$F$17</c:f>
              <c:strCache>
                <c:ptCount val="6"/>
                <c:pt idx="0">
                  <c:v>UC</c:v>
                </c:pt>
                <c:pt idx="1">
                  <c:v>4-year other</c:v>
                </c:pt>
                <c:pt idx="2">
                  <c:v>CSU Other</c:v>
                </c:pt>
                <c:pt idx="3">
                  <c:v>HSU</c:v>
                </c:pt>
                <c:pt idx="4">
                  <c:v>2-year</c:v>
                </c:pt>
                <c:pt idx="5">
                  <c:v>Undecided</c:v>
                </c:pt>
              </c:strCache>
            </c:strRef>
          </c:cat>
          <c:val>
            <c:numRef>
              <c:f>Sheet4!$H$12:$H$17</c:f>
              <c:numCache>
                <c:formatCode>0%</c:formatCode>
                <c:ptCount val="6"/>
                <c:pt idx="0">
                  <c:v>7.3684210526315783E-2</c:v>
                </c:pt>
                <c:pt idx="1">
                  <c:v>8.4210526315789472E-2</c:v>
                </c:pt>
                <c:pt idx="2">
                  <c:v>0.14736842105263157</c:v>
                </c:pt>
                <c:pt idx="3">
                  <c:v>0.66315789473684206</c:v>
                </c:pt>
                <c:pt idx="4">
                  <c:v>1.0526315789473684E-2</c:v>
                </c:pt>
                <c:pt idx="5">
                  <c:v>2.1052631578947368E-2</c:v>
                </c:pt>
              </c:numCache>
            </c:numRef>
          </c:val>
        </c:ser>
        <c:dLbls>
          <c:showLegendKey val="0"/>
          <c:showVal val="0"/>
          <c:showCatName val="0"/>
          <c:showSerName val="0"/>
          <c:showPercent val="0"/>
          <c:showBubbleSize val="0"/>
        </c:dLbls>
        <c:gapWidth val="150"/>
        <c:shape val="box"/>
        <c:axId val="32659712"/>
        <c:axId val="32740096"/>
        <c:axId val="0"/>
      </c:bar3DChart>
      <c:catAx>
        <c:axId val="32659712"/>
        <c:scaling>
          <c:orientation val="minMax"/>
        </c:scaling>
        <c:delete val="0"/>
        <c:axPos val="b"/>
        <c:majorTickMark val="out"/>
        <c:minorTickMark val="none"/>
        <c:tickLblPos val="nextTo"/>
        <c:txPr>
          <a:bodyPr/>
          <a:lstStyle/>
          <a:p>
            <a:pPr>
              <a:defRPr sz="1400"/>
            </a:pPr>
            <a:endParaRPr lang="en-US"/>
          </a:p>
        </c:txPr>
        <c:crossAx val="32740096"/>
        <c:crosses val="autoZero"/>
        <c:auto val="1"/>
        <c:lblAlgn val="ctr"/>
        <c:lblOffset val="100"/>
        <c:noMultiLvlLbl val="0"/>
      </c:catAx>
      <c:valAx>
        <c:axId val="32740096"/>
        <c:scaling>
          <c:orientation val="minMax"/>
        </c:scaling>
        <c:delete val="0"/>
        <c:axPos val="l"/>
        <c:majorGridlines/>
        <c:numFmt formatCode="0%" sourceLinked="1"/>
        <c:majorTickMark val="out"/>
        <c:minorTickMark val="none"/>
        <c:tickLblPos val="nextTo"/>
        <c:txPr>
          <a:bodyPr/>
          <a:lstStyle/>
          <a:p>
            <a:pPr>
              <a:defRPr sz="1400"/>
            </a:pPr>
            <a:endParaRPr lang="en-US"/>
          </a:p>
        </c:txPr>
        <c:crossAx val="32659712"/>
        <c:crosses val="autoZero"/>
        <c:crossBetween val="between"/>
      </c:valAx>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Sheet1!$D$40</c:f>
              <c:strCache>
                <c:ptCount val="1"/>
                <c:pt idx="0">
                  <c:v>2011-12</c:v>
                </c:pt>
              </c:strCache>
            </c:strRef>
          </c:tx>
          <c:invertIfNegative val="0"/>
          <c:cat>
            <c:strRef>
              <c:f>Sheet1!$C$41:$C$45</c:f>
              <c:strCache>
                <c:ptCount val="5"/>
                <c:pt idx="0">
                  <c:v>Liberal Arts</c:v>
                </c:pt>
                <c:pt idx="1">
                  <c:v>Health Occupations</c:v>
                </c:pt>
                <c:pt idx="2">
                  <c:v>CTE</c:v>
                </c:pt>
                <c:pt idx="3">
                  <c:v>No division reported</c:v>
                </c:pt>
                <c:pt idx="4">
                  <c:v>ALL</c:v>
                </c:pt>
              </c:strCache>
            </c:strRef>
          </c:cat>
          <c:val>
            <c:numRef>
              <c:f>Sheet1!$D$41:$D$45</c:f>
              <c:numCache>
                <c:formatCode>0%</c:formatCode>
                <c:ptCount val="5"/>
                <c:pt idx="0">
                  <c:v>0.56000000000000005</c:v>
                </c:pt>
                <c:pt idx="1">
                  <c:v>0.55000000000000004</c:v>
                </c:pt>
                <c:pt idx="2">
                  <c:v>0.65</c:v>
                </c:pt>
                <c:pt idx="3">
                  <c:v>0.51</c:v>
                </c:pt>
                <c:pt idx="4">
                  <c:v>0.56999999999999995</c:v>
                </c:pt>
              </c:numCache>
            </c:numRef>
          </c:val>
        </c:ser>
        <c:ser>
          <c:idx val="1"/>
          <c:order val="1"/>
          <c:tx>
            <c:strRef>
              <c:f>Sheet1!$E$40</c:f>
              <c:strCache>
                <c:ptCount val="1"/>
                <c:pt idx="0">
                  <c:v>2012-13</c:v>
                </c:pt>
              </c:strCache>
            </c:strRef>
          </c:tx>
          <c:invertIfNegative val="0"/>
          <c:cat>
            <c:strRef>
              <c:f>Sheet1!$C$41:$C$45</c:f>
              <c:strCache>
                <c:ptCount val="5"/>
                <c:pt idx="0">
                  <c:v>Liberal Arts</c:v>
                </c:pt>
                <c:pt idx="1">
                  <c:v>Health Occupations</c:v>
                </c:pt>
                <c:pt idx="2">
                  <c:v>CTE</c:v>
                </c:pt>
                <c:pt idx="3">
                  <c:v>No division reported</c:v>
                </c:pt>
                <c:pt idx="4">
                  <c:v>ALL</c:v>
                </c:pt>
              </c:strCache>
            </c:strRef>
          </c:cat>
          <c:val>
            <c:numRef>
              <c:f>Sheet1!$E$41:$E$45</c:f>
              <c:numCache>
                <c:formatCode>0%</c:formatCode>
                <c:ptCount val="5"/>
                <c:pt idx="0">
                  <c:v>0.64</c:v>
                </c:pt>
                <c:pt idx="1">
                  <c:v>0.6</c:v>
                </c:pt>
                <c:pt idx="2">
                  <c:v>0.73</c:v>
                </c:pt>
                <c:pt idx="3">
                  <c:v>0.8</c:v>
                </c:pt>
                <c:pt idx="4">
                  <c:v>0.67</c:v>
                </c:pt>
              </c:numCache>
            </c:numRef>
          </c:val>
        </c:ser>
        <c:ser>
          <c:idx val="2"/>
          <c:order val="2"/>
          <c:tx>
            <c:strRef>
              <c:f>Sheet1!$F$40</c:f>
              <c:strCache>
                <c:ptCount val="1"/>
                <c:pt idx="0">
                  <c:v>2013-14</c:v>
                </c:pt>
              </c:strCache>
            </c:strRef>
          </c:tx>
          <c:invertIfNegative val="0"/>
          <c:cat>
            <c:strRef>
              <c:f>Sheet1!$C$41:$C$45</c:f>
              <c:strCache>
                <c:ptCount val="5"/>
                <c:pt idx="0">
                  <c:v>Liberal Arts</c:v>
                </c:pt>
                <c:pt idx="1">
                  <c:v>Health Occupations</c:v>
                </c:pt>
                <c:pt idx="2">
                  <c:v>CTE</c:v>
                </c:pt>
                <c:pt idx="3">
                  <c:v>No division reported</c:v>
                </c:pt>
                <c:pt idx="4">
                  <c:v>ALL</c:v>
                </c:pt>
              </c:strCache>
            </c:strRef>
          </c:cat>
          <c:val>
            <c:numRef>
              <c:f>Sheet1!$F$41:$F$45</c:f>
              <c:numCache>
                <c:formatCode>0%</c:formatCode>
                <c:ptCount val="5"/>
                <c:pt idx="0">
                  <c:v>0.69</c:v>
                </c:pt>
                <c:pt idx="1">
                  <c:v>0.8</c:v>
                </c:pt>
                <c:pt idx="2">
                  <c:v>0.72</c:v>
                </c:pt>
                <c:pt idx="3">
                  <c:v>0.65</c:v>
                </c:pt>
                <c:pt idx="4">
                  <c:v>0.69</c:v>
                </c:pt>
              </c:numCache>
            </c:numRef>
          </c:val>
        </c:ser>
        <c:dLbls>
          <c:showLegendKey val="0"/>
          <c:showVal val="0"/>
          <c:showCatName val="0"/>
          <c:showSerName val="0"/>
          <c:showPercent val="0"/>
          <c:showBubbleSize val="0"/>
        </c:dLbls>
        <c:gapWidth val="150"/>
        <c:shape val="box"/>
        <c:axId val="40750464"/>
        <c:axId val="41234432"/>
        <c:axId val="0"/>
      </c:bar3DChart>
      <c:catAx>
        <c:axId val="40750464"/>
        <c:scaling>
          <c:orientation val="minMax"/>
        </c:scaling>
        <c:delete val="0"/>
        <c:axPos val="b"/>
        <c:title>
          <c:tx>
            <c:rich>
              <a:bodyPr/>
              <a:lstStyle/>
              <a:p>
                <a:pPr>
                  <a:defRPr sz="1400"/>
                </a:pPr>
                <a:r>
                  <a:rPr lang="en-US" sz="1400"/>
                  <a:t>Did you use a Student Education Plan?</a:t>
                </a:r>
              </a:p>
            </c:rich>
          </c:tx>
          <c:layout/>
          <c:overlay val="0"/>
        </c:title>
        <c:majorTickMark val="out"/>
        <c:minorTickMark val="none"/>
        <c:tickLblPos val="nextTo"/>
        <c:txPr>
          <a:bodyPr/>
          <a:lstStyle/>
          <a:p>
            <a:pPr>
              <a:defRPr sz="1400"/>
            </a:pPr>
            <a:endParaRPr lang="en-US"/>
          </a:p>
        </c:txPr>
        <c:crossAx val="41234432"/>
        <c:crosses val="autoZero"/>
        <c:auto val="1"/>
        <c:lblAlgn val="ctr"/>
        <c:lblOffset val="100"/>
        <c:noMultiLvlLbl val="0"/>
      </c:catAx>
      <c:valAx>
        <c:axId val="41234432"/>
        <c:scaling>
          <c:orientation val="minMax"/>
        </c:scaling>
        <c:delete val="0"/>
        <c:axPos val="l"/>
        <c:majorGridlines/>
        <c:numFmt formatCode="0%" sourceLinked="1"/>
        <c:majorTickMark val="out"/>
        <c:minorTickMark val="none"/>
        <c:tickLblPos val="nextTo"/>
        <c:crossAx val="40750464"/>
        <c:crosses val="autoZero"/>
        <c:crossBetween val="between"/>
      </c:valAx>
    </c:plotArea>
    <c:legend>
      <c:legendPos val="r"/>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Sheet1!$C$71</c:f>
              <c:strCache>
                <c:ptCount val="1"/>
                <c:pt idx="0">
                  <c:v>2011-12</c:v>
                </c:pt>
              </c:strCache>
            </c:strRef>
          </c:tx>
          <c:invertIfNegative val="0"/>
          <c:cat>
            <c:strRef>
              <c:f>Sheet1!$B$72:$B$76</c:f>
              <c:strCache>
                <c:ptCount val="5"/>
                <c:pt idx="0">
                  <c:v>Liberal Arts</c:v>
                </c:pt>
                <c:pt idx="2">
                  <c:v>CTE</c:v>
                </c:pt>
                <c:pt idx="3">
                  <c:v>No Division Reported</c:v>
                </c:pt>
                <c:pt idx="4">
                  <c:v>Total</c:v>
                </c:pt>
              </c:strCache>
            </c:strRef>
          </c:cat>
          <c:val>
            <c:numRef>
              <c:f>Sheet1!$C$72:$C$76</c:f>
              <c:numCache>
                <c:formatCode>General</c:formatCode>
                <c:ptCount val="5"/>
                <c:pt idx="0" formatCode="0%">
                  <c:v>0.6</c:v>
                </c:pt>
                <c:pt idx="2" formatCode="0%">
                  <c:v>0.65</c:v>
                </c:pt>
                <c:pt idx="3" formatCode="0%">
                  <c:v>0.53</c:v>
                </c:pt>
                <c:pt idx="4" formatCode="0%">
                  <c:v>0.56999999999999995</c:v>
                </c:pt>
              </c:numCache>
            </c:numRef>
          </c:val>
        </c:ser>
        <c:ser>
          <c:idx val="1"/>
          <c:order val="1"/>
          <c:tx>
            <c:strRef>
              <c:f>Sheet1!$D$71</c:f>
              <c:strCache>
                <c:ptCount val="1"/>
                <c:pt idx="0">
                  <c:v>2012-13</c:v>
                </c:pt>
              </c:strCache>
            </c:strRef>
          </c:tx>
          <c:invertIfNegative val="0"/>
          <c:cat>
            <c:strRef>
              <c:f>Sheet1!$B$72:$B$76</c:f>
              <c:strCache>
                <c:ptCount val="5"/>
                <c:pt idx="0">
                  <c:v>Liberal Arts</c:v>
                </c:pt>
                <c:pt idx="2">
                  <c:v>CTE</c:v>
                </c:pt>
                <c:pt idx="3">
                  <c:v>No Division Reported</c:v>
                </c:pt>
                <c:pt idx="4">
                  <c:v>Total</c:v>
                </c:pt>
              </c:strCache>
            </c:strRef>
          </c:cat>
          <c:val>
            <c:numRef>
              <c:f>Sheet1!$D$72:$D$76</c:f>
              <c:numCache>
                <c:formatCode>General</c:formatCode>
                <c:ptCount val="5"/>
                <c:pt idx="0" formatCode="0%">
                  <c:v>0.57999999999999996</c:v>
                </c:pt>
                <c:pt idx="2" formatCode="0%">
                  <c:v>0.45</c:v>
                </c:pt>
                <c:pt idx="3" formatCode="0%">
                  <c:v>0.28999999999999998</c:v>
                </c:pt>
                <c:pt idx="4" formatCode="0%">
                  <c:v>0.54</c:v>
                </c:pt>
              </c:numCache>
            </c:numRef>
          </c:val>
        </c:ser>
        <c:ser>
          <c:idx val="2"/>
          <c:order val="2"/>
          <c:tx>
            <c:strRef>
              <c:f>Sheet1!$E$71</c:f>
              <c:strCache>
                <c:ptCount val="1"/>
                <c:pt idx="0">
                  <c:v>2013-14</c:v>
                </c:pt>
              </c:strCache>
            </c:strRef>
          </c:tx>
          <c:invertIfNegative val="0"/>
          <c:cat>
            <c:strRef>
              <c:f>Sheet1!$B$72:$B$76</c:f>
              <c:strCache>
                <c:ptCount val="5"/>
                <c:pt idx="0">
                  <c:v>Liberal Arts</c:v>
                </c:pt>
                <c:pt idx="2">
                  <c:v>CTE</c:v>
                </c:pt>
                <c:pt idx="3">
                  <c:v>No Division Reported</c:v>
                </c:pt>
                <c:pt idx="4">
                  <c:v>Total</c:v>
                </c:pt>
              </c:strCache>
            </c:strRef>
          </c:cat>
          <c:val>
            <c:numRef>
              <c:f>Sheet1!$E$72:$E$76</c:f>
              <c:numCache>
                <c:formatCode>General</c:formatCode>
                <c:ptCount val="5"/>
                <c:pt idx="0" formatCode="0%">
                  <c:v>0.63</c:v>
                </c:pt>
                <c:pt idx="2" formatCode="0%">
                  <c:v>0.79</c:v>
                </c:pt>
                <c:pt idx="3" formatCode="0%">
                  <c:v>0.67</c:v>
                </c:pt>
                <c:pt idx="4" formatCode="0%">
                  <c:v>0.66</c:v>
                </c:pt>
              </c:numCache>
            </c:numRef>
          </c:val>
        </c:ser>
        <c:dLbls>
          <c:showLegendKey val="0"/>
          <c:showVal val="0"/>
          <c:showCatName val="0"/>
          <c:showSerName val="0"/>
          <c:showPercent val="0"/>
          <c:showBubbleSize val="0"/>
        </c:dLbls>
        <c:gapWidth val="150"/>
        <c:shape val="box"/>
        <c:axId val="40747392"/>
        <c:axId val="41283584"/>
        <c:axId val="0"/>
      </c:bar3DChart>
      <c:catAx>
        <c:axId val="40747392"/>
        <c:scaling>
          <c:orientation val="minMax"/>
        </c:scaling>
        <c:delete val="0"/>
        <c:axPos val="b"/>
        <c:majorTickMark val="out"/>
        <c:minorTickMark val="none"/>
        <c:tickLblPos val="nextTo"/>
        <c:txPr>
          <a:bodyPr/>
          <a:lstStyle/>
          <a:p>
            <a:pPr>
              <a:defRPr sz="1400"/>
            </a:pPr>
            <a:endParaRPr lang="en-US"/>
          </a:p>
        </c:txPr>
        <c:crossAx val="41283584"/>
        <c:crosses val="autoZero"/>
        <c:auto val="1"/>
        <c:lblAlgn val="ctr"/>
        <c:lblOffset val="100"/>
        <c:noMultiLvlLbl val="0"/>
      </c:catAx>
      <c:valAx>
        <c:axId val="41283584"/>
        <c:scaling>
          <c:orientation val="minMax"/>
        </c:scaling>
        <c:delete val="0"/>
        <c:axPos val="l"/>
        <c:majorGridlines/>
        <c:numFmt formatCode="0%" sourceLinked="1"/>
        <c:majorTickMark val="out"/>
        <c:minorTickMark val="none"/>
        <c:tickLblPos val="nextTo"/>
        <c:crossAx val="40747392"/>
        <c:crosses val="autoZero"/>
        <c:crossBetween val="between"/>
      </c:valAx>
    </c:plotArea>
    <c:legend>
      <c:legendPos val="r"/>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Sheet1!$C$87</c:f>
              <c:strCache>
                <c:ptCount val="1"/>
                <c:pt idx="0">
                  <c:v>2011-12</c:v>
                </c:pt>
              </c:strCache>
            </c:strRef>
          </c:tx>
          <c:invertIfNegative val="0"/>
          <c:cat>
            <c:strRef>
              <c:f>Sheet1!$B$88:$B$92</c:f>
              <c:strCache>
                <c:ptCount val="5"/>
                <c:pt idx="0">
                  <c:v>Liberal Arts</c:v>
                </c:pt>
                <c:pt idx="2">
                  <c:v>CTE</c:v>
                </c:pt>
                <c:pt idx="3">
                  <c:v>No Division Reported</c:v>
                </c:pt>
                <c:pt idx="4">
                  <c:v>Total</c:v>
                </c:pt>
              </c:strCache>
            </c:strRef>
          </c:cat>
          <c:val>
            <c:numRef>
              <c:f>Sheet1!$C$88:$C$92</c:f>
              <c:numCache>
                <c:formatCode>General</c:formatCode>
                <c:ptCount val="5"/>
                <c:pt idx="0" formatCode="0%">
                  <c:v>0.9</c:v>
                </c:pt>
                <c:pt idx="2" formatCode="0%">
                  <c:v>0.96</c:v>
                </c:pt>
                <c:pt idx="3" formatCode="0%">
                  <c:v>0.88</c:v>
                </c:pt>
                <c:pt idx="4" formatCode="0%">
                  <c:v>0.91</c:v>
                </c:pt>
              </c:numCache>
            </c:numRef>
          </c:val>
        </c:ser>
        <c:ser>
          <c:idx val="1"/>
          <c:order val="1"/>
          <c:tx>
            <c:strRef>
              <c:f>Sheet1!$D$87</c:f>
              <c:strCache>
                <c:ptCount val="1"/>
                <c:pt idx="0">
                  <c:v>2012-13</c:v>
                </c:pt>
              </c:strCache>
            </c:strRef>
          </c:tx>
          <c:invertIfNegative val="0"/>
          <c:cat>
            <c:strRef>
              <c:f>Sheet1!$B$88:$B$92</c:f>
              <c:strCache>
                <c:ptCount val="5"/>
                <c:pt idx="0">
                  <c:v>Liberal Arts</c:v>
                </c:pt>
                <c:pt idx="2">
                  <c:v>CTE</c:v>
                </c:pt>
                <c:pt idx="3">
                  <c:v>No Division Reported</c:v>
                </c:pt>
                <c:pt idx="4">
                  <c:v>Total</c:v>
                </c:pt>
              </c:strCache>
            </c:strRef>
          </c:cat>
          <c:val>
            <c:numRef>
              <c:f>Sheet1!$D$88:$D$92</c:f>
              <c:numCache>
                <c:formatCode>General</c:formatCode>
                <c:ptCount val="5"/>
                <c:pt idx="0" formatCode="0%">
                  <c:v>0.92</c:v>
                </c:pt>
                <c:pt idx="2" formatCode="0%">
                  <c:v>0.95</c:v>
                </c:pt>
                <c:pt idx="3" formatCode="0%">
                  <c:v>0.86</c:v>
                </c:pt>
                <c:pt idx="4" formatCode="0%">
                  <c:v>0.93</c:v>
                </c:pt>
              </c:numCache>
            </c:numRef>
          </c:val>
        </c:ser>
        <c:ser>
          <c:idx val="2"/>
          <c:order val="2"/>
          <c:tx>
            <c:strRef>
              <c:f>Sheet1!$E$87</c:f>
              <c:strCache>
                <c:ptCount val="1"/>
                <c:pt idx="0">
                  <c:v>2013-14</c:v>
                </c:pt>
              </c:strCache>
            </c:strRef>
          </c:tx>
          <c:invertIfNegative val="0"/>
          <c:cat>
            <c:strRef>
              <c:f>Sheet1!$B$88:$B$92</c:f>
              <c:strCache>
                <c:ptCount val="5"/>
                <c:pt idx="0">
                  <c:v>Liberal Arts</c:v>
                </c:pt>
                <c:pt idx="2">
                  <c:v>CTE</c:v>
                </c:pt>
                <c:pt idx="3">
                  <c:v>No Division Reported</c:v>
                </c:pt>
                <c:pt idx="4">
                  <c:v>Total</c:v>
                </c:pt>
              </c:strCache>
            </c:strRef>
          </c:cat>
          <c:val>
            <c:numRef>
              <c:f>Sheet1!$E$88:$E$92</c:f>
              <c:numCache>
                <c:formatCode>General</c:formatCode>
                <c:ptCount val="5"/>
                <c:pt idx="0" formatCode="0%">
                  <c:v>1</c:v>
                </c:pt>
                <c:pt idx="2" formatCode="0%">
                  <c:v>1</c:v>
                </c:pt>
                <c:pt idx="3" formatCode="0%">
                  <c:v>0.94117647058823528</c:v>
                </c:pt>
                <c:pt idx="4" formatCode="0%">
                  <c:v>0.95918367346938771</c:v>
                </c:pt>
              </c:numCache>
            </c:numRef>
          </c:val>
        </c:ser>
        <c:dLbls>
          <c:showLegendKey val="0"/>
          <c:showVal val="0"/>
          <c:showCatName val="0"/>
          <c:showSerName val="0"/>
          <c:showPercent val="0"/>
          <c:showBubbleSize val="0"/>
        </c:dLbls>
        <c:gapWidth val="150"/>
        <c:shape val="box"/>
        <c:axId val="41420672"/>
        <c:axId val="41984000"/>
        <c:axId val="0"/>
      </c:bar3DChart>
      <c:catAx>
        <c:axId val="41420672"/>
        <c:scaling>
          <c:orientation val="minMax"/>
        </c:scaling>
        <c:delete val="0"/>
        <c:axPos val="b"/>
        <c:majorTickMark val="out"/>
        <c:minorTickMark val="none"/>
        <c:tickLblPos val="nextTo"/>
        <c:txPr>
          <a:bodyPr/>
          <a:lstStyle/>
          <a:p>
            <a:pPr>
              <a:defRPr sz="1400"/>
            </a:pPr>
            <a:endParaRPr lang="en-US"/>
          </a:p>
        </c:txPr>
        <c:crossAx val="41984000"/>
        <c:crosses val="autoZero"/>
        <c:auto val="1"/>
        <c:lblAlgn val="ctr"/>
        <c:lblOffset val="100"/>
        <c:noMultiLvlLbl val="0"/>
      </c:catAx>
      <c:valAx>
        <c:axId val="41984000"/>
        <c:scaling>
          <c:orientation val="minMax"/>
          <c:min val="0"/>
        </c:scaling>
        <c:delete val="0"/>
        <c:axPos val="l"/>
        <c:majorGridlines/>
        <c:numFmt formatCode="0%" sourceLinked="1"/>
        <c:majorTickMark val="out"/>
        <c:minorTickMark val="none"/>
        <c:tickLblPos val="nextTo"/>
        <c:txPr>
          <a:bodyPr/>
          <a:lstStyle/>
          <a:p>
            <a:pPr>
              <a:defRPr sz="1400"/>
            </a:pPr>
            <a:endParaRPr lang="en-US"/>
          </a:p>
        </c:txPr>
        <c:crossAx val="41420672"/>
        <c:crosses val="autoZero"/>
        <c:crossBetween val="between"/>
      </c:valAx>
    </c:plotArea>
    <c:legend>
      <c:legendPos val="r"/>
      <c:layout/>
      <c:overlay val="0"/>
      <c:txPr>
        <a:bodyPr/>
        <a:lstStyle/>
        <a:p>
          <a:pPr>
            <a:defRPr sz="1400"/>
          </a:pPr>
          <a:endParaRPr lang="en-US"/>
        </a:p>
      </c:txPr>
    </c:legend>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333ECB-2B9F-4CD5-98C1-A69CF5972C63}" type="datetimeFigureOut">
              <a:rPr lang="en-US" smtClean="0"/>
              <a:t>1/15/2015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BBC3F7-6C96-48D8-AA29-D26336565EB0}" type="slidenum">
              <a:rPr lang="en-US" smtClean="0"/>
              <a:t>‹#›</a:t>
            </a:fld>
            <a:endParaRPr lang="en-US"/>
          </a:p>
        </p:txBody>
      </p:sp>
    </p:spTree>
    <p:extLst>
      <p:ext uri="{BB962C8B-B14F-4D97-AF65-F5344CB8AC3E}">
        <p14:creationId xmlns:p14="http://schemas.microsoft.com/office/powerpoint/2010/main" val="3645956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8042B21-166E-499C-93EE-2CF45DFC8A31}" type="datetimeFigureOut">
              <a:rPr lang="en-US" smtClean="0"/>
              <a:t>1/15/2015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D1F9C63-036A-4AF8-8CFE-9D8463AC163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042B21-166E-499C-93EE-2CF45DFC8A31}"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042B21-166E-499C-93EE-2CF45DFC8A31}"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042B21-166E-499C-93EE-2CF45DFC8A31}"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042B21-166E-499C-93EE-2CF45DFC8A31}"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042B21-166E-499C-93EE-2CF45DFC8A31}"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8042B21-166E-499C-93EE-2CF45DFC8A31}" type="datetimeFigureOut">
              <a:rPr lang="en-US" smtClean="0"/>
              <a:t>1/15/2015</a:t>
            </a:fld>
            <a:endParaRPr lang="en-US"/>
          </a:p>
        </p:txBody>
      </p:sp>
      <p:sp>
        <p:nvSpPr>
          <p:cNvPr id="27" name="Slide Number Placeholder 26"/>
          <p:cNvSpPr>
            <a:spLocks noGrp="1"/>
          </p:cNvSpPr>
          <p:nvPr>
            <p:ph type="sldNum" sz="quarter" idx="11"/>
          </p:nvPr>
        </p:nvSpPr>
        <p:spPr/>
        <p:txBody>
          <a:bodyPr rtlCol="0"/>
          <a:lstStyle/>
          <a:p>
            <a:fld id="{6D1F9C63-036A-4AF8-8CFE-9D8463AC1635}"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8042B21-166E-499C-93EE-2CF45DFC8A31}" type="datetimeFigureOut">
              <a:rPr lang="en-US" smtClean="0"/>
              <a:t>1/15/2015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6D1F9C63-036A-4AF8-8CFE-9D8463AC163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42B21-166E-499C-93EE-2CF45DFC8A31}" type="datetimeFigureOut">
              <a:rPr lang="en-US" smtClean="0"/>
              <a:t>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042B21-166E-499C-93EE-2CF45DFC8A31}"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042B21-166E-499C-93EE-2CF45DFC8A31}"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1F9C63-036A-4AF8-8CFE-9D8463AC163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8042B21-166E-499C-93EE-2CF45DFC8A31}" type="datetimeFigureOut">
              <a:rPr lang="en-US" smtClean="0"/>
              <a:t>1/15/2015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D1F9C63-036A-4AF8-8CFE-9D8463AC163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Institutional Learning Outcomes:</a:t>
            </a:r>
            <a:br>
              <a:rPr lang="en-US" dirty="0" smtClean="0"/>
            </a:br>
            <a:r>
              <a:rPr lang="en-US" dirty="0" smtClean="0"/>
              <a:t>Assessing </a:t>
            </a:r>
            <a:r>
              <a:rPr lang="en-US" dirty="0" smtClean="0"/>
              <a:t>Personal </a:t>
            </a:r>
            <a:r>
              <a:rPr lang="en-US" dirty="0"/>
              <a:t>and Professional Development</a:t>
            </a:r>
            <a:endParaRPr lang="en-US" dirty="0"/>
          </a:p>
        </p:txBody>
      </p:sp>
      <p:sp>
        <p:nvSpPr>
          <p:cNvPr id="3" name="Subtitle 2"/>
          <p:cNvSpPr>
            <a:spLocks noGrp="1"/>
          </p:cNvSpPr>
          <p:nvPr>
            <p:ph type="subTitle" idx="1"/>
          </p:nvPr>
        </p:nvSpPr>
        <p:spPr/>
        <p:txBody>
          <a:bodyPr/>
          <a:lstStyle/>
          <a:p>
            <a:r>
              <a:rPr lang="en-US" dirty="0" smtClean="0"/>
              <a:t>FLEX </a:t>
            </a:r>
            <a:r>
              <a:rPr lang="en-US" dirty="0" smtClean="0"/>
              <a:t>– </a:t>
            </a:r>
            <a:r>
              <a:rPr lang="en-US" dirty="0" smtClean="0"/>
              <a:t>Spring 2015</a:t>
            </a:r>
            <a:endParaRPr lang="en-US" dirty="0" smtClean="0"/>
          </a:p>
          <a:p>
            <a:r>
              <a:rPr lang="en-US" dirty="0" smtClean="0"/>
              <a:t>College of the Redwoods</a:t>
            </a:r>
          </a:p>
          <a:p>
            <a:r>
              <a:rPr lang="en-US" dirty="0" smtClean="0"/>
              <a:t>Angelina Hill</a:t>
            </a:r>
            <a:endParaRPr lang="en-US" dirty="0"/>
          </a:p>
        </p:txBody>
      </p:sp>
    </p:spTree>
    <p:extLst>
      <p:ext uri="{BB962C8B-B14F-4D97-AF65-F5344CB8AC3E}">
        <p14:creationId xmlns:p14="http://schemas.microsoft.com/office/powerpoint/2010/main" val="4218913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Student Education Plans</a:t>
            </a:r>
            <a:endParaRPr lang="en-US" dirty="0"/>
          </a:p>
        </p:txBody>
      </p:sp>
      <p:sp>
        <p:nvSpPr>
          <p:cNvPr id="3" name="Content Placeholder 2"/>
          <p:cNvSpPr>
            <a:spLocks noGrp="1"/>
          </p:cNvSpPr>
          <p:nvPr>
            <p:ph idx="1"/>
          </p:nvPr>
        </p:nvSpPr>
        <p:spPr>
          <a:xfrm>
            <a:off x="533400" y="1447800"/>
            <a:ext cx="8229600" cy="4325112"/>
          </a:xfrm>
        </p:spPr>
        <p:txBody>
          <a:bodyPr/>
          <a:lstStyle/>
          <a:p>
            <a:r>
              <a:rPr lang="en-US" dirty="0"/>
              <a:t>More students are using a Student Education Plan in 2013-14 compared to 2011-12. </a:t>
            </a:r>
            <a:endParaRPr lang="en-US" dirty="0"/>
          </a:p>
        </p:txBody>
      </p:sp>
      <p:graphicFrame>
        <p:nvGraphicFramePr>
          <p:cNvPr id="4" name="Chart 3"/>
          <p:cNvGraphicFramePr/>
          <p:nvPr>
            <p:extLst>
              <p:ext uri="{D42A27DB-BD31-4B8C-83A1-F6EECF244321}">
                <p14:modId xmlns:p14="http://schemas.microsoft.com/office/powerpoint/2010/main" val="2359394681"/>
              </p:ext>
            </p:extLst>
          </p:nvPr>
        </p:nvGraphicFramePr>
        <p:xfrm>
          <a:off x="838200" y="2514600"/>
          <a:ext cx="75438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3746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Objective</a:t>
            </a:r>
            <a:endParaRPr lang="en-US" dirty="0"/>
          </a:p>
        </p:txBody>
      </p:sp>
      <p:sp>
        <p:nvSpPr>
          <p:cNvPr id="3" name="Content Placeholder 2"/>
          <p:cNvSpPr>
            <a:spLocks noGrp="1"/>
          </p:cNvSpPr>
          <p:nvPr>
            <p:ph idx="1"/>
          </p:nvPr>
        </p:nvSpPr>
        <p:spPr/>
        <p:txBody>
          <a:bodyPr>
            <a:normAutofit fontScale="92500" lnSpcReduction="20000"/>
          </a:bodyPr>
          <a:lstStyle/>
          <a:p>
            <a:r>
              <a:rPr lang="en-US" dirty="0"/>
              <a:t>Nearly all respondents reported success in completing their main educational </a:t>
            </a:r>
            <a:r>
              <a:rPr lang="en-US" dirty="0" smtClean="0"/>
              <a:t>objective. </a:t>
            </a:r>
            <a:r>
              <a:rPr lang="en-US" dirty="0"/>
              <a:t>At least 93% of all students in a Division have reported completing their objective each year since 2011-2012</a:t>
            </a:r>
            <a:r>
              <a:rPr lang="en-US" dirty="0" smtClean="0"/>
              <a:t>.</a:t>
            </a:r>
          </a:p>
          <a:p>
            <a:endParaRPr lang="en-US" dirty="0"/>
          </a:p>
          <a:p>
            <a:pPr marL="109728" indent="0">
              <a:buNone/>
            </a:pPr>
            <a:endParaRPr lang="en-US" dirty="0"/>
          </a:p>
          <a:p>
            <a:r>
              <a:rPr lang="en-US" dirty="0"/>
              <a:t>At least 95% of respondents in each Division indicated that CR provided quality programs, and that CR had quality instructors for educational success. These percentages have been near ceiling over the last three survey administrations. </a:t>
            </a:r>
          </a:p>
          <a:p>
            <a:endParaRPr lang="en-US" dirty="0"/>
          </a:p>
        </p:txBody>
      </p:sp>
    </p:spTree>
    <p:extLst>
      <p:ext uri="{BB962C8B-B14F-4D97-AF65-F5344CB8AC3E}">
        <p14:creationId xmlns:p14="http://schemas.microsoft.com/office/powerpoint/2010/main" val="1987875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Employment at Graduation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06867483"/>
              </p:ext>
            </p:extLst>
          </p:nvPr>
        </p:nvGraphicFramePr>
        <p:xfrm>
          <a:off x="533400" y="1676400"/>
          <a:ext cx="8229600" cy="432435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20915" y="5950856"/>
            <a:ext cx="8418286" cy="646331"/>
          </a:xfrm>
          <a:prstGeom prst="rect">
            <a:avLst/>
          </a:prstGeom>
          <a:noFill/>
        </p:spPr>
        <p:txBody>
          <a:bodyPr wrap="square" rtlCol="0">
            <a:spAutoFit/>
          </a:bodyPr>
          <a:lstStyle/>
          <a:p>
            <a:r>
              <a:rPr lang="en-US" dirty="0" smtClean="0"/>
              <a:t>About one-third of employed respondents indicated that their employment was in the area of their study/major.</a:t>
            </a:r>
            <a:endParaRPr lang="en-US" dirty="0"/>
          </a:p>
        </p:txBody>
      </p:sp>
    </p:spTree>
    <p:extLst>
      <p:ext uri="{BB962C8B-B14F-4D97-AF65-F5344CB8AC3E}">
        <p14:creationId xmlns:p14="http://schemas.microsoft.com/office/powerpoint/2010/main" val="1543502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Impact of Degree on Employment</a:t>
            </a:r>
            <a:endParaRPr lang="en-US" dirty="0"/>
          </a:p>
        </p:txBody>
      </p:sp>
      <p:sp>
        <p:nvSpPr>
          <p:cNvPr id="3" name="Content Placeholder 2"/>
          <p:cNvSpPr>
            <a:spLocks noGrp="1"/>
          </p:cNvSpPr>
          <p:nvPr>
            <p:ph idx="1"/>
          </p:nvPr>
        </p:nvSpPr>
        <p:spPr>
          <a:xfrm>
            <a:off x="0" y="1828800"/>
            <a:ext cx="8700868" cy="4325112"/>
          </a:xfrm>
        </p:spPr>
        <p:txBody>
          <a:bodyPr/>
          <a:lstStyle/>
          <a:p>
            <a:r>
              <a:rPr lang="en-US" sz="2000" dirty="0"/>
              <a:t>Nearly all students reported that their degree/certificate will have a positive </a:t>
            </a:r>
            <a:r>
              <a:rPr lang="en-US" sz="2000" dirty="0" smtClean="0"/>
              <a:t>impact on current/future employment. </a:t>
            </a:r>
            <a:r>
              <a:rPr lang="en-US" sz="2000" dirty="0"/>
              <a:t>For each Division, the highest overall rates were reported in 2013-14. </a:t>
            </a:r>
          </a:p>
          <a:p>
            <a:endParaRPr lang="en-US" dirty="0"/>
          </a:p>
        </p:txBody>
      </p:sp>
      <p:graphicFrame>
        <p:nvGraphicFramePr>
          <p:cNvPr id="4" name="Chart 3"/>
          <p:cNvGraphicFramePr/>
          <p:nvPr>
            <p:extLst>
              <p:ext uri="{D42A27DB-BD31-4B8C-83A1-F6EECF244321}">
                <p14:modId xmlns:p14="http://schemas.microsoft.com/office/powerpoint/2010/main" val="2984807351"/>
              </p:ext>
            </p:extLst>
          </p:nvPr>
        </p:nvGraphicFramePr>
        <p:xfrm>
          <a:off x="1981200" y="2895600"/>
          <a:ext cx="7010400" cy="3848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7934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Satisfaction</a:t>
            </a:r>
            <a:endParaRPr lang="en-US" dirty="0"/>
          </a:p>
        </p:txBody>
      </p:sp>
      <p:sp>
        <p:nvSpPr>
          <p:cNvPr id="3" name="Content Placeholder 2"/>
          <p:cNvSpPr>
            <a:spLocks noGrp="1"/>
          </p:cNvSpPr>
          <p:nvPr>
            <p:ph idx="1"/>
          </p:nvPr>
        </p:nvSpPr>
        <p:spPr>
          <a:xfrm>
            <a:off x="457200" y="1371600"/>
            <a:ext cx="8229600" cy="4325112"/>
          </a:xfrm>
        </p:spPr>
        <p:txBody>
          <a:bodyPr/>
          <a:lstStyle/>
          <a:p>
            <a:r>
              <a:rPr lang="en-US" dirty="0"/>
              <a:t>The modal response for all questions was very </a:t>
            </a:r>
            <a:r>
              <a:rPr lang="en-US" dirty="0" smtClean="0"/>
              <a:t>satisfied. Average </a:t>
            </a:r>
            <a:r>
              <a:rPr lang="en-US" dirty="0"/>
              <a:t>response to all questions was between satisfied and very satisfied.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601577618"/>
              </p:ext>
            </p:extLst>
          </p:nvPr>
        </p:nvGraphicFramePr>
        <p:xfrm>
          <a:off x="2500312" y="2819400"/>
          <a:ext cx="6643688" cy="3818382"/>
        </p:xfrm>
        <a:graphic>
          <a:graphicData uri="http://schemas.openxmlformats.org/drawingml/2006/table">
            <a:tbl>
              <a:tblPr firstRow="1" firstCol="1" bandRow="1">
                <a:tableStyleId>{5C22544A-7EE6-4342-B048-85BDC9FD1C3A}</a:tableStyleId>
              </a:tblPr>
              <a:tblGrid>
                <a:gridCol w="4424659"/>
                <a:gridCol w="745135"/>
                <a:gridCol w="736947"/>
                <a:gridCol w="736947"/>
              </a:tblGrid>
              <a:tr h="457767">
                <a:tc>
                  <a:txBody>
                    <a:bodyPr/>
                    <a:lstStyle/>
                    <a:p>
                      <a:pPr marL="0" marR="0">
                        <a:lnSpc>
                          <a:spcPct val="115000"/>
                        </a:lnSpc>
                        <a:spcBef>
                          <a:spcPts val="0"/>
                        </a:spcBef>
                        <a:spcAft>
                          <a:spcPts val="0"/>
                        </a:spcAft>
                      </a:pPr>
                      <a:r>
                        <a:rPr lang="en-US" sz="1600" dirty="0">
                          <a:effectLst/>
                        </a:rPr>
                        <a:t>Question</a:t>
                      </a:r>
                      <a:endParaRPr lang="en-US" sz="16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600">
                          <a:effectLst/>
                        </a:rPr>
                        <a:t>2011-12</a:t>
                      </a:r>
                      <a:endParaRPr lang="en-US" sz="16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600">
                          <a:effectLst/>
                        </a:rPr>
                        <a:t>2012-13</a:t>
                      </a:r>
                      <a:endParaRPr lang="en-US" sz="16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600">
                          <a:effectLst/>
                        </a:rPr>
                        <a:t>2013-14</a:t>
                      </a:r>
                      <a:endParaRPr lang="en-US" sz="1600">
                        <a:effectLst/>
                        <a:latin typeface="Calibri"/>
                        <a:ea typeface="Calibri"/>
                        <a:cs typeface="Times New Roman"/>
                      </a:endParaRPr>
                    </a:p>
                  </a:txBody>
                  <a:tcPr marL="68580" marR="68580" marT="0" marB="0" anchor="b"/>
                </a:tc>
              </a:tr>
              <a:tr h="757235">
                <a:tc>
                  <a:txBody>
                    <a:bodyPr/>
                    <a:lstStyle/>
                    <a:p>
                      <a:pPr marL="0" marR="0">
                        <a:lnSpc>
                          <a:spcPct val="115000"/>
                        </a:lnSpc>
                        <a:spcBef>
                          <a:spcPts val="0"/>
                        </a:spcBef>
                        <a:spcAft>
                          <a:spcPts val="0"/>
                        </a:spcAft>
                      </a:pPr>
                      <a:r>
                        <a:rPr lang="en-US" sz="1600">
                          <a:effectLst/>
                        </a:rPr>
                        <a:t>How satisfied are you that your education experience at CR measured up to your expectations?</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4.32</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4.41</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4.26</a:t>
                      </a:r>
                      <a:endParaRPr lang="en-US" sz="1600">
                        <a:effectLst/>
                        <a:latin typeface="Calibri"/>
                        <a:ea typeface="Calibri"/>
                        <a:cs typeface="Times New Roman"/>
                      </a:endParaRPr>
                    </a:p>
                  </a:txBody>
                  <a:tcPr marL="68580" marR="68580" marT="0" marB="0" anchor="ctr"/>
                </a:tc>
              </a:tr>
              <a:tr h="499347">
                <a:tc>
                  <a:txBody>
                    <a:bodyPr/>
                    <a:lstStyle/>
                    <a:p>
                      <a:pPr marL="0" marR="0">
                        <a:lnSpc>
                          <a:spcPct val="115000"/>
                        </a:lnSpc>
                        <a:spcBef>
                          <a:spcPts val="0"/>
                        </a:spcBef>
                        <a:spcAft>
                          <a:spcPts val="0"/>
                        </a:spcAft>
                      </a:pPr>
                      <a:r>
                        <a:rPr lang="en-US" sz="1600">
                          <a:effectLst/>
                        </a:rPr>
                        <a:t>How satisfied are you with your overall education experience at CR?</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4.36</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4.47</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4.30</a:t>
                      </a:r>
                      <a:endParaRPr lang="en-US" sz="1600">
                        <a:effectLst/>
                        <a:latin typeface="Calibri"/>
                        <a:ea typeface="Calibri"/>
                        <a:cs typeface="Times New Roman"/>
                      </a:endParaRPr>
                    </a:p>
                  </a:txBody>
                  <a:tcPr marL="68580" marR="68580" marT="0" marB="0" anchor="ctr"/>
                </a:tc>
              </a:tr>
              <a:tr h="499347">
                <a:tc>
                  <a:txBody>
                    <a:bodyPr/>
                    <a:lstStyle/>
                    <a:p>
                      <a:pPr marL="0" marR="0">
                        <a:lnSpc>
                          <a:spcPct val="115000"/>
                        </a:lnSpc>
                        <a:spcBef>
                          <a:spcPts val="0"/>
                        </a:spcBef>
                        <a:spcAft>
                          <a:spcPts val="0"/>
                        </a:spcAft>
                      </a:pPr>
                      <a:r>
                        <a:rPr lang="en-US" sz="1600">
                          <a:effectLst/>
                        </a:rPr>
                        <a:t>How satisfied are you with the faculty instruction you received at CR?</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4.42</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dirty="0">
                          <a:effectLst/>
                        </a:rPr>
                        <a:t>4.45</a:t>
                      </a:r>
                      <a:endParaRPr lang="en-US" sz="1600" dirty="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4.36</a:t>
                      </a:r>
                      <a:endParaRPr lang="en-US" sz="1600">
                        <a:effectLst/>
                        <a:latin typeface="Calibri"/>
                        <a:ea typeface="Calibri"/>
                        <a:cs typeface="Times New Roman"/>
                      </a:endParaRPr>
                    </a:p>
                  </a:txBody>
                  <a:tcPr marL="68580" marR="68580" marT="0" marB="0" anchor="ctr"/>
                </a:tc>
              </a:tr>
              <a:tr h="757235">
                <a:tc>
                  <a:txBody>
                    <a:bodyPr/>
                    <a:lstStyle/>
                    <a:p>
                      <a:pPr marL="0" marR="0">
                        <a:lnSpc>
                          <a:spcPct val="115000"/>
                        </a:lnSpc>
                        <a:spcBef>
                          <a:spcPts val="0"/>
                        </a:spcBef>
                        <a:spcAft>
                          <a:spcPts val="0"/>
                        </a:spcAft>
                      </a:pPr>
                      <a:r>
                        <a:rPr lang="en-US" sz="1600">
                          <a:effectLst/>
                        </a:rPr>
                        <a:t>What level of satisfaction do you have in preparation you received for your chosen occupation or to transfer to another college?</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4.26</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4.31</a:t>
                      </a:r>
                      <a:endParaRPr lang="en-US" sz="16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600">
                          <a:effectLst/>
                        </a:rPr>
                        <a:t>4.17</a:t>
                      </a:r>
                      <a:endParaRPr lang="en-US" sz="1600">
                        <a:effectLst/>
                        <a:latin typeface="Calibri"/>
                        <a:ea typeface="Calibri"/>
                        <a:cs typeface="Times New Roman"/>
                      </a:endParaRPr>
                    </a:p>
                  </a:txBody>
                  <a:tcPr marL="68580" marR="68580" marT="0" marB="0" anchor="ctr"/>
                </a:tc>
              </a:tr>
              <a:tr h="233594">
                <a:tc>
                  <a:txBody>
                    <a:bodyPr/>
                    <a:lstStyle/>
                    <a:p>
                      <a:pPr marL="0" marR="0">
                        <a:lnSpc>
                          <a:spcPct val="115000"/>
                        </a:lnSpc>
                        <a:spcBef>
                          <a:spcPts val="0"/>
                        </a:spcBef>
                        <a:spcAft>
                          <a:spcPts val="0"/>
                        </a:spcAft>
                      </a:pPr>
                      <a:r>
                        <a:rPr lang="en-US" sz="1600">
                          <a:effectLst/>
                        </a:rPr>
                        <a:t>Sample size</a:t>
                      </a:r>
                      <a:endParaRPr lang="en-US" sz="16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a:effectLst/>
                        </a:rPr>
                        <a:t>272</a:t>
                      </a:r>
                      <a:endParaRPr lang="en-US" sz="16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a:effectLst/>
                        </a:rPr>
                        <a:t>140</a:t>
                      </a:r>
                      <a:endParaRPr lang="en-US" sz="16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600" dirty="0">
                          <a:effectLst/>
                        </a:rPr>
                        <a:t>197</a:t>
                      </a:r>
                      <a:endParaRPr lang="en-US" sz="1600" dirty="0">
                        <a:effectLst/>
                        <a:latin typeface="Calibri"/>
                        <a:ea typeface="Calibri"/>
                        <a:cs typeface="Times New Roman"/>
                      </a:endParaRPr>
                    </a:p>
                  </a:txBody>
                  <a:tcPr marL="68580" marR="68580" marT="0" marB="0" anchor="b"/>
                </a:tc>
              </a:tr>
            </a:tbl>
          </a:graphicData>
        </a:graphic>
      </p:graphicFrame>
      <p:sp>
        <p:nvSpPr>
          <p:cNvPr id="5" name="Rectangle 1"/>
          <p:cNvSpPr>
            <a:spLocks noChangeArrowheads="1"/>
          </p:cNvSpPr>
          <p:nvPr/>
        </p:nvSpPr>
        <p:spPr bwMode="auto">
          <a:xfrm>
            <a:off x="0" y="5105400"/>
            <a:ext cx="2391508"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*Rating averages were computed using the following response coding: Very satisfied=5, Satisfied=4, Neutral=3, Dissatisfied=2, Very dissatisfied=1. </a:t>
            </a:r>
            <a:endParaRPr kumimoji="0" lang="en-US" altLang="en-US" sz="1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3812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3" name="Content Placeholder 2"/>
          <p:cNvSpPr>
            <a:spLocks noGrp="1"/>
          </p:cNvSpPr>
          <p:nvPr>
            <p:ph idx="1"/>
          </p:nvPr>
        </p:nvSpPr>
        <p:spPr/>
        <p:txBody>
          <a:bodyPr>
            <a:normAutofit fontScale="85000" lnSpcReduction="20000"/>
          </a:bodyPr>
          <a:lstStyle/>
          <a:p>
            <a:r>
              <a:rPr lang="en-US" dirty="0"/>
              <a:t>Respondents were asked to provide general comments. 76 of the 203 respondents provided comments. </a:t>
            </a:r>
            <a:endParaRPr lang="en-US" sz="2400" dirty="0"/>
          </a:p>
          <a:p>
            <a:pPr lvl="1"/>
            <a:r>
              <a:rPr lang="en-US" dirty="0"/>
              <a:t>31 made reference to an overall positive experience at CR. </a:t>
            </a:r>
            <a:r>
              <a:rPr lang="en-US" dirty="0" smtClean="0"/>
              <a:t>Were </a:t>
            </a:r>
            <a:r>
              <a:rPr lang="en-US" dirty="0"/>
              <a:t>not specific about people or programs, </a:t>
            </a:r>
            <a:r>
              <a:rPr lang="en-US" dirty="0" smtClean="0"/>
              <a:t>but appreciative </a:t>
            </a:r>
            <a:r>
              <a:rPr lang="en-US" dirty="0"/>
              <a:t>about CR in general.</a:t>
            </a:r>
            <a:endParaRPr lang="en-US" sz="2200" dirty="0"/>
          </a:p>
          <a:p>
            <a:pPr lvl="1"/>
            <a:r>
              <a:rPr lang="en-US" dirty="0"/>
              <a:t>26 students commented about the high quality instruction and/or staff at CR.</a:t>
            </a:r>
            <a:endParaRPr lang="en-US" sz="2200" dirty="0"/>
          </a:p>
          <a:p>
            <a:pPr lvl="1"/>
            <a:r>
              <a:rPr lang="en-US" dirty="0"/>
              <a:t>Other comments </a:t>
            </a:r>
            <a:r>
              <a:rPr lang="en-US" dirty="0" smtClean="0"/>
              <a:t>received by multiple students included</a:t>
            </a:r>
            <a:r>
              <a:rPr lang="en-US" dirty="0"/>
              <a:t>:</a:t>
            </a:r>
            <a:endParaRPr lang="en-US" sz="2200" dirty="0"/>
          </a:p>
          <a:p>
            <a:pPr lvl="2"/>
            <a:r>
              <a:rPr lang="en-US" dirty="0"/>
              <a:t>Difficulty with information given by Counseling/Advising</a:t>
            </a:r>
            <a:endParaRPr lang="en-US" sz="2200" dirty="0"/>
          </a:p>
          <a:p>
            <a:pPr lvl="2"/>
            <a:r>
              <a:rPr lang="en-US" dirty="0"/>
              <a:t>Desire for more general education courses (e.g., </a:t>
            </a:r>
            <a:r>
              <a:rPr lang="en-US" dirty="0" err="1"/>
              <a:t>Chem</a:t>
            </a:r>
            <a:r>
              <a:rPr lang="en-US" dirty="0"/>
              <a:t>, Math) and online courses</a:t>
            </a:r>
            <a:endParaRPr lang="en-US" sz="2200" dirty="0"/>
          </a:p>
          <a:p>
            <a:pPr lvl="2"/>
            <a:r>
              <a:rPr lang="en-US" dirty="0"/>
              <a:t>Desire for additional workshops for students (e.g., first generation)</a:t>
            </a:r>
            <a:endParaRPr lang="en-US" sz="2200" dirty="0"/>
          </a:p>
          <a:p>
            <a:pPr lvl="2"/>
            <a:r>
              <a:rPr lang="en-US" dirty="0"/>
              <a:t>Difficulties with a specific instructor</a:t>
            </a:r>
            <a:endParaRPr lang="en-US" sz="2200" dirty="0"/>
          </a:p>
          <a:p>
            <a:endParaRPr lang="en-US" dirty="0"/>
          </a:p>
        </p:txBody>
      </p:sp>
    </p:spTree>
    <p:extLst>
      <p:ext uri="{BB962C8B-B14F-4D97-AF65-F5344CB8AC3E}">
        <p14:creationId xmlns:p14="http://schemas.microsoft.com/office/powerpoint/2010/main" val="1382052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3" name="Content Placeholder 2"/>
          <p:cNvSpPr>
            <a:spLocks noGrp="1"/>
          </p:cNvSpPr>
          <p:nvPr>
            <p:ph idx="1"/>
          </p:nvPr>
        </p:nvSpPr>
        <p:spPr/>
        <p:txBody>
          <a:bodyPr/>
          <a:lstStyle/>
          <a:p>
            <a:r>
              <a:rPr lang="en-US" dirty="0"/>
              <a:t>Most comments received in the 2011-12 and 2012-13 were also very positive. </a:t>
            </a:r>
            <a:endParaRPr lang="en-US" dirty="0" smtClean="0"/>
          </a:p>
          <a:p>
            <a:r>
              <a:rPr lang="en-US" dirty="0" smtClean="0"/>
              <a:t>Difficulties </a:t>
            </a:r>
            <a:r>
              <a:rPr lang="en-US" dirty="0"/>
              <a:t>with Counseling/Advising, a desire for more general education courses, and a desire for more workshops also appeared in the 2011-12 and 2012-13 administrations. </a:t>
            </a:r>
            <a:endParaRPr lang="en-US" dirty="0"/>
          </a:p>
        </p:txBody>
      </p:sp>
    </p:spTree>
    <p:extLst>
      <p:ext uri="{BB962C8B-B14F-4D97-AF65-F5344CB8AC3E}">
        <p14:creationId xmlns:p14="http://schemas.microsoft.com/office/powerpoint/2010/main" val="1026093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ILO: </a:t>
            </a:r>
            <a:r>
              <a:rPr lang="en-US" dirty="0"/>
              <a:t>Students will reach their career, transfer, or personal goals.  This outcome indicates if a student's individual goals are being met.  This includes the goals of students earning degrees, or of students taking only a few courses for training and/or personal enrichment. </a:t>
            </a:r>
          </a:p>
          <a:p>
            <a:endParaRPr lang="en-US" dirty="0" smtClean="0"/>
          </a:p>
          <a:p>
            <a:r>
              <a:rPr lang="en-US" dirty="0" smtClean="0"/>
              <a:t>There is evidence of successful attainment of </a:t>
            </a:r>
            <a:r>
              <a:rPr lang="en-US" dirty="0" smtClean="0"/>
              <a:t>educational goals.</a:t>
            </a:r>
            <a:endParaRPr lang="en-US" dirty="0" smtClean="0"/>
          </a:p>
          <a:p>
            <a:pPr lvl="1"/>
            <a:endParaRPr lang="en-US" dirty="0"/>
          </a:p>
        </p:txBody>
      </p:sp>
    </p:spTree>
    <p:extLst>
      <p:ext uri="{BB962C8B-B14F-4D97-AF65-F5344CB8AC3E}">
        <p14:creationId xmlns:p14="http://schemas.microsoft.com/office/powerpoint/2010/main" val="1169229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Expected graduates report that they are satisfied with the preparation they received for their chosen occupation or to transfer to another college</a:t>
            </a:r>
            <a:r>
              <a:rPr lang="en-US" dirty="0" smtClean="0"/>
              <a:t>.</a:t>
            </a:r>
          </a:p>
          <a:p>
            <a:pPr lvl="0"/>
            <a:endParaRPr lang="en-US" dirty="0"/>
          </a:p>
          <a:p>
            <a:pPr lvl="0"/>
            <a:r>
              <a:rPr lang="en-US" dirty="0"/>
              <a:t>Expected graduates report high levels of satisfaction with their educational experience, preparation, and quality of instruction. Quality of instruction consistently receives the highest levels of satisfaction</a:t>
            </a:r>
            <a:r>
              <a:rPr lang="en-US" dirty="0" smtClean="0"/>
              <a:t>.</a:t>
            </a:r>
          </a:p>
          <a:p>
            <a:pPr lvl="0"/>
            <a:endParaRPr lang="en-US" dirty="0" smtClean="0"/>
          </a:p>
          <a:p>
            <a:r>
              <a:rPr lang="en-US" dirty="0"/>
              <a:t>More expected graduates report using a Student Education Plan (SEP) each year.</a:t>
            </a:r>
          </a:p>
          <a:p>
            <a:pPr lvl="0"/>
            <a:endParaRPr lang="en-US" dirty="0"/>
          </a:p>
          <a:p>
            <a:endParaRPr lang="en-US" dirty="0"/>
          </a:p>
        </p:txBody>
      </p:sp>
    </p:spTree>
    <p:extLst>
      <p:ext uri="{BB962C8B-B14F-4D97-AF65-F5344CB8AC3E}">
        <p14:creationId xmlns:p14="http://schemas.microsoft.com/office/powerpoint/2010/main" val="2973268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ILO 1: Academic &amp; </a:t>
            </a:r>
            <a:r>
              <a:rPr lang="en-US" b="1" dirty="0"/>
              <a:t>Career Technical Objectives</a:t>
            </a:r>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Students </a:t>
            </a:r>
            <a:r>
              <a:rPr lang="en-US" dirty="0"/>
              <a:t>will successfully acquire program outcomes and complete degrees and/or certificates.  This institutional outcome indicates if the objectives stated for degrees and/or certificates are being </a:t>
            </a:r>
            <a:r>
              <a:rPr lang="en-US" dirty="0" smtClean="0"/>
              <a:t>met.</a:t>
            </a:r>
            <a:r>
              <a:rPr lang="en-US" dirty="0"/>
              <a:t> </a:t>
            </a:r>
            <a:r>
              <a:rPr lang="en-US" dirty="0" smtClean="0"/>
              <a:t>Students </a:t>
            </a:r>
            <a:r>
              <a:rPr lang="en-US" dirty="0"/>
              <a:t>earning degrees will acquire the College’s general education outcomes: Effective Communication, Critical Thinking, and Global/Cultural Context. </a:t>
            </a:r>
            <a:endParaRPr lang="en-US" dirty="0" smtClean="0"/>
          </a:p>
          <a:p>
            <a:endParaRPr lang="en-US" dirty="0"/>
          </a:p>
          <a:p>
            <a:r>
              <a:rPr lang="en-US" u="sng" dirty="0"/>
              <a:t>Possible assessment tools</a:t>
            </a:r>
            <a:r>
              <a:rPr lang="en-US" dirty="0"/>
              <a:t>:</a:t>
            </a:r>
            <a:endParaRPr lang="en-US" sz="3200" dirty="0"/>
          </a:p>
          <a:p>
            <a:pPr lvl="1"/>
            <a:r>
              <a:rPr lang="en-US" dirty="0"/>
              <a:t>Program assessment data </a:t>
            </a:r>
            <a:endParaRPr lang="en-US" sz="3000" dirty="0"/>
          </a:p>
          <a:p>
            <a:pPr lvl="1"/>
            <a:r>
              <a:rPr lang="en-US" dirty="0"/>
              <a:t>General Education Outcomes assessment data</a:t>
            </a:r>
            <a:endParaRPr lang="en-US" sz="3000" dirty="0"/>
          </a:p>
          <a:p>
            <a:pPr lvl="1"/>
            <a:r>
              <a:rPr lang="en-US" dirty="0"/>
              <a:t>Degree/Certificate completion rates</a:t>
            </a:r>
            <a:endParaRPr lang="en-US" sz="3000" dirty="0"/>
          </a:p>
          <a:p>
            <a:pPr lvl="1"/>
            <a:r>
              <a:rPr lang="en-US" dirty="0"/>
              <a:t>Transfers &amp; transfer eligibility</a:t>
            </a:r>
            <a:endParaRPr lang="en-US" sz="3000" dirty="0"/>
          </a:p>
          <a:p>
            <a:pPr lvl="1"/>
            <a:r>
              <a:rPr lang="en-US" dirty="0"/>
              <a:t>External accreditation of programs</a:t>
            </a:r>
            <a:endParaRPr lang="en-US" sz="3000" dirty="0"/>
          </a:p>
          <a:p>
            <a:endParaRPr lang="en-US" dirty="0" smtClean="0"/>
          </a:p>
          <a:p>
            <a:endParaRPr lang="en-US" dirty="0"/>
          </a:p>
        </p:txBody>
      </p:sp>
    </p:spTree>
    <p:extLst>
      <p:ext uri="{BB962C8B-B14F-4D97-AF65-F5344CB8AC3E}">
        <p14:creationId xmlns:p14="http://schemas.microsoft.com/office/powerpoint/2010/main" val="1539798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ILO 2</a:t>
            </a:r>
            <a:r>
              <a:rPr lang="en-US" dirty="0" smtClean="0"/>
              <a:t>:</a:t>
            </a:r>
            <a:r>
              <a:rPr lang="en-US" b="1" dirty="0"/>
              <a:t>Personal and Professional Development</a:t>
            </a:r>
            <a:r>
              <a:rPr lang="en-US" dirty="0"/>
              <a:t/>
            </a:r>
            <a:br>
              <a:rPr lang="en-US" dirty="0"/>
            </a:b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a:t>Students will reach their career, transfer, or personal goals.  This outcome indicates if a student's individual goals are being met.  This includes the goals of students earning degrees, or of students taking only a few courses for training and/or personal enrichment. </a:t>
            </a:r>
            <a:endParaRPr lang="en-US" dirty="0" smtClean="0"/>
          </a:p>
          <a:p>
            <a:endParaRPr lang="en-US" dirty="0"/>
          </a:p>
          <a:p>
            <a:r>
              <a:rPr lang="en-US" u="sng" dirty="0"/>
              <a:t>Possible assessment tools:</a:t>
            </a:r>
            <a:endParaRPr lang="en-US" dirty="0"/>
          </a:p>
          <a:p>
            <a:pPr lvl="1"/>
            <a:r>
              <a:rPr lang="en-US" dirty="0"/>
              <a:t>Graduating exit survey </a:t>
            </a:r>
          </a:p>
          <a:p>
            <a:pPr lvl="1"/>
            <a:r>
              <a:rPr lang="en-US" dirty="0"/>
              <a:t>CTE employment survey</a:t>
            </a:r>
          </a:p>
          <a:p>
            <a:pPr lvl="1"/>
            <a:r>
              <a:rPr lang="en-US" dirty="0"/>
              <a:t>External licensure and certifications</a:t>
            </a:r>
          </a:p>
          <a:p>
            <a:pPr lvl="1"/>
            <a:r>
              <a:rPr lang="en-US" dirty="0"/>
              <a:t>Students with comprehensive SEPs</a:t>
            </a:r>
          </a:p>
          <a:p>
            <a:pPr lvl="1"/>
            <a:r>
              <a:rPr lang="en-US" dirty="0"/>
              <a:t>Student Satisfaction Inventory</a:t>
            </a:r>
          </a:p>
          <a:p>
            <a:pPr lvl="1"/>
            <a:r>
              <a:rPr lang="en-US" dirty="0"/>
              <a:t>Students declaring a CTE- or transfer-related degree or certificate (vs. enrichment)</a:t>
            </a:r>
          </a:p>
          <a:p>
            <a:pPr lvl="1"/>
            <a:r>
              <a:rPr lang="en-US" dirty="0"/>
              <a:t>Meeting/Exceeding SLO expectations – use of existing course assessment reports.</a:t>
            </a:r>
          </a:p>
          <a:p>
            <a:endParaRPr lang="en-US" dirty="0"/>
          </a:p>
        </p:txBody>
      </p:sp>
    </p:spTree>
    <p:extLst>
      <p:ext uri="{BB962C8B-B14F-4D97-AF65-F5344CB8AC3E}">
        <p14:creationId xmlns:p14="http://schemas.microsoft.com/office/powerpoint/2010/main" val="1190999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ILO 3: </a:t>
            </a:r>
            <a:r>
              <a:rPr lang="en-US" b="1" dirty="0"/>
              <a:t>Community and Global Responsibility</a:t>
            </a:r>
            <a:r>
              <a:rPr lang="en-US" dirty="0"/>
              <a:t>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Students will develop the awareness and skills needed to contribute to local and global communities. This outcome indicates if students recognize ways to contribute to their community and the value of effectively engaging in cross-cultural environments.</a:t>
            </a:r>
          </a:p>
          <a:p>
            <a:endParaRPr lang="en-US" dirty="0"/>
          </a:p>
          <a:p>
            <a:r>
              <a:rPr lang="en-US" u="sng" dirty="0" smtClean="0"/>
              <a:t>Possible </a:t>
            </a:r>
            <a:r>
              <a:rPr lang="en-US" u="sng" dirty="0"/>
              <a:t>assessment tools:</a:t>
            </a:r>
            <a:endParaRPr lang="en-US" dirty="0"/>
          </a:p>
          <a:p>
            <a:pPr lvl="1"/>
            <a:r>
              <a:rPr lang="en-US" dirty="0"/>
              <a:t>Student awareness and appreciation of diverse perspectives (exit survey)</a:t>
            </a:r>
          </a:p>
          <a:p>
            <a:pPr lvl="1"/>
            <a:r>
              <a:rPr lang="en-US" dirty="0"/>
              <a:t>Service learning and internship work </a:t>
            </a:r>
          </a:p>
          <a:p>
            <a:pPr lvl="1"/>
            <a:r>
              <a:rPr lang="en-US" dirty="0"/>
              <a:t>Student club service work; community outreach performed by student athletes</a:t>
            </a:r>
          </a:p>
          <a:p>
            <a:pPr lvl="1"/>
            <a:r>
              <a:rPr lang="en-US" dirty="0"/>
              <a:t>Student awareness of, and attitudes toward campus activities and services related to diverse student populations (survey)</a:t>
            </a:r>
          </a:p>
          <a:p>
            <a:pPr lvl="1"/>
            <a:r>
              <a:rPr lang="en-US" dirty="0"/>
              <a:t>Class and club community activities (survey of faculty and clubs)</a:t>
            </a:r>
          </a:p>
          <a:p>
            <a:endParaRPr lang="en-US" dirty="0"/>
          </a:p>
        </p:txBody>
      </p:sp>
    </p:spTree>
    <p:extLst>
      <p:ext uri="{BB962C8B-B14F-4D97-AF65-F5344CB8AC3E}">
        <p14:creationId xmlns:p14="http://schemas.microsoft.com/office/powerpoint/2010/main" val="26210866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ILO 2</a:t>
            </a:r>
            <a:r>
              <a:rPr lang="en-US" dirty="0" smtClean="0"/>
              <a:t>:</a:t>
            </a:r>
            <a:r>
              <a:rPr lang="en-US" b="1" dirty="0"/>
              <a:t>Personal and Professional Development</a:t>
            </a:r>
            <a:r>
              <a:rPr lang="en-US" dirty="0"/>
              <a:t/>
            </a:r>
            <a:br>
              <a:rPr lang="en-US" dirty="0"/>
            </a:br>
            <a:r>
              <a:rPr lang="en-US" dirty="0" smtClean="0"/>
              <a:t> </a:t>
            </a:r>
            <a:endParaRPr lang="en-US" dirty="0"/>
          </a:p>
        </p:txBody>
      </p:sp>
      <p:sp>
        <p:nvSpPr>
          <p:cNvPr id="3" name="Content Placeholder 2"/>
          <p:cNvSpPr>
            <a:spLocks noGrp="1"/>
          </p:cNvSpPr>
          <p:nvPr>
            <p:ph idx="1"/>
          </p:nvPr>
        </p:nvSpPr>
        <p:spPr/>
        <p:txBody>
          <a:bodyPr>
            <a:normAutofit/>
          </a:bodyPr>
          <a:lstStyle/>
          <a:p>
            <a:r>
              <a:rPr lang="en-US" u="sng" dirty="0" smtClean="0"/>
              <a:t>Possible </a:t>
            </a:r>
            <a:r>
              <a:rPr lang="en-US" u="sng" dirty="0"/>
              <a:t>assessment tools:</a:t>
            </a:r>
            <a:endParaRPr lang="en-US" dirty="0"/>
          </a:p>
          <a:p>
            <a:pPr lvl="1"/>
            <a:r>
              <a:rPr lang="en-US" dirty="0"/>
              <a:t>Graduating exit survey </a:t>
            </a:r>
          </a:p>
          <a:p>
            <a:pPr lvl="1"/>
            <a:r>
              <a:rPr lang="en-US" dirty="0"/>
              <a:t>CTE employment survey</a:t>
            </a:r>
          </a:p>
          <a:p>
            <a:pPr lvl="1"/>
            <a:r>
              <a:rPr lang="en-US" dirty="0"/>
              <a:t>External licensure and certifications</a:t>
            </a:r>
          </a:p>
          <a:p>
            <a:pPr lvl="1"/>
            <a:r>
              <a:rPr lang="en-US" dirty="0"/>
              <a:t>Students with comprehensive SEPs</a:t>
            </a:r>
          </a:p>
          <a:p>
            <a:pPr lvl="1"/>
            <a:r>
              <a:rPr lang="en-US" dirty="0"/>
              <a:t>Student Satisfaction Inventory</a:t>
            </a:r>
          </a:p>
          <a:p>
            <a:endParaRPr lang="en-US" dirty="0"/>
          </a:p>
        </p:txBody>
      </p:sp>
    </p:spTree>
    <p:extLst>
      <p:ext uri="{BB962C8B-B14F-4D97-AF65-F5344CB8AC3E}">
        <p14:creationId xmlns:p14="http://schemas.microsoft.com/office/powerpoint/2010/main" val="3942192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Graduating Exit Survey - 2014</a:t>
            </a:r>
            <a:endParaRPr lang="en-US" dirty="0"/>
          </a:p>
        </p:txBody>
      </p:sp>
      <p:sp>
        <p:nvSpPr>
          <p:cNvPr id="3" name="Content Placeholder 2"/>
          <p:cNvSpPr>
            <a:spLocks noGrp="1"/>
          </p:cNvSpPr>
          <p:nvPr>
            <p:ph idx="1"/>
          </p:nvPr>
        </p:nvSpPr>
        <p:spPr/>
        <p:txBody>
          <a:bodyPr/>
          <a:lstStyle/>
          <a:p>
            <a:r>
              <a:rPr lang="en-US" dirty="0" smtClean="0"/>
              <a:t>206 </a:t>
            </a:r>
            <a:r>
              <a:rPr lang="en-US" dirty="0"/>
              <a:t>students who applied for graduation during the 2013-2014 academic </a:t>
            </a:r>
            <a:r>
              <a:rPr lang="en-US" dirty="0" smtClean="0"/>
              <a:t>year responded</a:t>
            </a:r>
          </a:p>
          <a:p>
            <a:pPr lvl="1"/>
            <a:r>
              <a:rPr lang="en-US" dirty="0"/>
              <a:t>This represents </a:t>
            </a:r>
            <a:r>
              <a:rPr lang="en-US" dirty="0" smtClean="0"/>
              <a:t>about 64</a:t>
            </a:r>
            <a:r>
              <a:rPr lang="en-US" dirty="0"/>
              <a:t>% of students who received an Associate’s degree and 10% of students who received a certificate. </a:t>
            </a:r>
            <a:endParaRPr lang="en-US" dirty="0" smtClean="0"/>
          </a:p>
          <a:p>
            <a:pPr lvl="1"/>
            <a:r>
              <a:rPr lang="en-US" dirty="0" smtClean="0"/>
              <a:t>The majority of applicants were for degrees </a:t>
            </a:r>
          </a:p>
          <a:p>
            <a:pPr marL="411480" lvl="1" indent="0">
              <a:buNone/>
            </a:pPr>
            <a:r>
              <a:rPr lang="en-US" dirty="0"/>
              <a:t>	</a:t>
            </a:r>
            <a:r>
              <a:rPr lang="en-US" dirty="0" smtClean="0"/>
              <a:t>(13 certificates)</a:t>
            </a:r>
            <a:endParaRPr lang="en-US" dirty="0"/>
          </a:p>
          <a:p>
            <a:endParaRPr lang="en-US" dirty="0"/>
          </a:p>
        </p:txBody>
      </p:sp>
    </p:spTree>
    <p:extLst>
      <p:ext uri="{BB962C8B-B14F-4D97-AF65-F5344CB8AC3E}">
        <p14:creationId xmlns:p14="http://schemas.microsoft.com/office/powerpoint/2010/main" val="192699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3581400" cy="2590800"/>
          </a:xfrm>
        </p:spPr>
        <p:txBody>
          <a:bodyPr/>
          <a:lstStyle/>
          <a:p>
            <a:r>
              <a:rPr lang="en-US" dirty="0" smtClean="0"/>
              <a:t>Degrees/Certs Received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8985722"/>
              </p:ext>
            </p:extLst>
          </p:nvPr>
        </p:nvGraphicFramePr>
        <p:xfrm>
          <a:off x="3733800" y="762000"/>
          <a:ext cx="5245753" cy="5663946"/>
        </p:xfrm>
        <a:graphic>
          <a:graphicData uri="http://schemas.openxmlformats.org/drawingml/2006/table">
            <a:tbl>
              <a:tblPr firstRow="1" firstCol="1" bandRow="1">
                <a:tableStyleId>{5C22544A-7EE6-4342-B048-85BDC9FD1C3A}</a:tableStyleId>
              </a:tblPr>
              <a:tblGrid>
                <a:gridCol w="4121663"/>
                <a:gridCol w="1124090"/>
              </a:tblGrid>
              <a:tr h="336469">
                <a:tc>
                  <a:txBody>
                    <a:bodyPr/>
                    <a:lstStyle/>
                    <a:p>
                      <a:pPr marL="0" marR="0">
                        <a:lnSpc>
                          <a:spcPct val="115000"/>
                        </a:lnSpc>
                        <a:spcBef>
                          <a:spcPts val="0"/>
                        </a:spcBef>
                        <a:spcAft>
                          <a:spcPts val="0"/>
                        </a:spcAft>
                      </a:pPr>
                      <a:r>
                        <a:rPr lang="en-US" sz="1400" dirty="0">
                          <a:effectLst/>
                        </a:rPr>
                        <a:t>Program Name</a:t>
                      </a:r>
                      <a:endParaRPr lang="en-US" sz="1400" dirty="0">
                        <a:effectLst/>
                        <a:latin typeface="Calibri"/>
                        <a:ea typeface="Calibri"/>
                        <a:cs typeface="Times New Roman"/>
                      </a:endParaRPr>
                    </a:p>
                  </a:txBody>
                  <a:tcPr marL="61532" marR="61532" marT="0" marB="0" anchor="b"/>
                </a:tc>
                <a:tc>
                  <a:txBody>
                    <a:bodyPr/>
                    <a:lstStyle/>
                    <a:p>
                      <a:pPr marL="0" marR="0">
                        <a:lnSpc>
                          <a:spcPct val="115000"/>
                        </a:lnSpc>
                        <a:spcBef>
                          <a:spcPts val="0"/>
                        </a:spcBef>
                        <a:spcAft>
                          <a:spcPts val="0"/>
                        </a:spcAft>
                      </a:pPr>
                      <a:r>
                        <a:rPr lang="en-US" sz="1400">
                          <a:effectLst/>
                        </a:rPr>
                        <a:t>Recipients</a:t>
                      </a:r>
                      <a:endParaRPr lang="en-US" sz="1400">
                        <a:effectLst/>
                        <a:latin typeface="Calibri"/>
                        <a:ea typeface="Calibri"/>
                        <a:cs typeface="Times New Roman"/>
                      </a:endParaRPr>
                    </a:p>
                  </a:txBody>
                  <a:tcPr marL="61532" marR="61532" marT="0" marB="0" anchor="b"/>
                </a:tc>
              </a:tr>
              <a:tr h="273131">
                <a:tc>
                  <a:txBody>
                    <a:bodyPr/>
                    <a:lstStyle/>
                    <a:p>
                      <a:pPr marL="0" marR="0">
                        <a:lnSpc>
                          <a:spcPct val="115000"/>
                        </a:lnSpc>
                        <a:spcBef>
                          <a:spcPts val="0"/>
                        </a:spcBef>
                        <a:spcAft>
                          <a:spcPts val="0"/>
                        </a:spcAft>
                      </a:pPr>
                      <a:r>
                        <a:rPr lang="en-US" sz="1400">
                          <a:effectLst/>
                        </a:rPr>
                        <a:t>Liberal Arts: Behavioral &amp; Social Sciences</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58</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Liberal Arts: Business</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22</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Liberal Arts: Humanities</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21</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dirty="0">
                          <a:effectLst/>
                        </a:rPr>
                        <a:t>Early Childhood Education</a:t>
                      </a:r>
                      <a:endParaRPr lang="en-US" sz="1400" dirty="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14</a:t>
                      </a:r>
                      <a:endParaRPr lang="en-US" sz="1400">
                        <a:effectLst/>
                        <a:latin typeface="Calibri"/>
                        <a:ea typeface="Calibri"/>
                        <a:cs typeface="Times New Roman"/>
                      </a:endParaRPr>
                    </a:p>
                  </a:txBody>
                  <a:tcPr marL="61532" marR="61532" marT="0" marB="0" anchor="b"/>
                </a:tc>
              </a:tr>
              <a:tr h="190543">
                <a:tc>
                  <a:txBody>
                    <a:bodyPr/>
                    <a:lstStyle/>
                    <a:p>
                      <a:pPr marL="0" marR="0">
                        <a:lnSpc>
                          <a:spcPct val="115000"/>
                        </a:lnSpc>
                        <a:spcBef>
                          <a:spcPts val="0"/>
                        </a:spcBef>
                        <a:spcAft>
                          <a:spcPts val="0"/>
                        </a:spcAft>
                      </a:pPr>
                      <a:r>
                        <a:rPr lang="en-US" sz="1400">
                          <a:effectLst/>
                        </a:rPr>
                        <a:t>Liberal Arts: Science Exploration</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dirty="0">
                          <a:effectLst/>
                        </a:rPr>
                        <a:t>12</a:t>
                      </a:r>
                      <a:endParaRPr lang="en-US" sz="1400" dirty="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Liberal Arts: Fine Arts</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10</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Psychology</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5</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Payroll Clerk</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4</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CIS Networking</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2</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Liberal Arts: Science</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2</a:t>
                      </a:r>
                      <a:endParaRPr lang="en-US" sz="1400">
                        <a:effectLst/>
                        <a:latin typeface="Calibri"/>
                        <a:ea typeface="Calibri"/>
                        <a:cs typeface="Times New Roman"/>
                      </a:endParaRPr>
                    </a:p>
                  </a:txBody>
                  <a:tcPr marL="61532" marR="61532" marT="0" marB="0" anchor="b"/>
                </a:tc>
              </a:tr>
              <a:tr h="171327">
                <a:tc>
                  <a:txBody>
                    <a:bodyPr/>
                    <a:lstStyle/>
                    <a:p>
                      <a:pPr marL="0" marR="0">
                        <a:lnSpc>
                          <a:spcPct val="115000"/>
                        </a:lnSpc>
                        <a:spcBef>
                          <a:spcPts val="0"/>
                        </a:spcBef>
                        <a:spcAft>
                          <a:spcPts val="0"/>
                        </a:spcAft>
                      </a:pPr>
                      <a:r>
                        <a:rPr lang="en-US" sz="1400">
                          <a:effectLst/>
                        </a:rPr>
                        <a:t>Licensed Vocational Nursing - AS</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2</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Registered Nursing</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2</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Small Business Mgt</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2</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Automotive</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CIS Network Tech</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Digital Media</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Forestry Technology</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Liberal Arts: Agriculture</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1532" marR="61532" marT="0" marB="0" anchor="b"/>
                </a:tc>
              </a:tr>
              <a:tr h="215483">
                <a:tc>
                  <a:txBody>
                    <a:bodyPr/>
                    <a:lstStyle/>
                    <a:p>
                      <a:pPr marL="0" marR="0">
                        <a:lnSpc>
                          <a:spcPct val="115000"/>
                        </a:lnSpc>
                        <a:spcBef>
                          <a:spcPts val="0"/>
                        </a:spcBef>
                        <a:spcAft>
                          <a:spcPts val="0"/>
                        </a:spcAft>
                      </a:pPr>
                      <a:r>
                        <a:rPr lang="en-US" sz="1400">
                          <a:effectLst/>
                        </a:rPr>
                        <a:t>CADD/CAM Design &amp; Manufacturing</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1532" marR="61532" marT="0" marB="0" anchor="b"/>
                </a:tc>
              </a:tr>
              <a:tr h="190237">
                <a:tc>
                  <a:txBody>
                    <a:bodyPr/>
                    <a:lstStyle/>
                    <a:p>
                      <a:pPr marL="0" marR="0">
                        <a:lnSpc>
                          <a:spcPct val="115000"/>
                        </a:lnSpc>
                        <a:spcBef>
                          <a:spcPts val="0"/>
                        </a:spcBef>
                        <a:spcAft>
                          <a:spcPts val="0"/>
                        </a:spcAft>
                      </a:pPr>
                      <a:r>
                        <a:rPr lang="en-US" sz="1400">
                          <a:effectLst/>
                        </a:rPr>
                        <a:t>Licensed Vocational Nursing - CA</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Restaurant Management</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Residential Wiring/Solar</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a:effectLst/>
                        </a:rPr>
                        <a:t>1</a:t>
                      </a:r>
                      <a:endParaRPr lang="en-US" sz="1400">
                        <a:effectLst/>
                        <a:latin typeface="Calibri"/>
                        <a:ea typeface="Calibri"/>
                        <a:cs typeface="Times New Roman"/>
                      </a:endParaRPr>
                    </a:p>
                  </a:txBody>
                  <a:tcPr marL="61532" marR="61532" marT="0" marB="0" anchor="b"/>
                </a:tc>
              </a:tr>
              <a:tr h="168234">
                <a:tc>
                  <a:txBody>
                    <a:bodyPr/>
                    <a:lstStyle/>
                    <a:p>
                      <a:pPr marL="0" marR="0">
                        <a:lnSpc>
                          <a:spcPct val="115000"/>
                        </a:lnSpc>
                        <a:spcBef>
                          <a:spcPts val="0"/>
                        </a:spcBef>
                        <a:spcAft>
                          <a:spcPts val="0"/>
                        </a:spcAft>
                      </a:pPr>
                      <a:r>
                        <a:rPr lang="en-US" sz="1400">
                          <a:effectLst/>
                        </a:rPr>
                        <a:t>Did not Specify</a:t>
                      </a:r>
                      <a:endParaRPr lang="en-US" sz="1400">
                        <a:effectLst/>
                        <a:latin typeface="Calibri"/>
                        <a:ea typeface="Calibri"/>
                        <a:cs typeface="Times New Roman"/>
                      </a:endParaRPr>
                    </a:p>
                  </a:txBody>
                  <a:tcPr marL="61532" marR="61532" marT="0" marB="0" anchor="b"/>
                </a:tc>
                <a:tc>
                  <a:txBody>
                    <a:bodyPr/>
                    <a:lstStyle/>
                    <a:p>
                      <a:pPr marL="0" marR="0" algn="r">
                        <a:lnSpc>
                          <a:spcPct val="115000"/>
                        </a:lnSpc>
                        <a:spcBef>
                          <a:spcPts val="0"/>
                        </a:spcBef>
                        <a:spcAft>
                          <a:spcPts val="0"/>
                        </a:spcAft>
                      </a:pPr>
                      <a:r>
                        <a:rPr lang="en-US" sz="1400" dirty="0">
                          <a:effectLst/>
                        </a:rPr>
                        <a:t>34</a:t>
                      </a:r>
                      <a:endParaRPr lang="en-US" sz="1400" dirty="0">
                        <a:effectLst/>
                        <a:latin typeface="Calibri"/>
                        <a:ea typeface="Calibri"/>
                        <a:cs typeface="Times New Roman"/>
                      </a:endParaRPr>
                    </a:p>
                  </a:txBody>
                  <a:tcPr marL="61532" marR="61532" marT="0" marB="0" anchor="b"/>
                </a:tc>
              </a:tr>
            </a:tbl>
          </a:graphicData>
        </a:graphic>
      </p:graphicFrame>
    </p:spTree>
    <p:extLst>
      <p:ext uri="{BB962C8B-B14F-4D97-AF65-F5344CB8AC3E}">
        <p14:creationId xmlns:p14="http://schemas.microsoft.com/office/powerpoint/2010/main" val="2370442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1066800"/>
          </a:xfrm>
        </p:spPr>
        <p:txBody>
          <a:bodyPr/>
          <a:lstStyle/>
          <a:p>
            <a:r>
              <a:rPr lang="en-US" dirty="0" smtClean="0"/>
              <a:t>Intent to Transfer</a:t>
            </a:r>
            <a:endParaRPr lang="en-US" dirty="0"/>
          </a:p>
        </p:txBody>
      </p:sp>
      <p:sp>
        <p:nvSpPr>
          <p:cNvPr id="3" name="Content Placeholder 2"/>
          <p:cNvSpPr>
            <a:spLocks noGrp="1"/>
          </p:cNvSpPr>
          <p:nvPr>
            <p:ph idx="1"/>
          </p:nvPr>
        </p:nvSpPr>
        <p:spPr>
          <a:xfrm>
            <a:off x="-37514" y="1524000"/>
            <a:ext cx="4380914" cy="4325112"/>
          </a:xfrm>
        </p:spPr>
        <p:txBody>
          <a:bodyPr/>
          <a:lstStyle/>
          <a:p>
            <a:r>
              <a:rPr lang="en-US" dirty="0" smtClean="0"/>
              <a:t>65% of all respondents </a:t>
            </a:r>
            <a:r>
              <a:rPr lang="en-US" dirty="0"/>
              <a:t>planned to transfer. </a:t>
            </a:r>
            <a:endParaRPr lang="en-US" dirty="0" smtClean="0"/>
          </a:p>
          <a:p>
            <a:pPr lvl="1"/>
            <a:r>
              <a:rPr lang="en-US" dirty="0" smtClean="0"/>
              <a:t>The </a:t>
            </a:r>
            <a:r>
              <a:rPr lang="en-US" dirty="0"/>
              <a:t>majority </a:t>
            </a:r>
            <a:r>
              <a:rPr lang="en-US" dirty="0" smtClean="0"/>
              <a:t>planned </a:t>
            </a:r>
            <a:r>
              <a:rPr lang="en-US" dirty="0"/>
              <a:t>to attend a CSU, and about 80% of them plan to transfer to HSU. </a:t>
            </a:r>
            <a:endParaRPr lang="en-US" dirty="0" smtClean="0"/>
          </a:p>
          <a:p>
            <a:pPr lvl="1"/>
            <a:endParaRPr lang="en-US" dirty="0"/>
          </a:p>
        </p:txBody>
      </p:sp>
      <p:graphicFrame>
        <p:nvGraphicFramePr>
          <p:cNvPr id="4" name="Chart 3"/>
          <p:cNvGraphicFramePr/>
          <p:nvPr>
            <p:extLst>
              <p:ext uri="{D42A27DB-BD31-4B8C-83A1-F6EECF244321}">
                <p14:modId xmlns:p14="http://schemas.microsoft.com/office/powerpoint/2010/main" val="780826216"/>
              </p:ext>
            </p:extLst>
          </p:nvPr>
        </p:nvGraphicFramePr>
        <p:xfrm>
          <a:off x="4572000" y="1905000"/>
          <a:ext cx="59436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001000" y="6324600"/>
            <a:ext cx="928459" cy="338554"/>
          </a:xfrm>
          <a:prstGeom prst="rect">
            <a:avLst/>
          </a:prstGeom>
          <a:noFill/>
        </p:spPr>
        <p:txBody>
          <a:bodyPr wrap="none" rtlCol="0">
            <a:spAutoFit/>
          </a:bodyPr>
          <a:lstStyle/>
          <a:p>
            <a:r>
              <a:rPr lang="en-US" sz="1600" dirty="0" smtClean="0"/>
              <a:t>N = 203</a:t>
            </a:r>
            <a:endParaRPr lang="en-US" sz="1600" dirty="0"/>
          </a:p>
        </p:txBody>
      </p:sp>
    </p:spTree>
    <p:extLst>
      <p:ext uri="{BB962C8B-B14F-4D97-AF65-F5344CB8AC3E}">
        <p14:creationId xmlns:p14="http://schemas.microsoft.com/office/powerpoint/2010/main" val="4261066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with Goal of Transferring</a:t>
            </a:r>
            <a:endParaRPr lang="en-US" dirty="0"/>
          </a:p>
        </p:txBody>
      </p:sp>
      <p:sp>
        <p:nvSpPr>
          <p:cNvPr id="3" name="Content Placeholder 2"/>
          <p:cNvSpPr>
            <a:spLocks noGrp="1"/>
          </p:cNvSpPr>
          <p:nvPr>
            <p:ph idx="1"/>
          </p:nvPr>
        </p:nvSpPr>
        <p:spPr>
          <a:xfrm>
            <a:off x="7239000" y="6096000"/>
            <a:ext cx="1295400" cy="569976"/>
          </a:xfrm>
        </p:spPr>
        <p:txBody>
          <a:bodyPr>
            <a:normAutofit/>
          </a:bodyPr>
          <a:lstStyle/>
          <a:p>
            <a:pPr marL="109728" indent="0">
              <a:buNone/>
            </a:pPr>
            <a:r>
              <a:rPr lang="en-US" sz="1800" dirty="0" smtClean="0"/>
              <a:t>N=95</a:t>
            </a:r>
            <a:endParaRPr lang="en-US" sz="1800" dirty="0"/>
          </a:p>
        </p:txBody>
      </p:sp>
      <p:graphicFrame>
        <p:nvGraphicFramePr>
          <p:cNvPr id="4" name="Chart 3"/>
          <p:cNvGraphicFramePr/>
          <p:nvPr>
            <p:extLst>
              <p:ext uri="{D42A27DB-BD31-4B8C-83A1-F6EECF244321}">
                <p14:modId xmlns:p14="http://schemas.microsoft.com/office/powerpoint/2010/main" val="2251309660"/>
              </p:ext>
            </p:extLst>
          </p:nvPr>
        </p:nvGraphicFramePr>
        <p:xfrm>
          <a:off x="990600" y="2362200"/>
          <a:ext cx="6858000" cy="3962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17744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1644</TotalTime>
  <Words>970</Words>
  <Application>Microsoft Office PowerPoint</Application>
  <PresentationFormat>On-screen Show (4:3)</PresentationFormat>
  <Paragraphs>162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Urban</vt:lpstr>
      <vt:lpstr>Institutional Learning Outcomes: Assessing Personal and Professional Development</vt:lpstr>
      <vt:lpstr>ILO 1: Academic &amp; Career Technical Objectives</vt:lpstr>
      <vt:lpstr>ILO 2:Personal and Professional Development  </vt:lpstr>
      <vt:lpstr>ILO 3: Community and Global Responsibility  </vt:lpstr>
      <vt:lpstr>ILO 2:Personal and Professional Development  </vt:lpstr>
      <vt:lpstr>Graduating Exit Survey - 2014</vt:lpstr>
      <vt:lpstr>Degrees/Certs Received</vt:lpstr>
      <vt:lpstr>Intent to Transfer</vt:lpstr>
      <vt:lpstr>Students with Goal of Transferring</vt:lpstr>
      <vt:lpstr>Student Education Plans</vt:lpstr>
      <vt:lpstr>Educational Objective</vt:lpstr>
      <vt:lpstr>Employment at Graduation</vt:lpstr>
      <vt:lpstr>Impact of Degree on Employment</vt:lpstr>
      <vt:lpstr>Satisfaction</vt:lpstr>
      <vt:lpstr>General Comments</vt:lpstr>
      <vt:lpstr>General Comments</vt:lpstr>
      <vt:lpstr>Conclusion</vt:lpstr>
      <vt:lpstr>Conclusion</vt:lpstr>
    </vt:vector>
  </TitlesOfParts>
  <Company>Redwoods Community College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Institutional Learning Outcomes: Assessing Academic and Career Technical Objectives</dc:title>
  <dc:creator>Windows User</dc:creator>
  <cp:lastModifiedBy>Windows User</cp:lastModifiedBy>
  <cp:revision>23</cp:revision>
  <dcterms:created xsi:type="dcterms:W3CDTF">2014-08-19T22:25:56Z</dcterms:created>
  <dcterms:modified xsi:type="dcterms:W3CDTF">2015-01-15T23:37:09Z</dcterms:modified>
</cp:coreProperties>
</file>