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7" r:id="rId3"/>
    <p:sldId id="258" r:id="rId4"/>
    <p:sldId id="259" r:id="rId5"/>
    <p:sldId id="289" r:id="rId6"/>
    <p:sldId id="283" r:id="rId7"/>
    <p:sldId id="284" r:id="rId8"/>
    <p:sldId id="282" r:id="rId9"/>
    <p:sldId id="290" r:id="rId10"/>
    <p:sldId id="281" r:id="rId11"/>
    <p:sldId id="291" r:id="rId12"/>
    <p:sldId id="292" r:id="rId13"/>
    <p:sldId id="287" r:id="rId14"/>
    <p:sldId id="293" r:id="rId15"/>
    <p:sldId id="29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8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333ECB-2B9F-4CD5-98C1-A69CF5972C63}" type="datetimeFigureOut">
              <a:rPr lang="en-US" smtClean="0"/>
              <a:t>8/21/2019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BBC3F7-6C96-48D8-AA29-D26336565EB0}" type="slidenum">
              <a:rPr lang="en-US" smtClean="0"/>
              <a:t>‹#›</a:t>
            </a:fld>
            <a:endParaRPr lang="en-US"/>
          </a:p>
        </p:txBody>
      </p:sp>
    </p:spTree>
    <p:extLst>
      <p:ext uri="{BB962C8B-B14F-4D97-AF65-F5344CB8AC3E}">
        <p14:creationId xmlns:p14="http://schemas.microsoft.com/office/powerpoint/2010/main" val="3645956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18042B21-166E-499C-93EE-2CF45DFC8A31}" type="datetimeFigureOut">
              <a:rPr lang="en-US" smtClean="0"/>
              <a:t>8/21/2019</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6D1F9C63-036A-4AF8-8CFE-9D8463AC1635}" type="slidenum">
              <a:rPr lang="en-US" smtClean="0"/>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119367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042B21-166E-499C-93EE-2CF45DFC8A31}"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extLst>
      <p:ext uri="{BB962C8B-B14F-4D97-AF65-F5344CB8AC3E}">
        <p14:creationId xmlns:p14="http://schemas.microsoft.com/office/powerpoint/2010/main" val="847573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042B21-166E-499C-93EE-2CF45DFC8A31}"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extLst>
      <p:ext uri="{BB962C8B-B14F-4D97-AF65-F5344CB8AC3E}">
        <p14:creationId xmlns:p14="http://schemas.microsoft.com/office/powerpoint/2010/main" val="3501213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042B21-166E-499C-93EE-2CF45DFC8A31}"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extLst>
      <p:ext uri="{BB962C8B-B14F-4D97-AF65-F5344CB8AC3E}">
        <p14:creationId xmlns:p14="http://schemas.microsoft.com/office/powerpoint/2010/main" val="2926726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18042B21-166E-499C-93EE-2CF45DFC8A31}" type="datetimeFigureOut">
              <a:rPr lang="en-US" smtClean="0"/>
              <a:t>8/21/2019</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6D1F9C63-036A-4AF8-8CFE-9D8463AC1635}"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88195293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8042B21-166E-499C-93EE-2CF45DFC8A31}" type="datetimeFigureOut">
              <a:rPr lang="en-US" smtClean="0"/>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1F9C63-036A-4AF8-8CFE-9D8463AC1635}" type="slidenum">
              <a:rPr lang="en-US" smtClean="0"/>
              <a:t>‹#›</a:t>
            </a:fld>
            <a:endParaRPr lang="en-US"/>
          </a:p>
        </p:txBody>
      </p:sp>
    </p:spTree>
    <p:extLst>
      <p:ext uri="{BB962C8B-B14F-4D97-AF65-F5344CB8AC3E}">
        <p14:creationId xmlns:p14="http://schemas.microsoft.com/office/powerpoint/2010/main" val="1264374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042B21-166E-499C-93EE-2CF45DFC8A31}" type="datetimeFigureOut">
              <a:rPr lang="en-US" smtClean="0"/>
              <a:t>8/21/2019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1F9C63-036A-4AF8-8CFE-9D8463AC1635}" type="slidenum">
              <a:rPr lang="en-US" smtClean="0"/>
              <a:t>‹#›</a:t>
            </a:fld>
            <a:endParaRPr lang="en-US"/>
          </a:p>
        </p:txBody>
      </p:sp>
    </p:spTree>
    <p:extLst>
      <p:ext uri="{BB962C8B-B14F-4D97-AF65-F5344CB8AC3E}">
        <p14:creationId xmlns:p14="http://schemas.microsoft.com/office/powerpoint/2010/main" val="26008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8042B21-166E-499C-93EE-2CF45DFC8A31}" type="datetimeFigureOut">
              <a:rPr lang="en-US" smtClean="0"/>
              <a:t>8/21/2019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1F9C63-036A-4AF8-8CFE-9D8463AC1635}" type="slidenum">
              <a:rPr lang="en-US" smtClean="0"/>
              <a:t>‹#›</a:t>
            </a:fld>
            <a:endParaRPr lang="en-US"/>
          </a:p>
        </p:txBody>
      </p:sp>
    </p:spTree>
    <p:extLst>
      <p:ext uri="{BB962C8B-B14F-4D97-AF65-F5344CB8AC3E}">
        <p14:creationId xmlns:p14="http://schemas.microsoft.com/office/powerpoint/2010/main" val="3841346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042B21-166E-499C-93EE-2CF45DFC8A31}" type="datetimeFigureOut">
              <a:rPr lang="en-US" smtClean="0"/>
              <a:t>8/21/2019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1F9C63-036A-4AF8-8CFE-9D8463AC1635}" type="slidenum">
              <a:rPr lang="en-US" smtClean="0"/>
              <a:t>‹#›</a:t>
            </a:fld>
            <a:endParaRPr lang="en-US"/>
          </a:p>
        </p:txBody>
      </p:sp>
    </p:spTree>
    <p:extLst>
      <p:ext uri="{BB962C8B-B14F-4D97-AF65-F5344CB8AC3E}">
        <p14:creationId xmlns:p14="http://schemas.microsoft.com/office/powerpoint/2010/main" val="1090883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18042B21-166E-499C-93EE-2CF45DFC8A31}" type="datetimeFigureOut">
              <a:rPr lang="en-US" smtClean="0"/>
              <a:t>8/21/2019</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6D1F9C63-036A-4AF8-8CFE-9D8463AC1635}"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85790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18042B21-166E-499C-93EE-2CF45DFC8A31}" type="datetimeFigureOut">
              <a:rPr lang="en-US" smtClean="0"/>
              <a:t>8/21/2019</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6D1F9C63-036A-4AF8-8CFE-9D8463AC1635}"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300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18042B21-166E-499C-93EE-2CF45DFC8A31}" type="datetimeFigureOut">
              <a:rPr lang="en-US" smtClean="0"/>
              <a:t>8/21/2019</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6D1F9C63-036A-4AF8-8CFE-9D8463AC1635}" type="slidenum">
              <a:rPr lang="en-US" smtClean="0"/>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1781678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heri.ucla.edu/diverse-learning-environments-surve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2286000"/>
            <a:ext cx="6336054" cy="1600680"/>
          </a:xfrm>
        </p:spPr>
        <p:txBody>
          <a:bodyPr>
            <a:normAutofit/>
          </a:bodyPr>
          <a:lstStyle/>
          <a:p>
            <a:r>
              <a:rPr lang="en-US" sz="3600" dirty="0" smtClean="0"/>
              <a:t>Assessing Community and Global Responsibility: ILO 3</a:t>
            </a:r>
            <a:endParaRPr lang="en-US" sz="3600" dirty="0"/>
          </a:p>
        </p:txBody>
      </p:sp>
      <p:sp>
        <p:nvSpPr>
          <p:cNvPr id="3" name="Subtitle 2"/>
          <p:cNvSpPr>
            <a:spLocks noGrp="1"/>
          </p:cNvSpPr>
          <p:nvPr>
            <p:ph type="subTitle" idx="1"/>
          </p:nvPr>
        </p:nvSpPr>
        <p:spPr/>
        <p:txBody>
          <a:bodyPr/>
          <a:lstStyle/>
          <a:p>
            <a:r>
              <a:rPr lang="en-US" dirty="0" smtClean="0"/>
              <a:t>Convocation – Fall 2019</a:t>
            </a:r>
          </a:p>
          <a:p>
            <a:r>
              <a:rPr lang="en-US" dirty="0" smtClean="0"/>
              <a:t>College of the Redwoods</a:t>
            </a:r>
          </a:p>
          <a:p>
            <a:r>
              <a:rPr lang="en-US" dirty="0" smtClean="0"/>
              <a:t>Angelina Hill &amp; Paul Chown</a:t>
            </a:r>
            <a:endParaRPr lang="en-US" dirty="0"/>
          </a:p>
        </p:txBody>
      </p:sp>
    </p:spTree>
    <p:extLst>
      <p:ext uri="{BB962C8B-B14F-4D97-AF65-F5344CB8AC3E}">
        <p14:creationId xmlns:p14="http://schemas.microsoft.com/office/powerpoint/2010/main" val="4218913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Noel Levitz </a:t>
            </a:r>
            <a:br>
              <a:rPr lang="en-US" dirty="0" smtClean="0"/>
            </a:br>
            <a:r>
              <a:rPr lang="en-US" dirty="0" smtClean="0"/>
              <a:t>Student </a:t>
            </a:r>
            <a:r>
              <a:rPr lang="en-US" dirty="0"/>
              <a:t>Satisfaction Inventory</a:t>
            </a:r>
          </a:p>
        </p:txBody>
      </p:sp>
      <p:sp>
        <p:nvSpPr>
          <p:cNvPr id="3" name="Content Placeholder 2"/>
          <p:cNvSpPr>
            <a:spLocks noGrp="1"/>
          </p:cNvSpPr>
          <p:nvPr>
            <p:ph idx="1"/>
          </p:nvPr>
        </p:nvSpPr>
        <p:spPr/>
        <p:txBody>
          <a:bodyPr>
            <a:normAutofit/>
          </a:bodyPr>
          <a:lstStyle/>
          <a:p>
            <a:pPr lvl="1"/>
            <a:r>
              <a:rPr lang="en-US" dirty="0" smtClean="0"/>
              <a:t>I have participated in CR activities outside the classroom (e.g., sporting events, campus clubs/events)             				    </a:t>
            </a:r>
            <a:r>
              <a:rPr lang="en-US" sz="1200" dirty="0" smtClean="0"/>
              <a:t>Importance</a:t>
            </a:r>
            <a:r>
              <a:rPr lang="en-US" dirty="0" smtClean="0"/>
              <a:t>        </a:t>
            </a:r>
            <a:r>
              <a:rPr lang="en-US" sz="1000" dirty="0" smtClean="0"/>
              <a:t>Satisfaction/SD                          GAP</a:t>
            </a:r>
            <a:r>
              <a:rPr lang="en-US" dirty="0" smtClean="0"/>
              <a:t>   </a:t>
            </a:r>
          </a:p>
          <a:p>
            <a:pPr lvl="1"/>
            <a:r>
              <a:rPr lang="en-US" dirty="0" smtClean="0"/>
              <a:t>2019 administration: 5.00       4.61/2.29   0.39</a:t>
            </a:r>
          </a:p>
          <a:p>
            <a:pPr lvl="1"/>
            <a:r>
              <a:rPr lang="en-US" dirty="0" smtClean="0"/>
              <a:t>2013 administration: 5.22      4.96/1.83    0.29</a:t>
            </a:r>
          </a:p>
          <a:p>
            <a:pPr lvl="1"/>
            <a:r>
              <a:rPr lang="en-US" dirty="0" smtClean="0"/>
              <a:t>2010 administration: 4.95      4.82/1.84    0.13</a:t>
            </a:r>
            <a:br>
              <a:rPr lang="en-US" dirty="0" smtClean="0"/>
            </a:br>
            <a:endParaRPr lang="en-US" sz="2000" dirty="0" smtClean="0"/>
          </a:p>
          <a:p>
            <a:pPr marL="411480" lvl="1" indent="0">
              <a:buNone/>
            </a:pPr>
            <a:r>
              <a:rPr lang="en-US" sz="1600" dirty="0" smtClean="0"/>
              <a:t>scale of 1 = no importance/lowest satisfaction, 7 = very important/very satisfied</a:t>
            </a:r>
            <a:endParaRPr lang="en-US" sz="1600" dirty="0"/>
          </a:p>
        </p:txBody>
      </p:sp>
    </p:spTree>
    <p:extLst>
      <p:ext uri="{BB962C8B-B14F-4D97-AF65-F5344CB8AC3E}">
        <p14:creationId xmlns:p14="http://schemas.microsoft.com/office/powerpoint/2010/main" val="2434784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Student Clubs</a:t>
            </a:r>
            <a:endParaRPr lang="en-US" dirty="0"/>
          </a:p>
        </p:txBody>
      </p:sp>
      <p:sp>
        <p:nvSpPr>
          <p:cNvPr id="3" name="Content Placeholder 2"/>
          <p:cNvSpPr>
            <a:spLocks noGrp="1"/>
          </p:cNvSpPr>
          <p:nvPr>
            <p:ph idx="1"/>
          </p:nvPr>
        </p:nvSpPr>
        <p:spPr/>
        <p:txBody>
          <a:bodyPr/>
          <a:lstStyle/>
          <a:p>
            <a:r>
              <a:rPr lang="en-US" dirty="0" smtClean="0"/>
              <a:t>Clubs re-charted in 2018-2019</a:t>
            </a:r>
          </a:p>
          <a:p>
            <a:pPr lvl="1"/>
            <a:r>
              <a:rPr lang="en-US" dirty="0" smtClean="0"/>
              <a:t>Agriculture Club</a:t>
            </a:r>
          </a:p>
          <a:p>
            <a:pPr lvl="1"/>
            <a:r>
              <a:rPr lang="en-US" dirty="0" smtClean="0"/>
              <a:t>Asian-Pacific Islander Club</a:t>
            </a:r>
          </a:p>
          <a:p>
            <a:pPr lvl="1"/>
            <a:r>
              <a:rPr lang="en-US" dirty="0" smtClean="0"/>
              <a:t>Black Student Union</a:t>
            </a:r>
          </a:p>
          <a:p>
            <a:pPr lvl="1"/>
            <a:r>
              <a:rPr lang="en-US" dirty="0" smtClean="0"/>
              <a:t>Digital Arts and Media Club</a:t>
            </a:r>
          </a:p>
          <a:p>
            <a:pPr lvl="1"/>
            <a:r>
              <a:rPr lang="en-US" dirty="0" smtClean="0"/>
              <a:t>Entrepreneur Club</a:t>
            </a:r>
          </a:p>
          <a:p>
            <a:pPr lvl="1"/>
            <a:r>
              <a:rPr lang="en-US" dirty="0" err="1" smtClean="0"/>
              <a:t>Latinx</a:t>
            </a:r>
            <a:r>
              <a:rPr lang="en-US" dirty="0" smtClean="0"/>
              <a:t> Club</a:t>
            </a:r>
          </a:p>
          <a:p>
            <a:pPr lvl="1"/>
            <a:r>
              <a:rPr lang="en-US" dirty="0" smtClean="0"/>
              <a:t>Queer Student Union</a:t>
            </a:r>
          </a:p>
          <a:p>
            <a:pPr lvl="1"/>
            <a:endParaRPr lang="en-US" dirty="0"/>
          </a:p>
        </p:txBody>
      </p:sp>
    </p:spTree>
    <p:extLst>
      <p:ext uri="{BB962C8B-B14F-4D97-AF65-F5344CB8AC3E}">
        <p14:creationId xmlns:p14="http://schemas.microsoft.com/office/powerpoint/2010/main" val="1598663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Student Clubs</a:t>
            </a:r>
            <a:endParaRPr lang="en-US" dirty="0"/>
          </a:p>
        </p:txBody>
      </p:sp>
      <p:sp>
        <p:nvSpPr>
          <p:cNvPr id="3" name="Content Placeholder 2"/>
          <p:cNvSpPr>
            <a:spLocks noGrp="1"/>
          </p:cNvSpPr>
          <p:nvPr>
            <p:ph idx="1"/>
          </p:nvPr>
        </p:nvSpPr>
        <p:spPr/>
        <p:txBody>
          <a:bodyPr/>
          <a:lstStyle/>
          <a:p>
            <a:r>
              <a:rPr lang="en-US" dirty="0" smtClean="0"/>
              <a:t>Clubs re-charted in 2018-2019 cont.</a:t>
            </a:r>
          </a:p>
          <a:p>
            <a:pPr lvl="1"/>
            <a:r>
              <a:rPr lang="en-US" dirty="0" smtClean="0"/>
              <a:t>Seven Gill Shark Review</a:t>
            </a:r>
          </a:p>
          <a:p>
            <a:pPr lvl="1"/>
            <a:r>
              <a:rPr lang="en-US" dirty="0" smtClean="0"/>
              <a:t>Sociology Club</a:t>
            </a:r>
          </a:p>
          <a:p>
            <a:pPr lvl="1"/>
            <a:r>
              <a:rPr lang="en-US" dirty="0" smtClean="0"/>
              <a:t>CR Honors Club</a:t>
            </a:r>
          </a:p>
          <a:p>
            <a:pPr lvl="1"/>
            <a:r>
              <a:rPr lang="en-US" dirty="0" smtClean="0"/>
              <a:t>Solid Rock Bible Club</a:t>
            </a:r>
          </a:p>
          <a:p>
            <a:pPr lvl="1"/>
            <a:r>
              <a:rPr lang="en-US" dirty="0" smtClean="0"/>
              <a:t>Student Housing Advocate Alliance</a:t>
            </a:r>
          </a:p>
          <a:p>
            <a:pPr lvl="1"/>
            <a:r>
              <a:rPr lang="en-US" dirty="0" smtClean="0"/>
              <a:t>Club </a:t>
            </a:r>
            <a:r>
              <a:rPr lang="en-US" dirty="0" err="1" smtClean="0"/>
              <a:t>TRiO</a:t>
            </a:r>
            <a:endParaRPr lang="en-US" dirty="0" smtClean="0"/>
          </a:p>
          <a:p>
            <a:r>
              <a:rPr lang="en-US" dirty="0" smtClean="0"/>
              <a:t>Over a dozen clubs are officially recognized by the Associated Students of CR.</a:t>
            </a:r>
            <a:endParaRPr lang="en-US" dirty="0"/>
          </a:p>
        </p:txBody>
      </p:sp>
    </p:spTree>
    <p:extLst>
      <p:ext uri="{BB962C8B-B14F-4D97-AF65-F5344CB8AC3E}">
        <p14:creationId xmlns:p14="http://schemas.microsoft.com/office/powerpoint/2010/main" val="50575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Cooperative Work Experience</a:t>
            </a:r>
            <a:endParaRPr lang="en-US" dirty="0"/>
          </a:p>
        </p:txBody>
      </p:sp>
      <p:sp>
        <p:nvSpPr>
          <p:cNvPr id="3" name="Content Placeholder 2"/>
          <p:cNvSpPr>
            <a:spLocks noGrp="1"/>
          </p:cNvSpPr>
          <p:nvPr>
            <p:ph idx="1"/>
          </p:nvPr>
        </p:nvSpPr>
        <p:spPr>
          <a:xfrm>
            <a:off x="1028700" y="1828800"/>
            <a:ext cx="7200900" cy="4038600"/>
          </a:xfrm>
        </p:spPr>
        <p:txBody>
          <a:bodyPr/>
          <a:lstStyle/>
          <a:p>
            <a:pPr marL="0" indent="0">
              <a:buNone/>
            </a:pPr>
            <a:r>
              <a:rPr lang="en-US" dirty="0" smtClean="0"/>
              <a:t>Variable unit classes for supervised on-the-job internships.</a:t>
            </a:r>
          </a:p>
          <a:p>
            <a:pPr lvl="1"/>
            <a:r>
              <a:rPr lang="en-US" dirty="0" smtClean="0"/>
              <a:t>CE-41: General </a:t>
            </a:r>
          </a:p>
          <a:p>
            <a:pPr lvl="1"/>
            <a:r>
              <a:rPr lang="en-US" dirty="0" smtClean="0"/>
              <a:t>CE-42: Occupational</a:t>
            </a:r>
          </a:p>
          <a:p>
            <a:pPr lvl="1"/>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53790892"/>
              </p:ext>
            </p:extLst>
          </p:nvPr>
        </p:nvGraphicFramePr>
        <p:xfrm>
          <a:off x="2971800" y="3429000"/>
          <a:ext cx="3810000" cy="18542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502649674"/>
                    </a:ext>
                  </a:extLst>
                </a:gridCol>
                <a:gridCol w="1981200">
                  <a:extLst>
                    <a:ext uri="{9D8B030D-6E8A-4147-A177-3AD203B41FA5}">
                      <a16:colId xmlns:a16="http://schemas.microsoft.com/office/drawing/2014/main" val="2670138896"/>
                    </a:ext>
                  </a:extLst>
                </a:gridCol>
              </a:tblGrid>
              <a:tr h="370840">
                <a:tc>
                  <a:txBody>
                    <a:bodyPr/>
                    <a:lstStyle/>
                    <a:p>
                      <a:r>
                        <a:rPr lang="en-US" sz="1800" dirty="0" smtClean="0"/>
                        <a:t>Academic</a:t>
                      </a:r>
                      <a:r>
                        <a:rPr lang="en-US" sz="1800" baseline="0" dirty="0" smtClean="0"/>
                        <a:t> Year</a:t>
                      </a:r>
                      <a:endParaRPr lang="en-US" sz="1800" dirty="0"/>
                    </a:p>
                  </a:txBody>
                  <a:tcPr/>
                </a:tc>
                <a:tc>
                  <a:txBody>
                    <a:bodyPr/>
                    <a:lstStyle/>
                    <a:p>
                      <a:r>
                        <a:rPr lang="en-US" sz="1800" dirty="0" smtClean="0"/>
                        <a:t>Students Enrolled</a:t>
                      </a:r>
                      <a:endParaRPr lang="en-US" sz="1800" dirty="0"/>
                    </a:p>
                  </a:txBody>
                  <a:tcPr/>
                </a:tc>
                <a:extLst>
                  <a:ext uri="{0D108BD9-81ED-4DB2-BD59-A6C34878D82A}">
                    <a16:rowId xmlns:a16="http://schemas.microsoft.com/office/drawing/2014/main" val="3191757693"/>
                  </a:ext>
                </a:extLst>
              </a:tr>
              <a:tr h="370840">
                <a:tc>
                  <a:txBody>
                    <a:bodyPr/>
                    <a:lstStyle/>
                    <a:p>
                      <a:pPr algn="ctr"/>
                      <a:r>
                        <a:rPr lang="en-US" sz="1800" dirty="0" smtClean="0"/>
                        <a:t>2018-19</a:t>
                      </a:r>
                      <a:endParaRPr lang="en-US" sz="1800" dirty="0"/>
                    </a:p>
                  </a:txBody>
                  <a:tcPr/>
                </a:tc>
                <a:tc>
                  <a:txBody>
                    <a:bodyPr/>
                    <a:lstStyle/>
                    <a:p>
                      <a:pPr algn="ctr"/>
                      <a:r>
                        <a:rPr lang="en-US" sz="1800" dirty="0" smtClean="0"/>
                        <a:t>176</a:t>
                      </a:r>
                      <a:endParaRPr lang="en-US" sz="1800" dirty="0"/>
                    </a:p>
                  </a:txBody>
                  <a:tcPr/>
                </a:tc>
                <a:extLst>
                  <a:ext uri="{0D108BD9-81ED-4DB2-BD59-A6C34878D82A}">
                    <a16:rowId xmlns:a16="http://schemas.microsoft.com/office/drawing/2014/main" val="3566304200"/>
                  </a:ext>
                </a:extLst>
              </a:tr>
              <a:tr h="370840">
                <a:tc>
                  <a:txBody>
                    <a:bodyPr/>
                    <a:lstStyle/>
                    <a:p>
                      <a:pPr algn="ctr"/>
                      <a:r>
                        <a:rPr lang="en-US" sz="1800" dirty="0" smtClean="0"/>
                        <a:t>2017-18</a:t>
                      </a:r>
                      <a:endParaRPr lang="en-US" sz="1800" dirty="0"/>
                    </a:p>
                  </a:txBody>
                  <a:tcPr/>
                </a:tc>
                <a:tc>
                  <a:txBody>
                    <a:bodyPr/>
                    <a:lstStyle/>
                    <a:p>
                      <a:pPr algn="ctr"/>
                      <a:r>
                        <a:rPr lang="en-US" sz="1800" dirty="0" smtClean="0"/>
                        <a:t>42</a:t>
                      </a:r>
                      <a:endParaRPr lang="en-US" sz="1800" dirty="0"/>
                    </a:p>
                  </a:txBody>
                  <a:tcPr/>
                </a:tc>
                <a:extLst>
                  <a:ext uri="{0D108BD9-81ED-4DB2-BD59-A6C34878D82A}">
                    <a16:rowId xmlns:a16="http://schemas.microsoft.com/office/drawing/2014/main" val="189069938"/>
                  </a:ext>
                </a:extLst>
              </a:tr>
              <a:tr h="370840">
                <a:tc>
                  <a:txBody>
                    <a:bodyPr/>
                    <a:lstStyle/>
                    <a:p>
                      <a:pPr algn="ctr"/>
                      <a:r>
                        <a:rPr lang="en-US" sz="1800" dirty="0" smtClean="0"/>
                        <a:t>2016-17</a:t>
                      </a:r>
                      <a:endParaRPr lang="en-US" sz="1800" dirty="0"/>
                    </a:p>
                  </a:txBody>
                  <a:tcPr/>
                </a:tc>
                <a:tc>
                  <a:txBody>
                    <a:bodyPr/>
                    <a:lstStyle/>
                    <a:p>
                      <a:pPr algn="ctr"/>
                      <a:r>
                        <a:rPr lang="en-US" sz="1800" dirty="0" smtClean="0"/>
                        <a:t>33</a:t>
                      </a:r>
                      <a:endParaRPr lang="en-US" sz="1800" dirty="0"/>
                    </a:p>
                  </a:txBody>
                  <a:tcPr/>
                </a:tc>
                <a:extLst>
                  <a:ext uri="{0D108BD9-81ED-4DB2-BD59-A6C34878D82A}">
                    <a16:rowId xmlns:a16="http://schemas.microsoft.com/office/drawing/2014/main" val="3190478895"/>
                  </a:ext>
                </a:extLst>
              </a:tr>
              <a:tr h="370840">
                <a:tc>
                  <a:txBody>
                    <a:bodyPr/>
                    <a:lstStyle/>
                    <a:p>
                      <a:pPr algn="ctr"/>
                      <a:r>
                        <a:rPr lang="en-US" sz="1800" dirty="0" smtClean="0"/>
                        <a:t>2015-16</a:t>
                      </a:r>
                      <a:endParaRPr lang="en-US" sz="1800" dirty="0"/>
                    </a:p>
                  </a:txBody>
                  <a:tcPr/>
                </a:tc>
                <a:tc>
                  <a:txBody>
                    <a:bodyPr/>
                    <a:lstStyle/>
                    <a:p>
                      <a:pPr algn="ctr"/>
                      <a:r>
                        <a:rPr lang="en-US" sz="1800" dirty="0" smtClean="0"/>
                        <a:t>28</a:t>
                      </a:r>
                      <a:endParaRPr lang="en-US" sz="1800" dirty="0"/>
                    </a:p>
                  </a:txBody>
                  <a:tcPr/>
                </a:tc>
                <a:extLst>
                  <a:ext uri="{0D108BD9-81ED-4DB2-BD59-A6C34878D82A}">
                    <a16:rowId xmlns:a16="http://schemas.microsoft.com/office/drawing/2014/main" val="4131974987"/>
                  </a:ext>
                </a:extLst>
              </a:tr>
            </a:tbl>
          </a:graphicData>
        </a:graphic>
      </p:graphicFrame>
    </p:spTree>
    <p:extLst>
      <p:ext uri="{BB962C8B-B14F-4D97-AF65-F5344CB8AC3E}">
        <p14:creationId xmlns:p14="http://schemas.microsoft.com/office/powerpoint/2010/main" val="1850657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Assessments</a:t>
            </a:r>
            <a:endParaRPr lang="en-US" dirty="0"/>
          </a:p>
        </p:txBody>
      </p:sp>
      <p:sp>
        <p:nvSpPr>
          <p:cNvPr id="3" name="Content Placeholder 2"/>
          <p:cNvSpPr>
            <a:spLocks noGrp="1"/>
          </p:cNvSpPr>
          <p:nvPr>
            <p:ph idx="1"/>
          </p:nvPr>
        </p:nvSpPr>
        <p:spPr/>
        <p:txBody>
          <a:bodyPr/>
          <a:lstStyle/>
          <a:p>
            <a:r>
              <a:rPr lang="en-US" dirty="0" smtClean="0"/>
              <a:t>Higher Education Research Institute’s Diverse Learning Environments (DLE) Survey</a:t>
            </a:r>
          </a:p>
          <a:p>
            <a:r>
              <a:rPr lang="en-US" dirty="0" smtClean="0"/>
              <a:t>To be administered to students in spring 2020</a:t>
            </a:r>
          </a:p>
          <a:p>
            <a:r>
              <a:rPr lang="en-US" dirty="0" smtClean="0"/>
              <a:t>The DLE </a:t>
            </a:r>
            <a:r>
              <a:rPr lang="en-US" dirty="0"/>
              <a:t>emphasizes student learning outcomes as a core component of diversity efforts and the survey includes measures such as the integration of learning, social action, and civic engagement</a:t>
            </a:r>
            <a:r>
              <a:rPr lang="en-US" dirty="0" smtClean="0"/>
              <a:t>.</a:t>
            </a:r>
          </a:p>
          <a:p>
            <a:pPr lvl="1"/>
            <a:r>
              <a:rPr lang="en-US" dirty="0">
                <a:hlinkClick r:id="rId2"/>
              </a:rPr>
              <a:t>https://heri.ucla.edu/diverse-learning-environments-survey/</a:t>
            </a:r>
            <a:endParaRPr lang="en-US" dirty="0" smtClean="0"/>
          </a:p>
          <a:p>
            <a:endParaRPr lang="en-US" dirty="0"/>
          </a:p>
        </p:txBody>
      </p:sp>
    </p:spTree>
    <p:extLst>
      <p:ext uri="{BB962C8B-B14F-4D97-AF65-F5344CB8AC3E}">
        <p14:creationId xmlns:p14="http://schemas.microsoft.com/office/powerpoint/2010/main" val="3935426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Wrap-up</a:t>
            </a:r>
            <a:endParaRPr lang="en-US" dirty="0"/>
          </a:p>
        </p:txBody>
      </p:sp>
      <p:sp>
        <p:nvSpPr>
          <p:cNvPr id="3" name="Content Placeholder 2"/>
          <p:cNvSpPr>
            <a:spLocks noGrp="1"/>
          </p:cNvSpPr>
          <p:nvPr>
            <p:ph idx="1"/>
          </p:nvPr>
        </p:nvSpPr>
        <p:spPr/>
        <p:txBody>
          <a:bodyPr/>
          <a:lstStyle/>
          <a:p>
            <a:r>
              <a:rPr lang="en-US" dirty="0" smtClean="0"/>
              <a:t>Further thoughts, planning actions, etc.?</a:t>
            </a:r>
            <a:endParaRPr lang="en-US" dirty="0"/>
          </a:p>
        </p:txBody>
      </p:sp>
    </p:spTree>
    <p:extLst>
      <p:ext uri="{BB962C8B-B14F-4D97-AF65-F5344CB8AC3E}">
        <p14:creationId xmlns:p14="http://schemas.microsoft.com/office/powerpoint/2010/main" val="3856646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ILO 1: Academic &amp; </a:t>
            </a:r>
            <a:r>
              <a:rPr lang="en-US" b="1" dirty="0"/>
              <a:t>Career Technical Objectives</a:t>
            </a:r>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Students </a:t>
            </a:r>
            <a:r>
              <a:rPr lang="en-US" dirty="0"/>
              <a:t>will successfully acquire program outcomes and complete degrees and/or certificates.  This institutional outcome indicates if the objectives stated for degrees and/or certificates are being </a:t>
            </a:r>
            <a:r>
              <a:rPr lang="en-US" dirty="0" smtClean="0"/>
              <a:t>met.</a:t>
            </a:r>
            <a:r>
              <a:rPr lang="en-US" dirty="0"/>
              <a:t> </a:t>
            </a:r>
            <a:r>
              <a:rPr lang="en-US" dirty="0" smtClean="0"/>
              <a:t>Students </a:t>
            </a:r>
            <a:r>
              <a:rPr lang="en-US" dirty="0"/>
              <a:t>earning degrees will acquire the College’s general education outcomes: Effective Communication, Critical Thinking, and Global/Cultural Context. </a:t>
            </a:r>
            <a:endParaRPr lang="en-US" dirty="0" smtClean="0"/>
          </a:p>
          <a:p>
            <a:endParaRPr lang="en-US" dirty="0"/>
          </a:p>
          <a:p>
            <a:r>
              <a:rPr lang="en-US" u="sng" dirty="0"/>
              <a:t>Possible assessment tools</a:t>
            </a:r>
            <a:r>
              <a:rPr lang="en-US" dirty="0"/>
              <a:t>:</a:t>
            </a:r>
            <a:endParaRPr lang="en-US" sz="3200" dirty="0"/>
          </a:p>
          <a:p>
            <a:pPr lvl="1"/>
            <a:r>
              <a:rPr lang="en-US" dirty="0"/>
              <a:t>Program assessment data </a:t>
            </a:r>
            <a:endParaRPr lang="en-US" sz="3000" dirty="0"/>
          </a:p>
          <a:p>
            <a:pPr lvl="1"/>
            <a:r>
              <a:rPr lang="en-US" dirty="0"/>
              <a:t>General Education Outcomes assessment data</a:t>
            </a:r>
            <a:endParaRPr lang="en-US" sz="3000" dirty="0"/>
          </a:p>
          <a:p>
            <a:pPr lvl="1"/>
            <a:r>
              <a:rPr lang="en-US" dirty="0"/>
              <a:t>Degree/Certificate completion rates</a:t>
            </a:r>
            <a:endParaRPr lang="en-US" sz="3000" dirty="0"/>
          </a:p>
          <a:p>
            <a:pPr lvl="1"/>
            <a:r>
              <a:rPr lang="en-US" dirty="0"/>
              <a:t>Transfers &amp; transfer eligibility</a:t>
            </a:r>
            <a:endParaRPr lang="en-US" sz="3000" dirty="0"/>
          </a:p>
          <a:p>
            <a:pPr lvl="1"/>
            <a:r>
              <a:rPr lang="en-US" dirty="0"/>
              <a:t>External accreditation of programs</a:t>
            </a:r>
            <a:endParaRPr lang="en-US" sz="3000" dirty="0"/>
          </a:p>
          <a:p>
            <a:endParaRPr lang="en-US" dirty="0" smtClean="0"/>
          </a:p>
          <a:p>
            <a:endParaRPr lang="en-US" dirty="0"/>
          </a:p>
        </p:txBody>
      </p:sp>
    </p:spTree>
    <p:extLst>
      <p:ext uri="{BB962C8B-B14F-4D97-AF65-F5344CB8AC3E}">
        <p14:creationId xmlns:p14="http://schemas.microsoft.com/office/powerpoint/2010/main" val="1539798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ILO 2</a:t>
            </a:r>
            <a:r>
              <a:rPr lang="en-US" dirty="0" smtClean="0"/>
              <a:t>:</a:t>
            </a:r>
            <a:r>
              <a:rPr lang="en-US" b="1" dirty="0"/>
              <a:t>Personal and Professional Development</a:t>
            </a:r>
            <a:r>
              <a:rPr lang="en-US" dirty="0"/>
              <a:t/>
            </a:r>
            <a:br>
              <a:rPr lang="en-US" dirty="0"/>
            </a:b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dirty="0"/>
              <a:t>Students will reach their career, transfer, or personal goals.  This outcome indicates if a student's individual goals are being met.  This includes the goals of students earning degrees, or of students taking only a few courses for training and/or personal enrichment. </a:t>
            </a:r>
            <a:endParaRPr lang="en-US" dirty="0" smtClean="0"/>
          </a:p>
          <a:p>
            <a:endParaRPr lang="en-US" dirty="0"/>
          </a:p>
          <a:p>
            <a:r>
              <a:rPr lang="en-US" u="sng" dirty="0"/>
              <a:t>Possible assessment tools:</a:t>
            </a:r>
            <a:endParaRPr lang="en-US" dirty="0"/>
          </a:p>
          <a:p>
            <a:pPr lvl="1"/>
            <a:r>
              <a:rPr lang="en-US" dirty="0"/>
              <a:t>Graduating exit survey </a:t>
            </a:r>
          </a:p>
          <a:p>
            <a:pPr lvl="1"/>
            <a:r>
              <a:rPr lang="en-US" dirty="0"/>
              <a:t>CTE employment survey</a:t>
            </a:r>
          </a:p>
          <a:p>
            <a:pPr lvl="1"/>
            <a:r>
              <a:rPr lang="en-US" dirty="0"/>
              <a:t>External licensure and certifications</a:t>
            </a:r>
          </a:p>
          <a:p>
            <a:pPr lvl="1"/>
            <a:r>
              <a:rPr lang="en-US" dirty="0"/>
              <a:t>Students with comprehensive SEPs</a:t>
            </a:r>
          </a:p>
          <a:p>
            <a:pPr lvl="1"/>
            <a:r>
              <a:rPr lang="en-US" dirty="0"/>
              <a:t>Student Satisfaction Inventory</a:t>
            </a:r>
          </a:p>
          <a:p>
            <a:pPr lvl="1"/>
            <a:r>
              <a:rPr lang="en-US" dirty="0"/>
              <a:t>Students declaring a CTE- or transfer-related degree or certificate (vs. enrichment)</a:t>
            </a:r>
          </a:p>
          <a:p>
            <a:pPr lvl="1"/>
            <a:r>
              <a:rPr lang="en-US" dirty="0"/>
              <a:t>Meeting/Exceeding SLO expectations – use of existing course assessment reports.</a:t>
            </a:r>
          </a:p>
          <a:p>
            <a:endParaRPr lang="en-US" dirty="0"/>
          </a:p>
        </p:txBody>
      </p:sp>
    </p:spTree>
    <p:extLst>
      <p:ext uri="{BB962C8B-B14F-4D97-AF65-F5344CB8AC3E}">
        <p14:creationId xmlns:p14="http://schemas.microsoft.com/office/powerpoint/2010/main" val="1190999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solidFill>
                  <a:schemeClr val="accent6"/>
                </a:solidFill>
              </a:rPr>
              <a:t>ILO 3</a:t>
            </a:r>
            <a:r>
              <a:rPr lang="en-US" dirty="0" smtClean="0">
                <a:solidFill>
                  <a:schemeClr val="accent6"/>
                </a:solidFill>
              </a:rPr>
              <a:t>: </a:t>
            </a:r>
            <a:r>
              <a:rPr lang="en-US" b="1" dirty="0">
                <a:solidFill>
                  <a:schemeClr val="accent6"/>
                </a:solidFill>
              </a:rPr>
              <a:t>Community and Global Responsibility</a:t>
            </a:r>
            <a:r>
              <a:rPr lang="en-US" dirty="0">
                <a:solidFill>
                  <a:schemeClr val="accent6"/>
                </a:solidFill>
              </a:rPr>
              <a:t> </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Students will develop the awareness and skills needed to contribute to local and global communities. This outcome indicates if students recognize ways to contribute to their community and the value of effectively engaging in cross-cultural environments.</a:t>
            </a:r>
          </a:p>
          <a:p>
            <a:endParaRPr lang="en-US" dirty="0"/>
          </a:p>
          <a:p>
            <a:r>
              <a:rPr lang="en-US" u="sng" dirty="0" smtClean="0"/>
              <a:t>Possible </a:t>
            </a:r>
            <a:r>
              <a:rPr lang="en-US" u="sng" dirty="0"/>
              <a:t>assessment tools:</a:t>
            </a:r>
            <a:endParaRPr lang="en-US" dirty="0"/>
          </a:p>
          <a:p>
            <a:pPr lvl="1"/>
            <a:r>
              <a:rPr lang="en-US" dirty="0"/>
              <a:t>Student awareness and appreciation of diverse perspectives (exit survey)</a:t>
            </a:r>
          </a:p>
          <a:p>
            <a:pPr lvl="1"/>
            <a:r>
              <a:rPr lang="en-US" dirty="0"/>
              <a:t>Service learning and internship work </a:t>
            </a:r>
          </a:p>
          <a:p>
            <a:pPr lvl="1"/>
            <a:r>
              <a:rPr lang="en-US" dirty="0"/>
              <a:t>Student club service work; community outreach performed by student athletes</a:t>
            </a:r>
          </a:p>
          <a:p>
            <a:pPr lvl="1"/>
            <a:r>
              <a:rPr lang="en-US" dirty="0"/>
              <a:t>Student awareness of, and attitudes toward campus activities and services related to diverse student populations (survey)</a:t>
            </a:r>
          </a:p>
          <a:p>
            <a:pPr lvl="1"/>
            <a:r>
              <a:rPr lang="en-US" dirty="0"/>
              <a:t>Class and club community activities (survey of faculty and clubs)</a:t>
            </a:r>
          </a:p>
          <a:p>
            <a:endParaRPr lang="en-US" dirty="0"/>
          </a:p>
        </p:txBody>
      </p:sp>
    </p:spTree>
    <p:extLst>
      <p:ext uri="{BB962C8B-B14F-4D97-AF65-F5344CB8AC3E}">
        <p14:creationId xmlns:p14="http://schemas.microsoft.com/office/powerpoint/2010/main" val="2621086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ILOs and Institutional Planning</a:t>
            </a:r>
            <a:endParaRPr lang="en-US" dirty="0"/>
          </a:p>
        </p:txBody>
      </p:sp>
      <p:sp>
        <p:nvSpPr>
          <p:cNvPr id="3" name="Content Placeholder 2"/>
          <p:cNvSpPr>
            <a:spLocks noGrp="1"/>
          </p:cNvSpPr>
          <p:nvPr>
            <p:ph idx="1"/>
          </p:nvPr>
        </p:nvSpPr>
        <p:spPr/>
        <p:txBody>
          <a:bodyPr/>
          <a:lstStyle/>
          <a:p>
            <a:r>
              <a:rPr lang="en-US" dirty="0" smtClean="0"/>
              <a:t>Using the results of ILO assessment for Strategic Institutional Planning</a:t>
            </a:r>
            <a:endParaRPr lang="en-US" dirty="0"/>
          </a:p>
        </p:txBody>
      </p:sp>
    </p:spTree>
    <p:extLst>
      <p:ext uri="{BB962C8B-B14F-4D97-AF65-F5344CB8AC3E}">
        <p14:creationId xmlns:p14="http://schemas.microsoft.com/office/powerpoint/2010/main" val="1243064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 Outcome Global/Cultural Context</a:t>
            </a:r>
            <a:endParaRPr lang="en-US" dirty="0"/>
          </a:p>
        </p:txBody>
      </p:sp>
      <p:sp>
        <p:nvSpPr>
          <p:cNvPr id="3" name="Content Placeholder 2"/>
          <p:cNvSpPr>
            <a:spLocks noGrp="1"/>
          </p:cNvSpPr>
          <p:nvPr>
            <p:ph idx="1"/>
          </p:nvPr>
        </p:nvSpPr>
        <p:spPr/>
        <p:txBody>
          <a:bodyPr/>
          <a:lstStyle/>
          <a:p>
            <a:r>
              <a:rPr lang="en-US" dirty="0" smtClean="0"/>
              <a:t>Students should be able to:</a:t>
            </a:r>
          </a:p>
          <a:p>
            <a:pPr lvl="1"/>
            <a:r>
              <a:rPr lang="en-US" dirty="0" smtClean="0"/>
              <a:t>Analyze issues from multiple perspectives</a:t>
            </a:r>
          </a:p>
          <a:p>
            <a:pPr lvl="1"/>
            <a:r>
              <a:rPr lang="en-US" dirty="0" smtClean="0"/>
              <a:t>Express an awareness of cultures in a diverse global community</a:t>
            </a:r>
          </a:p>
          <a:p>
            <a:pPr lvl="1"/>
            <a:r>
              <a:rPr lang="en-US" dirty="0" smtClean="0"/>
              <a:t>Explain the relationship between humanity and the natural environment; and</a:t>
            </a:r>
          </a:p>
          <a:p>
            <a:pPr lvl="1"/>
            <a:r>
              <a:rPr lang="en-US" dirty="0" smtClean="0"/>
              <a:t>Analyze issues within their historical context</a:t>
            </a:r>
          </a:p>
          <a:p>
            <a:endParaRPr lang="en-US" dirty="0"/>
          </a:p>
        </p:txBody>
      </p:sp>
    </p:spTree>
    <p:extLst>
      <p:ext uri="{BB962C8B-B14F-4D97-AF65-F5344CB8AC3E}">
        <p14:creationId xmlns:p14="http://schemas.microsoft.com/office/powerpoint/2010/main" val="917942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Assessment of Global/Cultural Context</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465057705"/>
              </p:ext>
            </p:extLst>
          </p:nvPr>
        </p:nvGraphicFramePr>
        <p:xfrm>
          <a:off x="2057400" y="2362200"/>
          <a:ext cx="4800600" cy="2894076"/>
        </p:xfrm>
        <a:graphic>
          <a:graphicData uri="http://schemas.openxmlformats.org/drawingml/2006/table">
            <a:tbl>
              <a:tblPr firstRow="1" firstCol="1" bandRow="1">
                <a:tableStyleId>{1FECB4D8-DB02-4DC6-A0A2-4F2EBAE1DC90}</a:tableStyleId>
              </a:tblPr>
              <a:tblGrid>
                <a:gridCol w="2400300">
                  <a:extLst>
                    <a:ext uri="{9D8B030D-6E8A-4147-A177-3AD203B41FA5}">
                      <a16:colId xmlns:a16="http://schemas.microsoft.com/office/drawing/2014/main" val="20000"/>
                    </a:ext>
                  </a:extLst>
                </a:gridCol>
                <a:gridCol w="1200150">
                  <a:extLst>
                    <a:ext uri="{9D8B030D-6E8A-4147-A177-3AD203B41FA5}">
                      <a16:colId xmlns:a16="http://schemas.microsoft.com/office/drawing/2014/main" val="20001"/>
                    </a:ext>
                  </a:extLst>
                </a:gridCol>
                <a:gridCol w="1200150">
                  <a:extLst>
                    <a:ext uri="{9D8B030D-6E8A-4147-A177-3AD203B41FA5}">
                      <a16:colId xmlns:a16="http://schemas.microsoft.com/office/drawing/2014/main" val="1258505330"/>
                    </a:ext>
                  </a:extLst>
                </a:gridCol>
              </a:tblGrid>
              <a:tr h="685800">
                <a:tc>
                  <a:txBody>
                    <a:bodyPr/>
                    <a:lstStyle/>
                    <a:p>
                      <a:pPr marL="0" marR="0" algn="ctr">
                        <a:lnSpc>
                          <a:spcPct val="115000"/>
                        </a:lnSpc>
                        <a:spcBef>
                          <a:spcPts val="0"/>
                        </a:spcBef>
                        <a:spcAft>
                          <a:spcPts val="0"/>
                        </a:spcAft>
                      </a:pPr>
                      <a:endParaRPr lang="en-US" sz="18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800" dirty="0" smtClean="0">
                          <a:effectLst/>
                        </a:rPr>
                        <a:t># Students</a:t>
                      </a:r>
                      <a:endParaRPr lang="en-US" sz="18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800" dirty="0" smtClean="0">
                          <a:effectLst/>
                        </a:rPr>
                        <a:t>% Met or exceeded</a:t>
                      </a:r>
                      <a:endParaRPr lang="en-US" sz="18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0"/>
                  </a:ext>
                </a:extLst>
              </a:tr>
              <a:tr h="274320">
                <a:tc>
                  <a:txBody>
                    <a:bodyPr/>
                    <a:lstStyle/>
                    <a:p>
                      <a:pPr marL="0" marR="0" algn="ctr">
                        <a:lnSpc>
                          <a:spcPct val="115000"/>
                        </a:lnSpc>
                        <a:spcBef>
                          <a:spcPts val="0"/>
                        </a:spcBef>
                        <a:spcAft>
                          <a:spcPts val="0"/>
                        </a:spcAft>
                      </a:pPr>
                      <a:r>
                        <a:rPr lang="en-US" sz="1800" b="0" dirty="0" smtClean="0">
                          <a:effectLst/>
                        </a:rPr>
                        <a:t>Fall</a:t>
                      </a:r>
                      <a:r>
                        <a:rPr lang="en-US" sz="1800" b="0" baseline="0" dirty="0" smtClean="0">
                          <a:effectLst/>
                        </a:rPr>
                        <a:t> 2012 – </a:t>
                      </a:r>
                    </a:p>
                    <a:p>
                      <a:pPr marL="0" marR="0" algn="ctr">
                        <a:lnSpc>
                          <a:spcPct val="115000"/>
                        </a:lnSpc>
                        <a:spcBef>
                          <a:spcPts val="0"/>
                        </a:spcBef>
                        <a:spcAft>
                          <a:spcPts val="0"/>
                        </a:spcAft>
                      </a:pPr>
                      <a:r>
                        <a:rPr lang="en-US" sz="1800" b="0" baseline="0" dirty="0" smtClean="0">
                          <a:effectLst/>
                        </a:rPr>
                        <a:t>Spring 2014</a:t>
                      </a:r>
                      <a:endParaRPr lang="en-US" sz="18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smtClean="0">
                          <a:effectLst/>
                        </a:rPr>
                        <a:t>553</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smtClean="0">
                          <a:effectLst/>
                        </a:rPr>
                        <a:t>82.8%</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228600">
                <a:tc>
                  <a:txBody>
                    <a:bodyPr/>
                    <a:lstStyle/>
                    <a:p>
                      <a:pPr marL="0" marR="0" algn="ctr">
                        <a:lnSpc>
                          <a:spcPct val="115000"/>
                        </a:lnSpc>
                        <a:spcBef>
                          <a:spcPts val="0"/>
                        </a:spcBef>
                        <a:spcAft>
                          <a:spcPts val="0"/>
                        </a:spcAft>
                      </a:pPr>
                      <a:r>
                        <a:rPr lang="en-US" sz="1800" b="0" dirty="0" smtClean="0">
                          <a:effectLst/>
                        </a:rPr>
                        <a:t>Fall 2014 – </a:t>
                      </a:r>
                    </a:p>
                    <a:p>
                      <a:pPr marL="0" marR="0" algn="ctr">
                        <a:lnSpc>
                          <a:spcPct val="115000"/>
                        </a:lnSpc>
                        <a:spcBef>
                          <a:spcPts val="0"/>
                        </a:spcBef>
                        <a:spcAft>
                          <a:spcPts val="0"/>
                        </a:spcAft>
                      </a:pPr>
                      <a:r>
                        <a:rPr lang="en-US" sz="1800" b="0" dirty="0" smtClean="0">
                          <a:effectLst/>
                        </a:rPr>
                        <a:t>Spring 2016</a:t>
                      </a:r>
                      <a:endParaRPr lang="en-US" sz="18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smtClean="0">
                          <a:effectLst/>
                        </a:rPr>
                        <a:t>619</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smtClean="0">
                          <a:effectLst/>
                        </a:rPr>
                        <a:t>78.2%</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239395">
                <a:tc>
                  <a:txBody>
                    <a:bodyPr/>
                    <a:lstStyle/>
                    <a:p>
                      <a:pPr marL="0" marR="0" algn="ctr">
                        <a:lnSpc>
                          <a:spcPct val="115000"/>
                        </a:lnSpc>
                        <a:spcBef>
                          <a:spcPts val="0"/>
                        </a:spcBef>
                        <a:spcAft>
                          <a:spcPts val="0"/>
                        </a:spcAft>
                      </a:pPr>
                      <a:r>
                        <a:rPr lang="en-US" sz="1800" b="0" dirty="0" smtClean="0">
                          <a:effectLst/>
                        </a:rPr>
                        <a:t>Fall 2016 – </a:t>
                      </a:r>
                    </a:p>
                    <a:p>
                      <a:pPr marL="0" marR="0" algn="ctr">
                        <a:lnSpc>
                          <a:spcPct val="115000"/>
                        </a:lnSpc>
                        <a:spcBef>
                          <a:spcPts val="0"/>
                        </a:spcBef>
                        <a:spcAft>
                          <a:spcPts val="0"/>
                        </a:spcAft>
                      </a:pPr>
                      <a:r>
                        <a:rPr lang="en-US" sz="1800" b="0" dirty="0" smtClean="0">
                          <a:effectLst/>
                        </a:rPr>
                        <a:t>Spring 2018</a:t>
                      </a:r>
                      <a:endParaRPr lang="en-US" sz="18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smtClean="0">
                          <a:effectLst/>
                        </a:rPr>
                        <a:t>574</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smtClean="0">
                          <a:effectLst/>
                        </a:rPr>
                        <a:t>89.7%</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222250">
                <a:tc>
                  <a:txBody>
                    <a:bodyPr/>
                    <a:lstStyle/>
                    <a:p>
                      <a:pPr marL="0" marR="0" algn="ctr">
                        <a:lnSpc>
                          <a:spcPct val="115000"/>
                        </a:lnSpc>
                        <a:spcBef>
                          <a:spcPts val="0"/>
                        </a:spcBef>
                        <a:spcAft>
                          <a:spcPts val="0"/>
                        </a:spcAft>
                      </a:pPr>
                      <a:r>
                        <a:rPr lang="en-US" sz="1800" b="0" dirty="0" smtClean="0">
                          <a:effectLst/>
                        </a:rPr>
                        <a:t>2018-2019</a:t>
                      </a:r>
                      <a:endParaRPr lang="en-US" sz="18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smtClean="0">
                          <a:effectLst/>
                        </a:rPr>
                        <a:t>227</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smtClean="0">
                          <a:effectLst/>
                        </a:rPr>
                        <a:t>86.8%</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bl>
          </a:graphicData>
        </a:graphic>
      </p:graphicFrame>
      <p:sp>
        <p:nvSpPr>
          <p:cNvPr id="4" name="TextBox 3"/>
          <p:cNvSpPr txBox="1"/>
          <p:nvPr/>
        </p:nvSpPr>
        <p:spPr>
          <a:xfrm>
            <a:off x="1124450" y="5334000"/>
            <a:ext cx="7105150" cy="461665"/>
          </a:xfrm>
          <a:prstGeom prst="rect">
            <a:avLst/>
          </a:prstGeom>
          <a:noFill/>
        </p:spPr>
        <p:txBody>
          <a:bodyPr wrap="none" rtlCol="0">
            <a:spAutoFit/>
          </a:bodyPr>
          <a:lstStyle/>
          <a:p>
            <a:r>
              <a:rPr lang="en-US" sz="2400" dirty="0" smtClean="0"/>
              <a:t>84 percent of students met or exceeded expectations</a:t>
            </a:r>
            <a:endParaRPr lang="en-US" sz="2400" dirty="0"/>
          </a:p>
        </p:txBody>
      </p:sp>
    </p:spTree>
    <p:extLst>
      <p:ext uri="{BB962C8B-B14F-4D97-AF65-F5344CB8AC3E}">
        <p14:creationId xmlns:p14="http://schemas.microsoft.com/office/powerpoint/2010/main" val="75094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838200"/>
          </a:xfrm>
        </p:spPr>
        <p:txBody>
          <a:bodyPr>
            <a:normAutofit/>
          </a:bodyPr>
          <a:lstStyle/>
          <a:p>
            <a:r>
              <a:rPr lang="en-US" b="1" dirty="0" smtClean="0"/>
              <a:t>Graduating Exit Survey</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172686435"/>
              </p:ext>
            </p:extLst>
          </p:nvPr>
        </p:nvGraphicFramePr>
        <p:xfrm>
          <a:off x="1143000" y="1981200"/>
          <a:ext cx="7772400" cy="3964305"/>
        </p:xfrm>
        <a:graphic>
          <a:graphicData uri="http://schemas.openxmlformats.org/drawingml/2006/table">
            <a:tbl>
              <a:tblPr>
                <a:tableStyleId>{1FECB4D8-DB02-4DC6-A0A2-4F2EBAE1DC90}</a:tableStyleId>
              </a:tblPr>
              <a:tblGrid>
                <a:gridCol w="3581400">
                  <a:extLst>
                    <a:ext uri="{9D8B030D-6E8A-4147-A177-3AD203B41FA5}">
                      <a16:colId xmlns:a16="http://schemas.microsoft.com/office/drawing/2014/main" val="455530670"/>
                    </a:ext>
                  </a:extLst>
                </a:gridCol>
                <a:gridCol w="3134877">
                  <a:extLst>
                    <a:ext uri="{9D8B030D-6E8A-4147-A177-3AD203B41FA5}">
                      <a16:colId xmlns:a16="http://schemas.microsoft.com/office/drawing/2014/main" val="2404316399"/>
                    </a:ext>
                  </a:extLst>
                </a:gridCol>
                <a:gridCol w="1056123">
                  <a:extLst>
                    <a:ext uri="{9D8B030D-6E8A-4147-A177-3AD203B41FA5}">
                      <a16:colId xmlns:a16="http://schemas.microsoft.com/office/drawing/2014/main" val="3720486462"/>
                    </a:ext>
                  </a:extLst>
                </a:gridCol>
              </a:tblGrid>
              <a:tr h="531502">
                <a:tc>
                  <a:txBody>
                    <a:bodyPr/>
                    <a:lstStyle/>
                    <a:p>
                      <a:pPr marL="0" indent="0" algn="ctr" fontAlgn="b">
                        <a:buFont typeface="Arial" panose="020B0604020202020204" pitchFamily="34" charset="0"/>
                        <a:buNone/>
                      </a:pPr>
                      <a:r>
                        <a:rPr lang="en-US" sz="1800" u="none" strike="noStrike" dirty="0">
                          <a:effectLst/>
                        </a:rPr>
                        <a:t>Skill Area</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l" fontAlgn="b">
                        <a:buFont typeface="Arial" panose="020B0604020202020204" pitchFamily="34" charset="0"/>
                        <a:buNone/>
                      </a:pPr>
                      <a:r>
                        <a:rPr lang="en-US" sz="1800" u="none" strike="noStrike" dirty="0">
                          <a:effectLst/>
                        </a:rPr>
                        <a:t>Response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a:effectLst/>
                        </a:rPr>
                        <a:t>Grand Total</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89962637"/>
                  </a:ext>
                </a:extLst>
              </a:tr>
              <a:tr h="265751">
                <a:tc rowSpan="6">
                  <a:txBody>
                    <a:bodyPr/>
                    <a:lstStyle/>
                    <a:p>
                      <a:pPr marL="0" indent="0" algn="ctr" fontAlgn="ctr">
                        <a:buFont typeface="Arial" panose="020B0604020202020204" pitchFamily="34" charset="0"/>
                        <a:buNone/>
                      </a:pPr>
                      <a:r>
                        <a:rPr lang="en-US" sz="1800" u="none" strike="noStrike" dirty="0">
                          <a:effectLst/>
                        </a:rPr>
                        <a:t>Ethical Decision Making</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285750" indent="-285750" algn="l" fontAlgn="b">
                        <a:buFont typeface="Arial" panose="020B0604020202020204" pitchFamily="34" charset="0"/>
                        <a:buChar char="•"/>
                      </a:pPr>
                      <a:r>
                        <a:rPr lang="en-US" sz="1800" u="none" strike="noStrike" dirty="0">
                          <a:effectLst/>
                        </a:rPr>
                        <a:t>Strongly agree</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a:effectLst/>
                        </a:rPr>
                        <a:t>52%</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6895563"/>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Somewhat agree</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a:effectLst/>
                        </a:rPr>
                        <a:t>28%</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62953417"/>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Neutral</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a:effectLst/>
                        </a:rPr>
                        <a:t>17%</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2893428"/>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smtClean="0">
                          <a:effectLst/>
                        </a:rPr>
                        <a:t>Somewhat disagree</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a:effectLst/>
                        </a:rPr>
                        <a:t>1%</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63834516"/>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Strongly disagree</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a:effectLst/>
                        </a:rPr>
                        <a:t>1%</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48286039"/>
                  </a:ext>
                </a:extLst>
              </a:tr>
              <a:tr h="279038">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a:effectLst/>
                        </a:rPr>
                        <a:t>Response Count</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a:effectLst/>
                        </a:rPr>
                        <a:t>75</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83874390"/>
                  </a:ext>
                </a:extLst>
              </a:tr>
              <a:tr h="265751">
                <a:tc rowSpan="6">
                  <a:txBody>
                    <a:bodyPr/>
                    <a:lstStyle/>
                    <a:p>
                      <a:pPr marL="0" indent="0" algn="ctr" fontAlgn="ctr">
                        <a:buFont typeface="Arial" panose="020B0604020202020204" pitchFamily="34" charset="0"/>
                        <a:buNone/>
                      </a:pPr>
                      <a:r>
                        <a:rPr lang="en-US" sz="1800" u="none" strike="noStrike" dirty="0">
                          <a:effectLst/>
                        </a:rPr>
                        <a:t>Awareness of a Diverse Global Community</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2">
                        <a:lumMod val="20000"/>
                        <a:lumOff val="80000"/>
                      </a:schemeClr>
                    </a:solidFill>
                  </a:tcPr>
                </a:tc>
                <a:tc>
                  <a:txBody>
                    <a:bodyPr/>
                    <a:lstStyle/>
                    <a:p>
                      <a:pPr marL="285750" indent="-285750" algn="l" fontAlgn="b">
                        <a:buFont typeface="Arial" panose="020B0604020202020204" pitchFamily="34" charset="0"/>
                        <a:buChar char="•"/>
                      </a:pPr>
                      <a:r>
                        <a:rPr lang="en-US" sz="1800" u="none" strike="noStrike" dirty="0">
                          <a:effectLst/>
                        </a:rPr>
                        <a:t>Strongly agree</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marL="0" indent="0" algn="ctr" fontAlgn="b">
                        <a:buFont typeface="Arial" panose="020B0604020202020204" pitchFamily="34" charset="0"/>
                        <a:buNone/>
                      </a:pPr>
                      <a:r>
                        <a:rPr lang="en-US" sz="1800" u="none" strike="noStrike" dirty="0">
                          <a:effectLst/>
                        </a:rPr>
                        <a:t>51%</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575446220"/>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Somewhat agree</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marL="0" indent="0" algn="ctr" fontAlgn="b">
                        <a:buFont typeface="Arial" panose="020B0604020202020204" pitchFamily="34" charset="0"/>
                        <a:buNone/>
                      </a:pPr>
                      <a:r>
                        <a:rPr lang="en-US" sz="1800" u="none" strike="noStrike" dirty="0">
                          <a:effectLst/>
                        </a:rPr>
                        <a:t>28%</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436274290"/>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Neutral</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marL="0" indent="0" algn="ctr" fontAlgn="b">
                        <a:buFont typeface="Arial" panose="020B0604020202020204" pitchFamily="34" charset="0"/>
                        <a:buNone/>
                      </a:pPr>
                      <a:r>
                        <a:rPr lang="en-US" sz="1800" u="none" strike="noStrike" dirty="0">
                          <a:effectLst/>
                        </a:rPr>
                        <a:t>13%</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480845874"/>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Somewhat disagree</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marL="0" indent="0" algn="ctr" fontAlgn="b">
                        <a:buFont typeface="Arial" panose="020B0604020202020204" pitchFamily="34" charset="0"/>
                        <a:buNone/>
                      </a:pPr>
                      <a:r>
                        <a:rPr lang="en-US" sz="1800" u="none" strike="noStrike" dirty="0">
                          <a:effectLst/>
                        </a:rPr>
                        <a:t>7%</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1371271231"/>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Strongly disagree</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marL="0" indent="0" algn="ctr" fontAlgn="b">
                        <a:buFont typeface="Arial" panose="020B0604020202020204" pitchFamily="34" charset="0"/>
                        <a:buNone/>
                      </a:pPr>
                      <a:r>
                        <a:rPr lang="en-US" sz="1800" u="none" strike="noStrike" dirty="0">
                          <a:effectLst/>
                        </a:rPr>
                        <a:t>1%</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3199604917"/>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Response Count</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marL="0" indent="0" algn="ctr" fontAlgn="b">
                        <a:buFont typeface="Arial" panose="020B0604020202020204" pitchFamily="34" charset="0"/>
                        <a:buNone/>
                      </a:pPr>
                      <a:r>
                        <a:rPr lang="en-US" sz="1800" u="none" strike="noStrike" dirty="0">
                          <a:effectLst/>
                        </a:rPr>
                        <a:t>76</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1972318819"/>
                  </a:ext>
                </a:extLst>
              </a:tr>
            </a:tbl>
          </a:graphicData>
        </a:graphic>
      </p:graphicFrame>
      <p:sp>
        <p:nvSpPr>
          <p:cNvPr id="10" name="TextBox 9"/>
          <p:cNvSpPr txBox="1"/>
          <p:nvPr/>
        </p:nvSpPr>
        <p:spPr>
          <a:xfrm>
            <a:off x="1002861" y="1448467"/>
            <a:ext cx="8141139" cy="400110"/>
          </a:xfrm>
          <a:prstGeom prst="rect">
            <a:avLst/>
          </a:prstGeom>
          <a:noFill/>
        </p:spPr>
        <p:txBody>
          <a:bodyPr wrap="none" rtlCol="0">
            <a:spAutoFit/>
          </a:bodyPr>
          <a:lstStyle/>
          <a:p>
            <a:r>
              <a:rPr lang="en-US" sz="2000" i="1" dirty="0"/>
              <a:t>To what extent do you agree CR prepared you in the following skill areas?</a:t>
            </a:r>
            <a:r>
              <a:rPr lang="en-US" sz="2000" dirty="0"/>
              <a:t> </a:t>
            </a:r>
          </a:p>
        </p:txBody>
      </p:sp>
      <p:sp>
        <p:nvSpPr>
          <p:cNvPr id="11" name="TextBox 10"/>
          <p:cNvSpPr txBox="1"/>
          <p:nvPr/>
        </p:nvSpPr>
        <p:spPr>
          <a:xfrm>
            <a:off x="1241034" y="6324600"/>
            <a:ext cx="7664791" cy="369332"/>
          </a:xfrm>
          <a:prstGeom prst="rect">
            <a:avLst/>
          </a:prstGeom>
          <a:noFill/>
        </p:spPr>
        <p:txBody>
          <a:bodyPr wrap="none" rtlCol="0">
            <a:spAutoFit/>
          </a:bodyPr>
          <a:lstStyle/>
          <a:p>
            <a:r>
              <a:rPr lang="en-US" dirty="0" smtClean="0"/>
              <a:t>Approximately 80 percent of students agreed (strongly or somewhat) for each.</a:t>
            </a:r>
            <a:endParaRPr lang="en-US" dirty="0"/>
          </a:p>
        </p:txBody>
      </p:sp>
    </p:spTree>
    <p:extLst>
      <p:ext uri="{BB962C8B-B14F-4D97-AF65-F5344CB8AC3E}">
        <p14:creationId xmlns:p14="http://schemas.microsoft.com/office/powerpoint/2010/main" val="814120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838200"/>
          </a:xfrm>
        </p:spPr>
        <p:txBody>
          <a:bodyPr>
            <a:normAutofit/>
          </a:bodyPr>
          <a:lstStyle/>
          <a:p>
            <a:r>
              <a:rPr lang="en-US" b="1" dirty="0" smtClean="0"/>
              <a:t>Graduating Exit Survey</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355810210"/>
              </p:ext>
            </p:extLst>
          </p:nvPr>
        </p:nvGraphicFramePr>
        <p:xfrm>
          <a:off x="1143000" y="1981200"/>
          <a:ext cx="7772400" cy="3964305"/>
        </p:xfrm>
        <a:graphic>
          <a:graphicData uri="http://schemas.openxmlformats.org/drawingml/2006/table">
            <a:tbl>
              <a:tblPr>
                <a:tableStyleId>{1FECB4D8-DB02-4DC6-A0A2-4F2EBAE1DC90}</a:tableStyleId>
              </a:tblPr>
              <a:tblGrid>
                <a:gridCol w="3581400">
                  <a:extLst>
                    <a:ext uri="{9D8B030D-6E8A-4147-A177-3AD203B41FA5}">
                      <a16:colId xmlns:a16="http://schemas.microsoft.com/office/drawing/2014/main" val="455530670"/>
                    </a:ext>
                  </a:extLst>
                </a:gridCol>
                <a:gridCol w="3134877">
                  <a:extLst>
                    <a:ext uri="{9D8B030D-6E8A-4147-A177-3AD203B41FA5}">
                      <a16:colId xmlns:a16="http://schemas.microsoft.com/office/drawing/2014/main" val="2404316399"/>
                    </a:ext>
                  </a:extLst>
                </a:gridCol>
                <a:gridCol w="1056123">
                  <a:extLst>
                    <a:ext uri="{9D8B030D-6E8A-4147-A177-3AD203B41FA5}">
                      <a16:colId xmlns:a16="http://schemas.microsoft.com/office/drawing/2014/main" val="3720486462"/>
                    </a:ext>
                  </a:extLst>
                </a:gridCol>
              </a:tblGrid>
              <a:tr h="531502">
                <a:tc>
                  <a:txBody>
                    <a:bodyPr/>
                    <a:lstStyle/>
                    <a:p>
                      <a:pPr marL="0" indent="0" algn="ctr" fontAlgn="b">
                        <a:buFont typeface="Arial" panose="020B0604020202020204" pitchFamily="34" charset="0"/>
                        <a:buNone/>
                      </a:pPr>
                      <a:r>
                        <a:rPr lang="en-US" sz="1800" b="0" i="0" u="none" strike="noStrike" dirty="0" smtClean="0">
                          <a:solidFill>
                            <a:schemeClr val="dk1"/>
                          </a:solidFill>
                          <a:effectLst/>
                          <a:latin typeface="+mn-lt"/>
                        </a:rPr>
                        <a:t>Statement</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l" fontAlgn="b">
                        <a:buFont typeface="Arial" panose="020B0604020202020204" pitchFamily="34" charset="0"/>
                        <a:buNone/>
                      </a:pPr>
                      <a:r>
                        <a:rPr lang="en-US" sz="1800" u="none" strike="noStrike" dirty="0">
                          <a:effectLst/>
                        </a:rPr>
                        <a:t>Response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a:effectLst/>
                        </a:rPr>
                        <a:t>Grand Total</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89962637"/>
                  </a:ext>
                </a:extLst>
              </a:tr>
              <a:tr h="265751">
                <a:tc rowSpan="6">
                  <a:txBody>
                    <a:bodyPr/>
                    <a:lstStyle/>
                    <a:p>
                      <a:pPr marL="0" indent="0" algn="ctr" fontAlgn="ctr">
                        <a:buFont typeface="Arial" panose="020B0604020202020204" pitchFamily="34" charset="0"/>
                        <a:buNone/>
                      </a:pPr>
                      <a:r>
                        <a:rPr lang="en-US" sz="1800" u="none" strike="noStrike" dirty="0" smtClean="0">
                          <a:effectLst/>
                        </a:rPr>
                        <a:t>Being a student at CR increased </a:t>
                      </a:r>
                    </a:p>
                    <a:p>
                      <a:pPr marL="0" indent="0" algn="ctr" fontAlgn="ctr">
                        <a:buFont typeface="Arial" panose="020B0604020202020204" pitchFamily="34" charset="0"/>
                        <a:buNone/>
                      </a:pPr>
                      <a:r>
                        <a:rPr lang="en-US" sz="1800" u="none" strike="noStrike" dirty="0" smtClean="0">
                          <a:effectLst/>
                        </a:rPr>
                        <a:t>my awareness of diverse student groups</a:t>
                      </a:r>
                    </a:p>
                  </a:txBody>
                  <a:tcPr marL="9525" marR="9525" marT="9525" marB="0" anchor="ctr"/>
                </a:tc>
                <a:tc>
                  <a:txBody>
                    <a:bodyPr/>
                    <a:lstStyle/>
                    <a:p>
                      <a:pPr marL="285750" indent="-285750" algn="l" fontAlgn="b">
                        <a:buFont typeface="Arial" panose="020B0604020202020204" pitchFamily="34" charset="0"/>
                        <a:buChar char="•"/>
                      </a:pPr>
                      <a:r>
                        <a:rPr lang="en-US" sz="1800" u="none" strike="noStrike" dirty="0">
                          <a:effectLst/>
                        </a:rPr>
                        <a:t>Strongly agree</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smtClean="0">
                          <a:effectLst/>
                        </a:rPr>
                        <a:t>34%</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6895563"/>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Somewhat agree</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smtClean="0">
                          <a:effectLst/>
                        </a:rPr>
                        <a:t>28%</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62953417"/>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Neutral</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smtClean="0">
                          <a:effectLst/>
                        </a:rPr>
                        <a:t>28%</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2893428"/>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smtClean="0">
                          <a:effectLst/>
                        </a:rPr>
                        <a:t>Somewhat disagree</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smtClean="0">
                          <a:effectLst/>
                        </a:rPr>
                        <a:t>7%</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63834516"/>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Strongly disagree</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smtClean="0">
                          <a:effectLst/>
                        </a:rPr>
                        <a:t>3%</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48286039"/>
                  </a:ext>
                </a:extLst>
              </a:tr>
              <a:tr h="279038">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a:effectLst/>
                        </a:rPr>
                        <a:t>Response Count</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marL="0" indent="0" algn="ctr" fontAlgn="b">
                        <a:buFont typeface="Arial" panose="020B0604020202020204" pitchFamily="34" charset="0"/>
                        <a:buNone/>
                      </a:pPr>
                      <a:r>
                        <a:rPr lang="en-US" sz="1800" u="none" strike="noStrike" dirty="0" smtClean="0">
                          <a:effectLst/>
                        </a:rPr>
                        <a:t>74</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83874390"/>
                  </a:ext>
                </a:extLst>
              </a:tr>
              <a:tr h="265751">
                <a:tc rowSpan="6">
                  <a:txBody>
                    <a:bodyPr/>
                    <a:lstStyle/>
                    <a:p>
                      <a:pPr marL="0" indent="0" algn="ctr" fontAlgn="ctr">
                        <a:buFont typeface="Arial" panose="020B0604020202020204" pitchFamily="34" charset="0"/>
                        <a:buNone/>
                      </a:pPr>
                      <a:r>
                        <a:rPr lang="en-US" sz="1800" u="none" strike="noStrike" dirty="0" smtClean="0">
                          <a:effectLst/>
                        </a:rPr>
                        <a:t>Campus activities and services made me more aware of diverse perspectives.</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2">
                        <a:lumMod val="20000"/>
                        <a:lumOff val="80000"/>
                      </a:schemeClr>
                    </a:solidFill>
                  </a:tcPr>
                </a:tc>
                <a:tc>
                  <a:txBody>
                    <a:bodyPr/>
                    <a:lstStyle/>
                    <a:p>
                      <a:pPr marL="285750" indent="-285750" algn="l" fontAlgn="b">
                        <a:buFont typeface="Arial" panose="020B0604020202020204" pitchFamily="34" charset="0"/>
                        <a:buChar char="•"/>
                      </a:pPr>
                      <a:r>
                        <a:rPr lang="en-US" sz="1800" u="none" strike="noStrike" dirty="0">
                          <a:effectLst/>
                        </a:rPr>
                        <a:t>Strongly agree</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marL="0" indent="0" algn="ctr" fontAlgn="b">
                        <a:buFont typeface="Arial" panose="020B0604020202020204" pitchFamily="34" charset="0"/>
                        <a:buNone/>
                      </a:pPr>
                      <a:r>
                        <a:rPr lang="en-US" sz="1800" u="none" strike="noStrike" dirty="0" smtClean="0">
                          <a:effectLst/>
                        </a:rPr>
                        <a:t>22%</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575446220"/>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Somewhat agree</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marL="0" indent="0" algn="ctr" fontAlgn="b">
                        <a:buFont typeface="Arial" panose="020B0604020202020204" pitchFamily="34" charset="0"/>
                        <a:buNone/>
                      </a:pPr>
                      <a:r>
                        <a:rPr lang="en-US" sz="1800" u="none" strike="noStrike" dirty="0" smtClean="0">
                          <a:effectLst/>
                        </a:rPr>
                        <a:t>34%</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436274290"/>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Neutral</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marL="0" indent="0" algn="ctr" fontAlgn="b">
                        <a:buFont typeface="Arial" panose="020B0604020202020204" pitchFamily="34" charset="0"/>
                        <a:buNone/>
                      </a:pPr>
                      <a:r>
                        <a:rPr lang="en-US" sz="1800" u="none" strike="noStrike" dirty="0" smtClean="0">
                          <a:effectLst/>
                        </a:rPr>
                        <a:t>38%</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480845874"/>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Somewhat disagree</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marL="0" indent="0" algn="ctr" fontAlgn="b">
                        <a:buFont typeface="Arial" panose="020B0604020202020204" pitchFamily="34" charset="0"/>
                        <a:buNone/>
                      </a:pPr>
                      <a:r>
                        <a:rPr lang="en-US" sz="1800" u="none" strike="noStrike" dirty="0" smtClean="0">
                          <a:effectLst/>
                        </a:rPr>
                        <a:t>5%</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1371271231"/>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Strongly disagree</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marL="0" indent="0" algn="ctr" fontAlgn="b">
                        <a:buFont typeface="Arial" panose="020B0604020202020204" pitchFamily="34" charset="0"/>
                        <a:buNone/>
                      </a:pPr>
                      <a:r>
                        <a:rPr lang="en-US" sz="1800" u="none" strike="noStrike" dirty="0">
                          <a:effectLst/>
                        </a:rPr>
                        <a:t>1%</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3199604917"/>
                  </a:ext>
                </a:extLst>
              </a:tr>
              <a:tr h="265751">
                <a:tc vMerge="1">
                  <a:txBody>
                    <a:bodyPr/>
                    <a:lstStyle/>
                    <a:p>
                      <a:endParaRPr lang="en-US"/>
                    </a:p>
                  </a:txBody>
                  <a:tcPr/>
                </a:tc>
                <a:tc>
                  <a:txBody>
                    <a:bodyPr/>
                    <a:lstStyle/>
                    <a:p>
                      <a:pPr marL="285750" indent="-285750" algn="l" fontAlgn="b">
                        <a:buFont typeface="Arial" panose="020B0604020202020204" pitchFamily="34" charset="0"/>
                        <a:buChar char="•"/>
                      </a:pPr>
                      <a:r>
                        <a:rPr lang="en-US" sz="1800" u="none" strike="noStrike" dirty="0">
                          <a:effectLst/>
                        </a:rPr>
                        <a:t>Response Count</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marL="0" indent="0" algn="ctr" fontAlgn="b">
                        <a:buFont typeface="Arial" panose="020B0604020202020204" pitchFamily="34" charset="0"/>
                        <a:buNone/>
                      </a:pPr>
                      <a:r>
                        <a:rPr lang="en-US" sz="1800" u="none" strike="noStrike" dirty="0" smtClean="0">
                          <a:effectLst/>
                        </a:rPr>
                        <a:t>74</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1972318819"/>
                  </a:ext>
                </a:extLst>
              </a:tr>
            </a:tbl>
          </a:graphicData>
        </a:graphic>
      </p:graphicFrame>
      <p:sp>
        <p:nvSpPr>
          <p:cNvPr id="10" name="TextBox 9"/>
          <p:cNvSpPr txBox="1"/>
          <p:nvPr/>
        </p:nvSpPr>
        <p:spPr>
          <a:xfrm>
            <a:off x="1002861" y="1448467"/>
            <a:ext cx="7585153" cy="400110"/>
          </a:xfrm>
          <a:prstGeom prst="rect">
            <a:avLst/>
          </a:prstGeom>
          <a:noFill/>
        </p:spPr>
        <p:txBody>
          <a:bodyPr wrap="none" rtlCol="0">
            <a:spAutoFit/>
          </a:bodyPr>
          <a:lstStyle/>
          <a:p>
            <a:r>
              <a:rPr lang="en-US" sz="2000" i="1" dirty="0"/>
              <a:t>To what extent do you agree </a:t>
            </a:r>
            <a:r>
              <a:rPr lang="en-US" sz="2000" i="1" dirty="0" smtClean="0"/>
              <a:t>with the following statement about CR?</a:t>
            </a:r>
            <a:r>
              <a:rPr lang="en-US" sz="2000" dirty="0" smtClean="0"/>
              <a:t> </a:t>
            </a:r>
            <a:endParaRPr lang="en-US" sz="2000" dirty="0"/>
          </a:p>
        </p:txBody>
      </p:sp>
      <p:sp>
        <p:nvSpPr>
          <p:cNvPr id="11" name="TextBox 10"/>
          <p:cNvSpPr txBox="1"/>
          <p:nvPr/>
        </p:nvSpPr>
        <p:spPr>
          <a:xfrm>
            <a:off x="847305" y="6078128"/>
            <a:ext cx="8296695" cy="646331"/>
          </a:xfrm>
          <a:prstGeom prst="rect">
            <a:avLst/>
          </a:prstGeom>
          <a:noFill/>
        </p:spPr>
        <p:txBody>
          <a:bodyPr wrap="none" rtlCol="0">
            <a:spAutoFit/>
          </a:bodyPr>
          <a:lstStyle/>
          <a:p>
            <a:r>
              <a:rPr lang="en-US" dirty="0" smtClean="0"/>
              <a:t>62% agreed (strongly or somewhat) that CR increased awareness of diverse groups.</a:t>
            </a:r>
          </a:p>
          <a:p>
            <a:r>
              <a:rPr lang="en-US" dirty="0" smtClean="0"/>
              <a:t>55% agreed (strongly or somewhat) that campus activities raised awareness.</a:t>
            </a:r>
            <a:endParaRPr lang="en-US" dirty="0"/>
          </a:p>
        </p:txBody>
      </p:sp>
    </p:spTree>
    <p:extLst>
      <p:ext uri="{BB962C8B-B14F-4D97-AF65-F5344CB8AC3E}">
        <p14:creationId xmlns:p14="http://schemas.microsoft.com/office/powerpoint/2010/main" val="415296297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TM10001105[[fn=Crop]]</Template>
  <TotalTime>3290</TotalTime>
  <Words>731</Words>
  <Application>Microsoft Office PowerPoint</Application>
  <PresentationFormat>On-screen Show (4:3)</PresentationFormat>
  <Paragraphs>172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Franklin Gothic Book</vt:lpstr>
      <vt:lpstr>Times New Roman</vt:lpstr>
      <vt:lpstr>Crop</vt:lpstr>
      <vt:lpstr>Assessing Community and Global Responsibility: ILO 3</vt:lpstr>
      <vt:lpstr>ILO 1: Academic &amp; Career Technical Objectives</vt:lpstr>
      <vt:lpstr>ILO 2:Personal and Professional Development  </vt:lpstr>
      <vt:lpstr>ILO 3: Community and Global Responsibility  </vt:lpstr>
      <vt:lpstr>ILOs and Institutional Planning</vt:lpstr>
      <vt:lpstr>GE Outcome Global/Cultural Context</vt:lpstr>
      <vt:lpstr>Assessment of Global/Cultural Context</vt:lpstr>
      <vt:lpstr>Graduating Exit Survey</vt:lpstr>
      <vt:lpstr>Graduating Exit Survey</vt:lpstr>
      <vt:lpstr>Noel Levitz  Student Satisfaction Inventory</vt:lpstr>
      <vt:lpstr>CR Student Clubs</vt:lpstr>
      <vt:lpstr>CR Student Clubs</vt:lpstr>
      <vt:lpstr>Cooperative Work Experience</vt:lpstr>
      <vt:lpstr>Upcoming Assessments</vt:lpstr>
      <vt:lpstr>Wrap-up</vt:lpstr>
    </vt:vector>
  </TitlesOfParts>
  <Company>Redwoods Community College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Institutional Learning Outcomes: Assessing Academic and Career Technical Objectives</dc:title>
  <dc:creator>Windows User</dc:creator>
  <cp:lastModifiedBy>Angelina Hill</cp:lastModifiedBy>
  <cp:revision>53</cp:revision>
  <dcterms:created xsi:type="dcterms:W3CDTF">2014-08-19T22:25:56Z</dcterms:created>
  <dcterms:modified xsi:type="dcterms:W3CDTF">2019-08-21T18:53:01Z</dcterms:modified>
</cp:coreProperties>
</file>