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57" r:id="rId3"/>
    <p:sldId id="258" r:id="rId4"/>
    <p:sldId id="259" r:id="rId5"/>
    <p:sldId id="281" r:id="rId6"/>
    <p:sldId id="283" r:id="rId7"/>
    <p:sldId id="284" r:id="rId8"/>
    <p:sldId id="285" r:id="rId9"/>
    <p:sldId id="282" r:id="rId10"/>
    <p:sldId id="288" r:id="rId11"/>
    <p:sldId id="286" r:id="rId12"/>
    <p:sldId id="28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333ECB-2B9F-4CD5-98C1-A69CF5972C63}" type="datetimeFigureOut">
              <a:rPr lang="en-US" smtClean="0"/>
              <a:t>8/19/2015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BBC3F7-6C96-48D8-AA29-D26336565EB0}" type="slidenum">
              <a:rPr lang="en-US" smtClean="0"/>
              <a:t>‹#›</a:t>
            </a:fld>
            <a:endParaRPr lang="en-US"/>
          </a:p>
        </p:txBody>
      </p:sp>
    </p:spTree>
    <p:extLst>
      <p:ext uri="{BB962C8B-B14F-4D97-AF65-F5344CB8AC3E}">
        <p14:creationId xmlns:p14="http://schemas.microsoft.com/office/powerpoint/2010/main" val="3645956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8042B21-166E-499C-93EE-2CF45DFC8A31}" type="datetimeFigureOut">
              <a:rPr lang="en-US" smtClean="0"/>
              <a:t>8/19/2015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D1F9C63-036A-4AF8-8CFE-9D8463AC163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042B21-166E-499C-93EE-2CF45DFC8A31}"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042B21-166E-499C-93EE-2CF45DFC8A31}"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042B21-166E-499C-93EE-2CF45DFC8A31}"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042B21-166E-499C-93EE-2CF45DFC8A31}"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042B21-166E-499C-93EE-2CF45DFC8A31}"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8042B21-166E-499C-93EE-2CF45DFC8A31}" type="datetimeFigureOut">
              <a:rPr lang="en-US" smtClean="0"/>
              <a:t>8/19/2015</a:t>
            </a:fld>
            <a:endParaRPr lang="en-US"/>
          </a:p>
        </p:txBody>
      </p:sp>
      <p:sp>
        <p:nvSpPr>
          <p:cNvPr id="27" name="Slide Number Placeholder 26"/>
          <p:cNvSpPr>
            <a:spLocks noGrp="1"/>
          </p:cNvSpPr>
          <p:nvPr>
            <p:ph type="sldNum" sz="quarter" idx="11"/>
          </p:nvPr>
        </p:nvSpPr>
        <p:spPr/>
        <p:txBody>
          <a:bodyPr rtlCol="0"/>
          <a:lstStyle/>
          <a:p>
            <a:fld id="{6D1F9C63-036A-4AF8-8CFE-9D8463AC1635}"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8042B21-166E-499C-93EE-2CF45DFC8A31}" type="datetimeFigureOut">
              <a:rPr lang="en-US" smtClean="0"/>
              <a:t>8/19/2015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6D1F9C63-036A-4AF8-8CFE-9D8463AC163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42B21-166E-499C-93EE-2CF45DFC8A31}" type="datetimeFigureOut">
              <a:rPr lang="en-US" smtClean="0"/>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042B21-166E-499C-93EE-2CF45DFC8A31}"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042B21-166E-499C-93EE-2CF45DFC8A31}"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8042B21-166E-499C-93EE-2CF45DFC8A31}" type="datetimeFigureOut">
              <a:rPr lang="en-US" smtClean="0"/>
              <a:t>8/19/2015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D1F9C63-036A-4AF8-8CFE-9D8463AC16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psri.hs.iastate.edu/information.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Institutional Learning </a:t>
            </a:r>
            <a:r>
              <a:rPr lang="en-US" dirty="0" smtClean="0"/>
              <a:t>Outcomes:</a:t>
            </a:r>
            <a:r>
              <a:rPr lang="en-US" dirty="0" smtClean="0"/>
              <a:t/>
            </a:r>
            <a:br>
              <a:rPr lang="en-US" dirty="0" smtClean="0"/>
            </a:br>
            <a:r>
              <a:rPr lang="en-US" dirty="0" smtClean="0"/>
              <a:t>Assessing </a:t>
            </a:r>
            <a:r>
              <a:rPr lang="en-US" dirty="0" smtClean="0"/>
              <a:t>Community and Global Responsibility</a:t>
            </a:r>
            <a:endParaRPr lang="en-US" dirty="0"/>
          </a:p>
        </p:txBody>
      </p:sp>
      <p:sp>
        <p:nvSpPr>
          <p:cNvPr id="3" name="Subtitle 2"/>
          <p:cNvSpPr>
            <a:spLocks noGrp="1"/>
          </p:cNvSpPr>
          <p:nvPr>
            <p:ph type="subTitle" idx="1"/>
          </p:nvPr>
        </p:nvSpPr>
        <p:spPr/>
        <p:txBody>
          <a:bodyPr/>
          <a:lstStyle/>
          <a:p>
            <a:r>
              <a:rPr lang="en-US" dirty="0" smtClean="0"/>
              <a:t>Convocation </a:t>
            </a:r>
            <a:r>
              <a:rPr lang="en-US" dirty="0" smtClean="0"/>
              <a:t>– </a:t>
            </a:r>
            <a:r>
              <a:rPr lang="en-US" dirty="0" smtClean="0"/>
              <a:t>Fall </a:t>
            </a:r>
            <a:r>
              <a:rPr lang="en-US" dirty="0" smtClean="0"/>
              <a:t>2015</a:t>
            </a:r>
          </a:p>
          <a:p>
            <a:r>
              <a:rPr lang="en-US" dirty="0" smtClean="0"/>
              <a:t>College of the Redwoods</a:t>
            </a:r>
          </a:p>
          <a:p>
            <a:r>
              <a:rPr lang="en-US" dirty="0" smtClean="0"/>
              <a:t>Angelina </a:t>
            </a:r>
            <a:r>
              <a:rPr lang="en-US" dirty="0" smtClean="0"/>
              <a:t>Hill &amp; Dave Bazard</a:t>
            </a:r>
            <a:endParaRPr lang="en-US" dirty="0"/>
          </a:p>
        </p:txBody>
      </p:sp>
    </p:spTree>
    <p:extLst>
      <p:ext uri="{BB962C8B-B14F-4D97-AF65-F5344CB8AC3E}">
        <p14:creationId xmlns:p14="http://schemas.microsoft.com/office/powerpoint/2010/main" val="4218913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Survey Evidence</a:t>
            </a:r>
            <a:endParaRPr lang="en-US" dirty="0"/>
          </a:p>
        </p:txBody>
      </p:sp>
      <p:sp>
        <p:nvSpPr>
          <p:cNvPr id="3" name="Content Placeholder 2"/>
          <p:cNvSpPr>
            <a:spLocks noGrp="1"/>
          </p:cNvSpPr>
          <p:nvPr>
            <p:ph idx="1"/>
          </p:nvPr>
        </p:nvSpPr>
        <p:spPr/>
        <p:txBody>
          <a:bodyPr/>
          <a:lstStyle/>
          <a:p>
            <a:r>
              <a:rPr lang="en-US" dirty="0" smtClean="0"/>
              <a:t>Personal and Social Responsibility Inventory</a:t>
            </a:r>
          </a:p>
          <a:p>
            <a:pPr lvl="1"/>
            <a:r>
              <a:rPr lang="en-US" dirty="0" smtClean="0">
                <a:hlinkClick r:id="rId2"/>
              </a:rPr>
              <a:t>http</a:t>
            </a:r>
            <a:r>
              <a:rPr lang="en-US" dirty="0">
                <a:hlinkClick r:id="rId2"/>
              </a:rPr>
              <a:t>://</a:t>
            </a:r>
            <a:r>
              <a:rPr lang="en-US" dirty="0" smtClean="0">
                <a:hlinkClick r:id="rId2"/>
              </a:rPr>
              <a:t>www.psri.hs.iastate.edu/information.php</a:t>
            </a:r>
            <a:endParaRPr lang="en-US" dirty="0" smtClean="0"/>
          </a:p>
          <a:p>
            <a:pPr marL="411480" lvl="1" indent="0">
              <a:buNone/>
            </a:pPr>
            <a:endParaRPr lang="en-US" dirty="0" smtClean="0"/>
          </a:p>
          <a:p>
            <a:pPr lvl="1"/>
            <a:r>
              <a:rPr lang="en-US" dirty="0" smtClean="0"/>
              <a:t>Measures several dimensions, including:</a:t>
            </a:r>
          </a:p>
          <a:p>
            <a:pPr lvl="2"/>
            <a:r>
              <a:rPr lang="en-US" dirty="0" smtClean="0"/>
              <a:t>Contributing to a Larger Community </a:t>
            </a:r>
          </a:p>
          <a:p>
            <a:pPr lvl="2"/>
            <a:r>
              <a:rPr lang="en-US" dirty="0" smtClean="0"/>
              <a:t>Taking seriously the perspectives of others</a:t>
            </a:r>
          </a:p>
          <a:p>
            <a:pPr lvl="2"/>
            <a:r>
              <a:rPr lang="en-US" dirty="0" smtClean="0"/>
              <a:t>Developing competence in ethical and moral reasoning</a:t>
            </a:r>
          </a:p>
          <a:p>
            <a:pPr lvl="2"/>
            <a:endParaRPr lang="en-US" dirty="0"/>
          </a:p>
        </p:txBody>
      </p:sp>
    </p:spTree>
    <p:extLst>
      <p:ext uri="{BB962C8B-B14F-4D97-AF65-F5344CB8AC3E}">
        <p14:creationId xmlns:p14="http://schemas.microsoft.com/office/powerpoint/2010/main" val="1272391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325112"/>
          </a:xfrm>
        </p:spPr>
        <p:txBody>
          <a:bodyPr>
            <a:normAutofit lnSpcReduction="10000"/>
          </a:bodyPr>
          <a:lstStyle/>
          <a:p>
            <a:r>
              <a:rPr lang="en-US" u="sng" dirty="0"/>
              <a:t>Possible assessment tools:</a:t>
            </a:r>
            <a:endParaRPr lang="en-US" dirty="0"/>
          </a:p>
          <a:p>
            <a:pPr lvl="1"/>
            <a:r>
              <a:rPr lang="en-US" dirty="0"/>
              <a:t>Student awareness and appreciation of diverse perspectives (exit survey)</a:t>
            </a:r>
          </a:p>
          <a:p>
            <a:pPr lvl="1"/>
            <a:r>
              <a:rPr lang="en-US" dirty="0"/>
              <a:t>Service learning and internship work </a:t>
            </a:r>
          </a:p>
          <a:p>
            <a:pPr lvl="1"/>
            <a:r>
              <a:rPr lang="en-US" dirty="0"/>
              <a:t>Student club service work; community outreach performed by student athletes</a:t>
            </a:r>
          </a:p>
          <a:p>
            <a:pPr lvl="1"/>
            <a:r>
              <a:rPr lang="en-US" dirty="0"/>
              <a:t>Student awareness of, and attitudes toward campus activities and services related to diverse student populations (survey)</a:t>
            </a:r>
          </a:p>
          <a:p>
            <a:pPr lvl="1"/>
            <a:r>
              <a:rPr lang="en-US" dirty="0"/>
              <a:t>Class and club community activities (survey of faculty and clubs)</a:t>
            </a:r>
          </a:p>
          <a:p>
            <a:endParaRPr lang="en-US" dirty="0"/>
          </a:p>
        </p:txBody>
      </p:sp>
    </p:spTree>
    <p:extLst>
      <p:ext uri="{BB962C8B-B14F-4D97-AF65-F5344CB8AC3E}">
        <p14:creationId xmlns:p14="http://schemas.microsoft.com/office/powerpoint/2010/main" val="106335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Evidence?</a:t>
            </a:r>
            <a:endParaRPr lang="en-US" dirty="0"/>
          </a:p>
        </p:txBody>
      </p:sp>
      <p:sp>
        <p:nvSpPr>
          <p:cNvPr id="3" name="Content Placeholder 2"/>
          <p:cNvSpPr>
            <a:spLocks noGrp="1"/>
          </p:cNvSpPr>
          <p:nvPr>
            <p:ph idx="1"/>
          </p:nvPr>
        </p:nvSpPr>
        <p:spPr/>
        <p:txBody>
          <a:bodyPr/>
          <a:lstStyle/>
          <a:p>
            <a:r>
              <a:rPr lang="en-US" dirty="0" smtClean="0"/>
              <a:t>Cooperative Work Experience (CE)</a:t>
            </a:r>
          </a:p>
          <a:p>
            <a:pPr lvl="1"/>
            <a:r>
              <a:rPr lang="en-US" dirty="0" smtClean="0"/>
              <a:t>CE-41: General </a:t>
            </a:r>
          </a:p>
          <a:p>
            <a:pPr lvl="1"/>
            <a:r>
              <a:rPr lang="en-US" dirty="0" smtClean="0"/>
              <a:t>CE-42: Occupational</a:t>
            </a:r>
          </a:p>
          <a:p>
            <a:pPr lvl="1"/>
            <a:endParaRPr lang="en-US" dirty="0"/>
          </a:p>
          <a:p>
            <a:r>
              <a:rPr lang="en-US" dirty="0" smtClean="0"/>
              <a:t>Club activities</a:t>
            </a:r>
          </a:p>
          <a:p>
            <a:endParaRPr lang="en-US" dirty="0" smtClean="0"/>
          </a:p>
          <a:p>
            <a:r>
              <a:rPr lang="en-US" dirty="0" smtClean="0"/>
              <a:t>Class activities</a:t>
            </a:r>
            <a:endParaRPr lang="en-US" dirty="0"/>
          </a:p>
        </p:txBody>
      </p:sp>
    </p:spTree>
    <p:extLst>
      <p:ext uri="{BB962C8B-B14F-4D97-AF65-F5344CB8AC3E}">
        <p14:creationId xmlns:p14="http://schemas.microsoft.com/office/powerpoint/2010/main" val="1850657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ILO 1: Academic &amp; </a:t>
            </a:r>
            <a:r>
              <a:rPr lang="en-US" b="1" dirty="0"/>
              <a:t>Career Technical Objectives</a:t>
            </a:r>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Students </a:t>
            </a:r>
            <a:r>
              <a:rPr lang="en-US" dirty="0"/>
              <a:t>will successfully acquire program outcomes and complete degrees and/or certificates.  This institutional outcome indicates if the objectives stated for degrees and/or certificates are being </a:t>
            </a:r>
            <a:r>
              <a:rPr lang="en-US" dirty="0" smtClean="0"/>
              <a:t>met.</a:t>
            </a:r>
            <a:r>
              <a:rPr lang="en-US" dirty="0"/>
              <a:t> </a:t>
            </a:r>
            <a:r>
              <a:rPr lang="en-US" dirty="0" smtClean="0"/>
              <a:t>Students </a:t>
            </a:r>
            <a:r>
              <a:rPr lang="en-US" dirty="0"/>
              <a:t>earning degrees will acquire the College’s general education outcomes: Effective Communication, Critical Thinking, and Global/Cultural Context. </a:t>
            </a:r>
            <a:endParaRPr lang="en-US" dirty="0" smtClean="0"/>
          </a:p>
          <a:p>
            <a:endParaRPr lang="en-US" dirty="0"/>
          </a:p>
          <a:p>
            <a:r>
              <a:rPr lang="en-US" u="sng" dirty="0"/>
              <a:t>Possible assessment tools</a:t>
            </a:r>
            <a:r>
              <a:rPr lang="en-US" dirty="0"/>
              <a:t>:</a:t>
            </a:r>
            <a:endParaRPr lang="en-US" sz="3200" dirty="0"/>
          </a:p>
          <a:p>
            <a:pPr lvl="1"/>
            <a:r>
              <a:rPr lang="en-US" dirty="0"/>
              <a:t>Program assessment data </a:t>
            </a:r>
            <a:endParaRPr lang="en-US" sz="3000" dirty="0"/>
          </a:p>
          <a:p>
            <a:pPr lvl="1"/>
            <a:r>
              <a:rPr lang="en-US" dirty="0"/>
              <a:t>General Education Outcomes assessment data</a:t>
            </a:r>
            <a:endParaRPr lang="en-US" sz="3000" dirty="0"/>
          </a:p>
          <a:p>
            <a:pPr lvl="1"/>
            <a:r>
              <a:rPr lang="en-US" dirty="0"/>
              <a:t>Degree/Certificate completion rates</a:t>
            </a:r>
            <a:endParaRPr lang="en-US" sz="3000" dirty="0"/>
          </a:p>
          <a:p>
            <a:pPr lvl="1"/>
            <a:r>
              <a:rPr lang="en-US" dirty="0"/>
              <a:t>Transfers &amp; transfer eligibility</a:t>
            </a:r>
            <a:endParaRPr lang="en-US" sz="3000" dirty="0"/>
          </a:p>
          <a:p>
            <a:pPr lvl="1"/>
            <a:r>
              <a:rPr lang="en-US" dirty="0"/>
              <a:t>External accreditation of programs</a:t>
            </a:r>
            <a:endParaRPr lang="en-US" sz="3000" dirty="0"/>
          </a:p>
          <a:p>
            <a:endParaRPr lang="en-US" dirty="0" smtClean="0"/>
          </a:p>
          <a:p>
            <a:endParaRPr lang="en-US" dirty="0"/>
          </a:p>
        </p:txBody>
      </p:sp>
    </p:spTree>
    <p:extLst>
      <p:ext uri="{BB962C8B-B14F-4D97-AF65-F5344CB8AC3E}">
        <p14:creationId xmlns:p14="http://schemas.microsoft.com/office/powerpoint/2010/main" val="1539798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ILO 2</a:t>
            </a:r>
            <a:r>
              <a:rPr lang="en-US" dirty="0" smtClean="0"/>
              <a:t>:</a:t>
            </a:r>
            <a:r>
              <a:rPr lang="en-US" b="1" dirty="0"/>
              <a:t>Personal and Professional Development</a:t>
            </a:r>
            <a:r>
              <a:rPr lang="en-US" dirty="0"/>
              <a:t/>
            </a:r>
            <a:br>
              <a:rPr lang="en-US" dirty="0"/>
            </a:b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a:t>Students will reach their career, transfer, or personal goals.  This outcome indicates if a student's individual goals are being met.  This includes the goals of students earning degrees, or of students taking only a few courses for training and/or personal enrichment. </a:t>
            </a:r>
            <a:endParaRPr lang="en-US" dirty="0" smtClean="0"/>
          </a:p>
          <a:p>
            <a:endParaRPr lang="en-US" dirty="0"/>
          </a:p>
          <a:p>
            <a:r>
              <a:rPr lang="en-US" u="sng" dirty="0"/>
              <a:t>Possible assessment tools:</a:t>
            </a:r>
            <a:endParaRPr lang="en-US" dirty="0"/>
          </a:p>
          <a:p>
            <a:pPr lvl="1"/>
            <a:r>
              <a:rPr lang="en-US" dirty="0"/>
              <a:t>Graduating exit survey </a:t>
            </a:r>
          </a:p>
          <a:p>
            <a:pPr lvl="1"/>
            <a:r>
              <a:rPr lang="en-US" dirty="0"/>
              <a:t>CTE employment survey</a:t>
            </a:r>
          </a:p>
          <a:p>
            <a:pPr lvl="1"/>
            <a:r>
              <a:rPr lang="en-US" dirty="0"/>
              <a:t>External licensure and certifications</a:t>
            </a:r>
          </a:p>
          <a:p>
            <a:pPr lvl="1"/>
            <a:r>
              <a:rPr lang="en-US" dirty="0"/>
              <a:t>Students with comprehensive SEPs</a:t>
            </a:r>
          </a:p>
          <a:p>
            <a:pPr lvl="1"/>
            <a:r>
              <a:rPr lang="en-US" dirty="0"/>
              <a:t>Student Satisfaction Inventory</a:t>
            </a:r>
          </a:p>
          <a:p>
            <a:pPr lvl="1"/>
            <a:r>
              <a:rPr lang="en-US" dirty="0"/>
              <a:t>Students declaring a CTE- or transfer-related degree or certificate (vs. enrichment)</a:t>
            </a:r>
          </a:p>
          <a:p>
            <a:pPr lvl="1"/>
            <a:r>
              <a:rPr lang="en-US" dirty="0"/>
              <a:t>Meeting/Exceeding SLO expectations – use of existing course assessment reports.</a:t>
            </a:r>
          </a:p>
          <a:p>
            <a:endParaRPr lang="en-US" dirty="0"/>
          </a:p>
        </p:txBody>
      </p:sp>
    </p:spTree>
    <p:extLst>
      <p:ext uri="{BB962C8B-B14F-4D97-AF65-F5344CB8AC3E}">
        <p14:creationId xmlns:p14="http://schemas.microsoft.com/office/powerpoint/2010/main" val="1190999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solidFill>
                  <a:schemeClr val="accent6"/>
                </a:solidFill>
              </a:rPr>
              <a:t>ILO 3</a:t>
            </a:r>
            <a:r>
              <a:rPr lang="en-US" dirty="0" smtClean="0">
                <a:solidFill>
                  <a:schemeClr val="accent6"/>
                </a:solidFill>
              </a:rPr>
              <a:t>: </a:t>
            </a:r>
            <a:r>
              <a:rPr lang="en-US" b="1" dirty="0">
                <a:solidFill>
                  <a:schemeClr val="accent6"/>
                </a:solidFill>
              </a:rPr>
              <a:t>Community and Global Responsibility</a:t>
            </a:r>
            <a:r>
              <a:rPr lang="en-US" dirty="0">
                <a:solidFill>
                  <a:schemeClr val="accent6"/>
                </a:solidFill>
              </a:rPr>
              <a:t> </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Students will develop the awareness and skills needed to contribute to local and global communities. This outcome indicates if students recognize ways to contribute to their community and the value of effectively engaging in cross-cultural environments.</a:t>
            </a:r>
          </a:p>
          <a:p>
            <a:endParaRPr lang="en-US" dirty="0"/>
          </a:p>
          <a:p>
            <a:r>
              <a:rPr lang="en-US" u="sng" dirty="0" smtClean="0"/>
              <a:t>Possible </a:t>
            </a:r>
            <a:r>
              <a:rPr lang="en-US" u="sng" dirty="0"/>
              <a:t>assessment tools:</a:t>
            </a:r>
            <a:endParaRPr lang="en-US" dirty="0"/>
          </a:p>
          <a:p>
            <a:pPr lvl="1"/>
            <a:r>
              <a:rPr lang="en-US" dirty="0"/>
              <a:t>Student awareness and appreciation of diverse perspectives (exit survey)</a:t>
            </a:r>
          </a:p>
          <a:p>
            <a:pPr lvl="1"/>
            <a:r>
              <a:rPr lang="en-US" dirty="0"/>
              <a:t>Service learning and internship work </a:t>
            </a:r>
          </a:p>
          <a:p>
            <a:pPr lvl="1"/>
            <a:r>
              <a:rPr lang="en-US" dirty="0"/>
              <a:t>Student club service work; community outreach performed by student athletes</a:t>
            </a:r>
          </a:p>
          <a:p>
            <a:pPr lvl="1"/>
            <a:r>
              <a:rPr lang="en-US" dirty="0"/>
              <a:t>Student awareness of, and attitudes toward campus activities and services related to diverse student populations (survey)</a:t>
            </a:r>
          </a:p>
          <a:p>
            <a:pPr lvl="1"/>
            <a:r>
              <a:rPr lang="en-US" dirty="0"/>
              <a:t>Class and club community activities (survey of faculty and clubs)</a:t>
            </a:r>
          </a:p>
          <a:p>
            <a:endParaRPr lang="en-US" dirty="0"/>
          </a:p>
        </p:txBody>
      </p:sp>
    </p:spTree>
    <p:extLst>
      <p:ext uri="{BB962C8B-B14F-4D97-AF65-F5344CB8AC3E}">
        <p14:creationId xmlns:p14="http://schemas.microsoft.com/office/powerpoint/2010/main" val="2621086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Noel Levitz </a:t>
            </a:r>
            <a:br>
              <a:rPr lang="en-US" dirty="0" smtClean="0"/>
            </a:br>
            <a:r>
              <a:rPr lang="en-US" dirty="0" smtClean="0"/>
              <a:t>Student </a:t>
            </a:r>
            <a:r>
              <a:rPr lang="en-US" dirty="0"/>
              <a:t>Satisfaction Inventory</a:t>
            </a:r>
          </a:p>
        </p:txBody>
      </p:sp>
      <p:sp>
        <p:nvSpPr>
          <p:cNvPr id="3" name="Content Placeholder 2"/>
          <p:cNvSpPr>
            <a:spLocks noGrp="1"/>
          </p:cNvSpPr>
          <p:nvPr>
            <p:ph idx="1"/>
          </p:nvPr>
        </p:nvSpPr>
        <p:spPr/>
        <p:txBody>
          <a:bodyPr>
            <a:normAutofit/>
          </a:bodyPr>
          <a:lstStyle/>
          <a:p>
            <a:pPr lvl="1"/>
            <a:r>
              <a:rPr lang="en-US" dirty="0" smtClean="0"/>
              <a:t>I have participated in CR activities outside the classroom (e.g., sporting events, campus clubs/events)             </a:t>
            </a:r>
            <a:r>
              <a:rPr lang="en-US" sz="1200" dirty="0" smtClean="0"/>
              <a:t>Importance</a:t>
            </a:r>
            <a:r>
              <a:rPr lang="en-US" dirty="0" smtClean="0"/>
              <a:t>        </a:t>
            </a:r>
            <a:r>
              <a:rPr lang="en-US" sz="1000" dirty="0" smtClean="0"/>
              <a:t>Satisfaction/SD                          GAP</a:t>
            </a:r>
            <a:r>
              <a:rPr lang="en-US" dirty="0" smtClean="0"/>
              <a:t>   </a:t>
            </a:r>
          </a:p>
          <a:p>
            <a:pPr lvl="1"/>
            <a:r>
              <a:rPr lang="en-US" dirty="0" smtClean="0"/>
              <a:t>2013 administration: 5.22      4.96/1.83    0.29</a:t>
            </a:r>
          </a:p>
          <a:p>
            <a:pPr lvl="1"/>
            <a:r>
              <a:rPr lang="en-US" dirty="0" smtClean="0"/>
              <a:t>2010 administration: 4.95      4.82/1.84    0.13</a:t>
            </a:r>
            <a:br>
              <a:rPr lang="en-US" dirty="0" smtClean="0"/>
            </a:br>
            <a:endParaRPr lang="en-US" dirty="0" smtClean="0"/>
          </a:p>
          <a:p>
            <a:pPr marL="411480" lvl="1" indent="0">
              <a:buNone/>
            </a:pPr>
            <a:r>
              <a:rPr lang="en-US" sz="2000" dirty="0" smtClean="0"/>
              <a:t>The gap widened in 2013 because students found participation in activities outside the classroom more important than they had in the past.</a:t>
            </a:r>
          </a:p>
          <a:p>
            <a:pPr marL="411480" lvl="1" indent="0">
              <a:buNone/>
            </a:pPr>
            <a:endParaRPr lang="en-US" sz="2000" dirty="0" smtClean="0"/>
          </a:p>
          <a:p>
            <a:pPr marL="411480" lvl="1" indent="0">
              <a:buNone/>
            </a:pPr>
            <a:r>
              <a:rPr lang="en-US" sz="1600" dirty="0" smtClean="0"/>
              <a:t>scale of 1 = no importance/lowest satisfaction, 7 = very important/very satisfied</a:t>
            </a:r>
            <a:endParaRPr lang="en-US" sz="1600" dirty="0"/>
          </a:p>
        </p:txBody>
      </p:sp>
    </p:spTree>
    <p:extLst>
      <p:ext uri="{BB962C8B-B14F-4D97-AF65-F5344CB8AC3E}">
        <p14:creationId xmlns:p14="http://schemas.microsoft.com/office/powerpoint/2010/main" val="243478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 Outcome Global/Cultural Context</a:t>
            </a:r>
            <a:endParaRPr lang="en-US" dirty="0"/>
          </a:p>
        </p:txBody>
      </p:sp>
      <p:sp>
        <p:nvSpPr>
          <p:cNvPr id="3" name="Content Placeholder 2"/>
          <p:cNvSpPr>
            <a:spLocks noGrp="1"/>
          </p:cNvSpPr>
          <p:nvPr>
            <p:ph idx="1"/>
          </p:nvPr>
        </p:nvSpPr>
        <p:spPr/>
        <p:txBody>
          <a:bodyPr/>
          <a:lstStyle/>
          <a:p>
            <a:r>
              <a:rPr lang="en-US" dirty="0" smtClean="0"/>
              <a:t>Students should be able to:</a:t>
            </a:r>
          </a:p>
          <a:p>
            <a:pPr lvl="1"/>
            <a:r>
              <a:rPr lang="en-US" dirty="0" smtClean="0"/>
              <a:t>Analyze issues from multiple perspectives</a:t>
            </a:r>
          </a:p>
          <a:p>
            <a:pPr lvl="1"/>
            <a:r>
              <a:rPr lang="en-US" dirty="0" smtClean="0"/>
              <a:t>Express an awareness of cultures in a diverse global community</a:t>
            </a:r>
          </a:p>
          <a:p>
            <a:pPr lvl="1"/>
            <a:r>
              <a:rPr lang="en-US" dirty="0" smtClean="0"/>
              <a:t>Explain the relationship between humanity and the natural environment; and</a:t>
            </a:r>
          </a:p>
          <a:p>
            <a:pPr lvl="1"/>
            <a:r>
              <a:rPr lang="en-US" dirty="0" smtClean="0"/>
              <a:t>Analyze issues within their historical context</a:t>
            </a:r>
          </a:p>
          <a:p>
            <a:endParaRPr lang="en-US" dirty="0"/>
          </a:p>
        </p:txBody>
      </p:sp>
    </p:spTree>
    <p:extLst>
      <p:ext uri="{BB962C8B-B14F-4D97-AF65-F5344CB8AC3E}">
        <p14:creationId xmlns:p14="http://schemas.microsoft.com/office/powerpoint/2010/main" val="917942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Assessment of Global/Cultural Context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6035831"/>
              </p:ext>
            </p:extLst>
          </p:nvPr>
        </p:nvGraphicFramePr>
        <p:xfrm>
          <a:off x="1219200" y="2133600"/>
          <a:ext cx="5410200" cy="1946021"/>
        </p:xfrm>
        <a:graphic>
          <a:graphicData uri="http://schemas.openxmlformats.org/drawingml/2006/table">
            <a:tbl>
              <a:tblPr firstRow="1" firstCol="1" bandRow="1">
                <a:tableStyleId>{5C22544A-7EE6-4342-B048-85BDC9FD1C3A}</a:tableStyleId>
              </a:tblPr>
              <a:tblGrid>
                <a:gridCol w="921577"/>
                <a:gridCol w="748104"/>
                <a:gridCol w="601534"/>
                <a:gridCol w="842825"/>
                <a:gridCol w="162560"/>
                <a:gridCol w="762000"/>
                <a:gridCol w="598395"/>
                <a:gridCol w="773205"/>
              </a:tblGrid>
              <a:tr h="190500">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8580" marR="68580" marT="0" marB="0" anchor="b"/>
                </a:tc>
                <a:tc gridSpan="3">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Spring 2014</a:t>
                      </a:r>
                      <a:endParaRPr lang="en-US" sz="1200" dirty="0">
                        <a:effectLst/>
                        <a:latin typeface="Calibri"/>
                        <a:ea typeface="Calibri"/>
                        <a:cs typeface="Times New Roman"/>
                      </a:endParaRPr>
                    </a:p>
                  </a:txBody>
                  <a:tcPr marL="68580" marR="68580" marT="0" marB="0" anchor="b"/>
                </a:tc>
                <a:tc h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nchor="b"/>
                </a:tc>
                <a:tc h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tc>
                <a:tc gridSpan="3">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Spring 2012</a:t>
                      </a:r>
                      <a:endParaRPr lang="en-US" sz="1200" dirty="0">
                        <a:effectLst/>
                        <a:latin typeface="Calibri"/>
                        <a:ea typeface="Calibri"/>
                        <a:cs typeface="Times New Roman"/>
                      </a:endParaRPr>
                    </a:p>
                  </a:txBody>
                  <a:tcPr marL="68580" marR="68580" marT="0" marB="0" anchor="b"/>
                </a:tc>
                <a:tc h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nchor="b"/>
                </a:tc>
                <a:tc h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nchor="b"/>
                </a:tc>
              </a:tr>
              <a:tr h="190500">
                <a:tc>
                  <a:txBody>
                    <a:bodyPr/>
                    <a:lstStyle/>
                    <a:p>
                      <a:pPr marL="0" marR="0">
                        <a:lnSpc>
                          <a:spcPct val="115000"/>
                        </a:lnSpc>
                        <a:spcBef>
                          <a:spcPts val="0"/>
                        </a:spcBef>
                        <a:spcAft>
                          <a:spcPts val="0"/>
                        </a:spcAft>
                      </a:pPr>
                      <a:r>
                        <a:rPr lang="en-US" sz="1100" dirty="0">
                          <a:effectLst/>
                        </a:rPr>
                        <a:t>GE Area</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Exceeds</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Meets</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Does not meet</a:t>
                      </a:r>
                      <a:endParaRPr lang="en-US" sz="1100" dirty="0">
                        <a:effectLst/>
                        <a:latin typeface="Calibri"/>
                        <a:ea typeface="Calibri"/>
                        <a:cs typeface="Times New Roman"/>
                      </a:endParaRPr>
                    </a:p>
                  </a:txBody>
                  <a:tcPr marL="68580" marR="68580" marT="0" marB="0" anchor="b"/>
                </a:tc>
                <a:tc rowSpan="6">
                  <a:txBody>
                    <a:bodyPr/>
                    <a:lstStyle/>
                    <a:p>
                      <a:pPr marL="0" marR="0" algn="ctr">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Exceeds</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Meets</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Does not meet</a:t>
                      </a:r>
                      <a:endParaRPr lang="en-US" sz="1100" dirty="0">
                        <a:effectLst/>
                        <a:latin typeface="Calibri"/>
                        <a:ea typeface="Calibri"/>
                        <a:cs typeface="Times New Roman"/>
                      </a:endParaRPr>
                    </a:p>
                  </a:txBody>
                  <a:tcPr marL="68580" marR="68580" marT="0" marB="0" anchor="b"/>
                </a:tc>
              </a:tr>
              <a:tr h="274320">
                <a:tc>
                  <a:txBody>
                    <a:bodyPr/>
                    <a:lstStyle/>
                    <a:p>
                      <a:pPr marL="0" marR="0" algn="ctr">
                        <a:lnSpc>
                          <a:spcPct val="115000"/>
                        </a:lnSpc>
                        <a:spcBef>
                          <a:spcPts val="0"/>
                        </a:spcBef>
                        <a:spcAft>
                          <a:spcPts val="0"/>
                        </a:spcAft>
                      </a:pPr>
                      <a:r>
                        <a:rPr lang="en-US" sz="1100">
                          <a:effectLst/>
                        </a:rPr>
                        <a:t>Overall</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35.2%</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54.9%</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9.9%</a:t>
                      </a:r>
                      <a:endParaRPr lang="en-US" sz="1100">
                        <a:effectLst/>
                        <a:latin typeface="Calibri"/>
                        <a:ea typeface="Calibri"/>
                        <a:cs typeface="Times New Roman"/>
                      </a:endParaRPr>
                    </a:p>
                  </a:txBody>
                  <a:tcPr marL="68580" marR="68580" marT="0" marB="0"/>
                </a:tc>
                <a:tc vMerge="1">
                  <a:txBody>
                    <a:bodyPr/>
                    <a:lstStyle/>
                    <a:p>
                      <a:endParaRPr lang="en-US"/>
                    </a:p>
                  </a:txBody>
                  <a:tcPr/>
                </a:tc>
                <a:tc>
                  <a:txBody>
                    <a:bodyPr/>
                    <a:lstStyle/>
                    <a:p>
                      <a:pPr marL="0" marR="0" algn="ctr">
                        <a:lnSpc>
                          <a:spcPct val="115000"/>
                        </a:lnSpc>
                        <a:spcBef>
                          <a:spcPts val="0"/>
                        </a:spcBef>
                        <a:spcAft>
                          <a:spcPts val="0"/>
                        </a:spcAft>
                      </a:pPr>
                      <a:r>
                        <a:rPr lang="en-US" sz="1100">
                          <a:effectLst/>
                        </a:rPr>
                        <a:t>47.9%</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36.2%</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16.0%</a:t>
                      </a:r>
                      <a:endParaRPr lang="en-US" sz="1100">
                        <a:effectLst/>
                        <a:latin typeface="Calibri"/>
                        <a:ea typeface="Calibri"/>
                        <a:cs typeface="Times New Roman"/>
                      </a:endParaRPr>
                    </a:p>
                  </a:txBody>
                  <a:tcPr marL="68580" marR="68580" marT="0" marB="0"/>
                </a:tc>
              </a:tr>
              <a:tr h="228600">
                <a:tc>
                  <a:txBody>
                    <a:bodyPr/>
                    <a:lstStyle/>
                    <a:p>
                      <a:pPr marL="0" marR="0" algn="ctr">
                        <a:lnSpc>
                          <a:spcPct val="115000"/>
                        </a:lnSpc>
                        <a:spcBef>
                          <a:spcPts val="0"/>
                        </a:spcBef>
                        <a:spcAft>
                          <a:spcPts val="0"/>
                        </a:spcAft>
                      </a:pPr>
                      <a:r>
                        <a:rPr lang="en-US" sz="1100">
                          <a:effectLst/>
                        </a:rPr>
                        <a:t>A: Nat Sci</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11.0%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78.0%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11.0%</a:t>
                      </a:r>
                      <a:endParaRPr lang="en-US" sz="1100">
                        <a:effectLst/>
                        <a:latin typeface="Calibri"/>
                        <a:ea typeface="Calibri"/>
                        <a:cs typeface="Times New Roman"/>
                      </a:endParaRPr>
                    </a:p>
                  </a:txBody>
                  <a:tcPr marL="68580" marR="68580" marT="0" marB="0"/>
                </a:tc>
                <a:tc vMerge="1">
                  <a:txBody>
                    <a:bodyPr/>
                    <a:lstStyle/>
                    <a:p>
                      <a:endParaRPr lang="en-US"/>
                    </a:p>
                  </a:txBody>
                  <a:tcPr/>
                </a:tc>
                <a:tc>
                  <a:txBody>
                    <a:bodyPr/>
                    <a:lstStyle/>
                    <a:p>
                      <a:pPr marL="0" marR="0" algn="ctr">
                        <a:lnSpc>
                          <a:spcPct val="115000"/>
                        </a:lnSpc>
                        <a:spcBef>
                          <a:spcPts val="0"/>
                        </a:spcBef>
                        <a:spcAft>
                          <a:spcPts val="0"/>
                        </a:spcAft>
                      </a:pPr>
                      <a:r>
                        <a:rPr lang="en-US" sz="1100">
                          <a:effectLst/>
                        </a:rPr>
                        <a:t>57.7%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30.8%</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11.5%</a:t>
                      </a:r>
                      <a:endParaRPr lang="en-US" sz="1100">
                        <a:effectLst/>
                        <a:latin typeface="Calibri"/>
                        <a:ea typeface="Calibri"/>
                        <a:cs typeface="Times New Roman"/>
                      </a:endParaRPr>
                    </a:p>
                  </a:txBody>
                  <a:tcPr marL="68580" marR="68580" marT="0" marB="0"/>
                </a:tc>
              </a:tr>
              <a:tr h="239395">
                <a:tc>
                  <a:txBody>
                    <a:bodyPr/>
                    <a:lstStyle/>
                    <a:p>
                      <a:pPr marL="0" marR="0" algn="ctr">
                        <a:lnSpc>
                          <a:spcPct val="115000"/>
                        </a:lnSpc>
                        <a:spcBef>
                          <a:spcPts val="0"/>
                        </a:spcBef>
                        <a:spcAft>
                          <a:spcPts val="0"/>
                        </a:spcAft>
                      </a:pPr>
                      <a:r>
                        <a:rPr lang="en-US" sz="1100">
                          <a:effectLst/>
                        </a:rPr>
                        <a:t>B: Soc Sci</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29.6%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52.0%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18.4%</a:t>
                      </a:r>
                      <a:endParaRPr lang="en-US" sz="1100">
                        <a:effectLst/>
                        <a:latin typeface="Calibri"/>
                        <a:ea typeface="Calibri"/>
                        <a:cs typeface="Times New Roman"/>
                      </a:endParaRPr>
                    </a:p>
                  </a:txBody>
                  <a:tcPr marL="68580" marR="68580" marT="0" marB="0"/>
                </a:tc>
                <a:tc vMerge="1">
                  <a:txBody>
                    <a:bodyPr/>
                    <a:lstStyle/>
                    <a:p>
                      <a:endParaRPr lang="en-US"/>
                    </a:p>
                  </a:txBody>
                  <a:tcPr/>
                </a:tc>
                <a:tc>
                  <a:txBody>
                    <a:bodyPr/>
                    <a:lstStyle/>
                    <a:p>
                      <a:pPr marL="0" marR="0" algn="ctr">
                        <a:lnSpc>
                          <a:spcPct val="115000"/>
                        </a:lnSpc>
                        <a:spcBef>
                          <a:spcPts val="0"/>
                        </a:spcBef>
                        <a:spcAft>
                          <a:spcPts val="0"/>
                        </a:spcAft>
                      </a:pPr>
                      <a:r>
                        <a:rPr lang="en-US" sz="1100">
                          <a:effectLst/>
                        </a:rPr>
                        <a:t>38.1%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34.4%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27.5%</a:t>
                      </a:r>
                      <a:endParaRPr lang="en-US" sz="1100">
                        <a:effectLst/>
                        <a:latin typeface="Calibri"/>
                        <a:ea typeface="Calibri"/>
                        <a:cs typeface="Times New Roman"/>
                      </a:endParaRPr>
                    </a:p>
                  </a:txBody>
                  <a:tcPr marL="68580" marR="68580" marT="0" marB="0"/>
                </a:tc>
              </a:tr>
              <a:tr h="222250">
                <a:tc>
                  <a:txBody>
                    <a:bodyPr/>
                    <a:lstStyle/>
                    <a:p>
                      <a:pPr marL="0" marR="0" algn="ctr">
                        <a:lnSpc>
                          <a:spcPct val="115000"/>
                        </a:lnSpc>
                        <a:spcBef>
                          <a:spcPts val="0"/>
                        </a:spcBef>
                        <a:spcAft>
                          <a:spcPts val="0"/>
                        </a:spcAft>
                      </a:pPr>
                      <a:r>
                        <a:rPr lang="en-US" sz="1100">
                          <a:effectLst/>
                        </a:rPr>
                        <a:t>C: Human</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48.9%</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49.6%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1.4%</a:t>
                      </a:r>
                      <a:endParaRPr lang="en-US" sz="1100">
                        <a:effectLst/>
                        <a:latin typeface="Calibri"/>
                        <a:ea typeface="Calibri"/>
                        <a:cs typeface="Times New Roman"/>
                      </a:endParaRPr>
                    </a:p>
                  </a:txBody>
                  <a:tcPr marL="68580" marR="68580" marT="0" marB="0"/>
                </a:tc>
                <a:tc vMerge="1">
                  <a:txBody>
                    <a:bodyPr/>
                    <a:lstStyle/>
                    <a:p>
                      <a:endParaRPr lang="en-US"/>
                    </a:p>
                  </a:txBody>
                  <a:tcPr/>
                </a:tc>
                <a:tc>
                  <a:txBody>
                    <a:bodyPr/>
                    <a:lstStyle/>
                    <a:p>
                      <a:pPr marL="0" marR="0" algn="ctr">
                        <a:lnSpc>
                          <a:spcPct val="115000"/>
                        </a:lnSpc>
                        <a:spcBef>
                          <a:spcPts val="0"/>
                        </a:spcBef>
                        <a:spcAft>
                          <a:spcPts val="0"/>
                        </a:spcAft>
                      </a:pPr>
                      <a:r>
                        <a:rPr lang="en-US" sz="1100">
                          <a:effectLst/>
                        </a:rPr>
                        <a:t>55.6%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25.0%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19.4%</a:t>
                      </a:r>
                      <a:endParaRPr lang="en-US" sz="1100">
                        <a:effectLst/>
                        <a:latin typeface="Calibri"/>
                        <a:ea typeface="Calibri"/>
                        <a:cs typeface="Times New Roman"/>
                      </a:endParaRPr>
                    </a:p>
                  </a:txBody>
                  <a:tcPr marL="68580" marR="68580" marT="0" marB="0"/>
                </a:tc>
              </a:tr>
              <a:tr h="190500">
                <a:tc>
                  <a:txBody>
                    <a:bodyPr/>
                    <a:lstStyle/>
                    <a:p>
                      <a:pPr marL="0" marR="0" algn="ctr">
                        <a:lnSpc>
                          <a:spcPct val="115000"/>
                        </a:lnSpc>
                        <a:spcBef>
                          <a:spcPts val="0"/>
                        </a:spcBef>
                        <a:spcAft>
                          <a:spcPts val="0"/>
                        </a:spcAft>
                      </a:pPr>
                      <a:r>
                        <a:rPr lang="en-US" sz="1100">
                          <a:effectLst/>
                        </a:rPr>
                        <a:t>D: Lang &amp; Rat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57.3%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32.9%</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000">
                          <a:effectLst/>
                        </a:rPr>
                        <a:t>9.8%</a:t>
                      </a:r>
                      <a:endParaRPr lang="en-US" sz="1100">
                        <a:effectLst/>
                        <a:latin typeface="Calibri"/>
                        <a:ea typeface="Calibri"/>
                        <a:cs typeface="Times New Roman"/>
                      </a:endParaRPr>
                    </a:p>
                  </a:txBody>
                  <a:tcPr marL="68580" marR="68580" marT="0" marB="0"/>
                </a:tc>
                <a:tc vMerge="1">
                  <a:txBody>
                    <a:bodyPr/>
                    <a:lstStyle/>
                    <a:p>
                      <a:endParaRPr lang="en-US"/>
                    </a:p>
                  </a:txBody>
                  <a:tcPr/>
                </a:tc>
                <a:tc>
                  <a:txBody>
                    <a:bodyPr/>
                    <a:lstStyle/>
                    <a:p>
                      <a:pPr marL="0" marR="0" algn="ctr">
                        <a:lnSpc>
                          <a:spcPct val="115000"/>
                        </a:lnSpc>
                        <a:spcBef>
                          <a:spcPts val="0"/>
                        </a:spcBef>
                        <a:spcAft>
                          <a:spcPts val="0"/>
                        </a:spcAft>
                      </a:pPr>
                      <a:r>
                        <a:rPr lang="en-US" sz="1100">
                          <a:effectLst/>
                        </a:rPr>
                        <a:t>51.5%</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46.3%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2.2%</a:t>
                      </a:r>
                      <a:endParaRPr lang="en-US" sz="1100" dirty="0">
                        <a:effectLst/>
                        <a:latin typeface="Calibri"/>
                        <a:ea typeface="Calibri"/>
                        <a:cs typeface="Times New Roman"/>
                      </a:endParaRPr>
                    </a:p>
                  </a:txBody>
                  <a:tcPr marL="68580" marR="68580" marT="0" marB="0"/>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798955542"/>
              </p:ext>
            </p:extLst>
          </p:nvPr>
        </p:nvGraphicFramePr>
        <p:xfrm>
          <a:off x="3048000" y="4267200"/>
          <a:ext cx="2762250" cy="1528382"/>
        </p:xfrm>
        <a:graphic>
          <a:graphicData uri="http://schemas.openxmlformats.org/drawingml/2006/table">
            <a:tbl>
              <a:tblPr firstRow="1" firstCol="1" bandRow="1">
                <a:tableStyleId>{5C22544A-7EE6-4342-B048-85BDC9FD1C3A}</a:tableStyleId>
              </a:tblPr>
              <a:tblGrid>
                <a:gridCol w="1381125"/>
                <a:gridCol w="1381125"/>
              </a:tblGrid>
              <a:tr h="373317">
                <a:tc>
                  <a:txBody>
                    <a:bodyPr/>
                    <a:lstStyle/>
                    <a:p>
                      <a:pPr marL="0" marR="0" algn="ctr">
                        <a:lnSpc>
                          <a:spcPct val="115000"/>
                        </a:lnSpc>
                        <a:spcBef>
                          <a:spcPts val="0"/>
                        </a:spcBef>
                        <a:spcAft>
                          <a:spcPts val="0"/>
                        </a:spcAft>
                      </a:pPr>
                      <a:r>
                        <a:rPr lang="en-US" sz="1100" dirty="0">
                          <a:effectLst/>
                        </a:rPr>
                        <a:t>Spring 2014                 # Participants</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Spring 2012                # Participants</a:t>
                      </a:r>
                      <a:endParaRPr lang="en-US" sz="1100">
                        <a:effectLst/>
                        <a:latin typeface="Calibri"/>
                        <a:ea typeface="Calibri"/>
                        <a:cs typeface="Times New Roman"/>
                      </a:endParaRPr>
                    </a:p>
                  </a:txBody>
                  <a:tcPr marL="68580" marR="68580" marT="0" marB="0" anchor="b"/>
                </a:tc>
              </a:tr>
              <a:tr h="274320">
                <a:tc>
                  <a:txBody>
                    <a:bodyPr/>
                    <a:lstStyle/>
                    <a:p>
                      <a:pPr marL="0" marR="0" algn="ctr">
                        <a:lnSpc>
                          <a:spcPct val="115000"/>
                        </a:lnSpc>
                        <a:spcBef>
                          <a:spcPts val="0"/>
                        </a:spcBef>
                        <a:spcAft>
                          <a:spcPts val="0"/>
                        </a:spcAft>
                      </a:pPr>
                      <a:r>
                        <a:rPr lang="en-US" sz="1100">
                          <a:effectLst/>
                        </a:rPr>
                        <a:t>475</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420</a:t>
                      </a:r>
                      <a:endParaRPr lang="en-US" sz="1100" dirty="0">
                        <a:effectLst/>
                        <a:latin typeface="Calibri"/>
                        <a:ea typeface="Calibri"/>
                        <a:cs typeface="Times New Roman"/>
                      </a:endParaRPr>
                    </a:p>
                  </a:txBody>
                  <a:tcPr marL="68580" marR="68580" marT="0" marB="0"/>
                </a:tc>
              </a:tr>
              <a:tr h="228600">
                <a:tc>
                  <a:txBody>
                    <a:bodyPr/>
                    <a:lstStyle/>
                    <a:p>
                      <a:pPr marL="0" marR="0" algn="ctr">
                        <a:lnSpc>
                          <a:spcPct val="115000"/>
                        </a:lnSpc>
                        <a:spcBef>
                          <a:spcPts val="0"/>
                        </a:spcBef>
                        <a:spcAft>
                          <a:spcPts val="0"/>
                        </a:spcAft>
                      </a:pPr>
                      <a:r>
                        <a:rPr lang="en-US" sz="1100">
                          <a:effectLst/>
                        </a:rPr>
                        <a:t>127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52</a:t>
                      </a:r>
                      <a:endParaRPr lang="en-US" sz="1100">
                        <a:effectLst/>
                        <a:latin typeface="Calibri"/>
                        <a:ea typeface="Calibri"/>
                        <a:cs typeface="Times New Roman"/>
                      </a:endParaRPr>
                    </a:p>
                  </a:txBody>
                  <a:tcPr marL="68580" marR="68580" marT="0" marB="0"/>
                </a:tc>
              </a:tr>
              <a:tr h="239395">
                <a:tc>
                  <a:txBody>
                    <a:bodyPr/>
                    <a:lstStyle/>
                    <a:p>
                      <a:pPr marL="0" marR="0" algn="ctr">
                        <a:lnSpc>
                          <a:spcPct val="115000"/>
                        </a:lnSpc>
                        <a:spcBef>
                          <a:spcPts val="0"/>
                        </a:spcBef>
                        <a:spcAft>
                          <a:spcPts val="0"/>
                        </a:spcAft>
                      </a:pPr>
                      <a:r>
                        <a:rPr lang="en-US" sz="1100">
                          <a:effectLst/>
                        </a:rPr>
                        <a:t>125</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160</a:t>
                      </a:r>
                      <a:endParaRPr lang="en-US" sz="1100">
                        <a:effectLst/>
                        <a:latin typeface="Calibri"/>
                        <a:ea typeface="Calibri"/>
                        <a:cs typeface="Times New Roman"/>
                      </a:endParaRPr>
                    </a:p>
                  </a:txBody>
                  <a:tcPr marL="68580" marR="68580" marT="0" marB="0"/>
                </a:tc>
              </a:tr>
              <a:tr h="222250">
                <a:tc>
                  <a:txBody>
                    <a:bodyPr/>
                    <a:lstStyle/>
                    <a:p>
                      <a:pPr marL="0" marR="0" algn="ctr">
                        <a:lnSpc>
                          <a:spcPct val="115000"/>
                        </a:lnSpc>
                        <a:spcBef>
                          <a:spcPts val="0"/>
                        </a:spcBef>
                        <a:spcAft>
                          <a:spcPts val="0"/>
                        </a:spcAft>
                      </a:pPr>
                      <a:r>
                        <a:rPr lang="en-US" sz="1100">
                          <a:effectLst/>
                        </a:rPr>
                        <a:t>141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72</a:t>
                      </a:r>
                      <a:endParaRPr lang="en-US" sz="1100">
                        <a:effectLst/>
                        <a:latin typeface="Calibri"/>
                        <a:ea typeface="Calibri"/>
                        <a:cs typeface="Times New Roman"/>
                      </a:endParaRPr>
                    </a:p>
                  </a:txBody>
                  <a:tcPr marL="68580" marR="68580" marT="0" marB="0"/>
                </a:tc>
              </a:tr>
              <a:tr h="190500">
                <a:tc>
                  <a:txBody>
                    <a:bodyPr/>
                    <a:lstStyle/>
                    <a:p>
                      <a:pPr marL="0" marR="0" algn="ctr">
                        <a:lnSpc>
                          <a:spcPct val="115000"/>
                        </a:lnSpc>
                        <a:spcBef>
                          <a:spcPts val="0"/>
                        </a:spcBef>
                        <a:spcAft>
                          <a:spcPts val="0"/>
                        </a:spcAft>
                      </a:pPr>
                      <a:r>
                        <a:rPr lang="en-US" sz="1100">
                          <a:effectLst/>
                        </a:rPr>
                        <a:t>82</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136</a:t>
                      </a:r>
                      <a:endParaRPr lang="en-US" sz="1100" dirty="0">
                        <a:effectLst/>
                        <a:latin typeface="Calibri"/>
                        <a:ea typeface="Calibri"/>
                        <a:cs typeface="Times New Roman"/>
                      </a:endParaRPr>
                    </a:p>
                  </a:txBody>
                  <a:tcPr marL="68580" marR="68580" marT="0" marB="0"/>
                </a:tc>
              </a:tr>
            </a:tbl>
          </a:graphicData>
        </a:graphic>
      </p:graphicFrame>
      <p:sp>
        <p:nvSpPr>
          <p:cNvPr id="10" name="TextBox 9"/>
          <p:cNvSpPr txBox="1"/>
          <p:nvPr/>
        </p:nvSpPr>
        <p:spPr>
          <a:xfrm>
            <a:off x="990600" y="6248400"/>
            <a:ext cx="7148111" cy="369332"/>
          </a:xfrm>
          <a:prstGeom prst="rect">
            <a:avLst/>
          </a:prstGeom>
          <a:noFill/>
        </p:spPr>
        <p:txBody>
          <a:bodyPr wrap="none" rtlCol="0">
            <a:spAutoFit/>
          </a:bodyPr>
          <a:lstStyle/>
          <a:p>
            <a:r>
              <a:rPr lang="en-US" dirty="0" smtClean="0"/>
              <a:t>Assessment results varied greatly by GE Area and from year to year. </a:t>
            </a:r>
            <a:endParaRPr lang="en-US" dirty="0"/>
          </a:p>
        </p:txBody>
      </p:sp>
    </p:spTree>
    <p:extLst>
      <p:ext uri="{BB962C8B-B14F-4D97-AF65-F5344CB8AC3E}">
        <p14:creationId xmlns:p14="http://schemas.microsoft.com/office/powerpoint/2010/main" val="75094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Updated General Education Outcomes &amp; Assessment</a:t>
            </a:r>
            <a:endParaRPr lang="en-US" dirty="0"/>
          </a:p>
        </p:txBody>
      </p:sp>
      <p:sp>
        <p:nvSpPr>
          <p:cNvPr id="3" name="Content Placeholder 2"/>
          <p:cNvSpPr>
            <a:spLocks noGrp="1"/>
          </p:cNvSpPr>
          <p:nvPr>
            <p:ph idx="1"/>
          </p:nvPr>
        </p:nvSpPr>
        <p:spPr/>
        <p:txBody>
          <a:bodyPr/>
          <a:lstStyle/>
          <a:p>
            <a:r>
              <a:rPr lang="en-US" dirty="0" smtClean="0"/>
              <a:t>At least one course outcome for each GE course will be mapped to each of the GE area-specific outcomes (or sub-area in Area D).</a:t>
            </a:r>
          </a:p>
          <a:p>
            <a:endParaRPr lang="en-US" dirty="0" smtClean="0"/>
          </a:p>
          <a:p>
            <a:r>
              <a:rPr lang="en-US" dirty="0" smtClean="0"/>
              <a:t>Course outcomes mapped to GE Area E (Multicultural Understanding) will be used to evaluate ILO 3.</a:t>
            </a:r>
            <a:endParaRPr lang="en-US" dirty="0"/>
          </a:p>
        </p:txBody>
      </p:sp>
    </p:spTree>
    <p:extLst>
      <p:ext uri="{BB962C8B-B14F-4D97-AF65-F5344CB8AC3E}">
        <p14:creationId xmlns:p14="http://schemas.microsoft.com/office/powerpoint/2010/main" val="3951503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New Questions on the Graduating Exit Survey</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To what extent do you agree CR prepared you in  the following skill areas?</a:t>
            </a:r>
          </a:p>
          <a:p>
            <a:pPr lvl="2"/>
            <a:r>
              <a:rPr lang="en-US" dirty="0" smtClean="0"/>
              <a:t>Awareness of a diverse global community</a:t>
            </a:r>
          </a:p>
          <a:p>
            <a:pPr lvl="2"/>
            <a:r>
              <a:rPr lang="en-US" dirty="0" smtClean="0"/>
              <a:t>Ethical decision making</a:t>
            </a:r>
          </a:p>
          <a:p>
            <a:pPr lvl="2"/>
            <a:endParaRPr lang="en-US" dirty="0" smtClean="0"/>
          </a:p>
          <a:p>
            <a:pPr lvl="1"/>
            <a:r>
              <a:rPr lang="en-US" dirty="0" smtClean="0"/>
              <a:t>To what extend do you agree with the following statements about CR?</a:t>
            </a:r>
          </a:p>
          <a:p>
            <a:pPr lvl="2"/>
            <a:r>
              <a:rPr lang="en-US" dirty="0" smtClean="0"/>
              <a:t>Being a student at CR increased my awareness of diverse student groups.</a:t>
            </a:r>
          </a:p>
          <a:p>
            <a:pPr lvl="2"/>
            <a:r>
              <a:rPr lang="en-US" dirty="0" smtClean="0"/>
              <a:t>Campus activities and services made me more aware of diverse perspectives.</a:t>
            </a:r>
          </a:p>
        </p:txBody>
      </p:sp>
    </p:spTree>
    <p:extLst>
      <p:ext uri="{BB962C8B-B14F-4D97-AF65-F5344CB8AC3E}">
        <p14:creationId xmlns:p14="http://schemas.microsoft.com/office/powerpoint/2010/main" val="814120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1822</TotalTime>
  <Words>674</Words>
  <Application>Microsoft Office PowerPoint</Application>
  <PresentationFormat>On-screen Show (4:3)</PresentationFormat>
  <Paragraphs>140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Urban</vt:lpstr>
      <vt:lpstr>Institutional Learning Outcomes: Assessing Community and Global Responsibility</vt:lpstr>
      <vt:lpstr>ILO 1: Academic &amp; Career Technical Objectives</vt:lpstr>
      <vt:lpstr>ILO 2:Personal and Professional Development  </vt:lpstr>
      <vt:lpstr>ILO 3: Community and Global Responsibility  </vt:lpstr>
      <vt:lpstr>Noel Levitz  Student Satisfaction Inventory</vt:lpstr>
      <vt:lpstr>GE Outcome Global/Cultural Context</vt:lpstr>
      <vt:lpstr>Assessment of Global/Cultural Context</vt:lpstr>
      <vt:lpstr>Updated General Education Outcomes &amp; Assessment</vt:lpstr>
      <vt:lpstr>New Questions on the Graduating Exit Survey</vt:lpstr>
      <vt:lpstr>Potential Survey Evidence</vt:lpstr>
      <vt:lpstr>PowerPoint Presentation</vt:lpstr>
      <vt:lpstr>Additional Evidence?</vt:lpstr>
    </vt:vector>
  </TitlesOfParts>
  <Company>Redwoods Community College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Institutional Learning Outcomes: Assessing Academic and Career Technical Objectives</dc:title>
  <dc:creator>Windows User</dc:creator>
  <cp:lastModifiedBy>Windows User</cp:lastModifiedBy>
  <cp:revision>35</cp:revision>
  <dcterms:created xsi:type="dcterms:W3CDTF">2014-08-19T22:25:56Z</dcterms:created>
  <dcterms:modified xsi:type="dcterms:W3CDTF">2015-08-19T19:50:27Z</dcterms:modified>
</cp:coreProperties>
</file>