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6"/>
  </p:notesMasterIdLst>
  <p:sldIdLst>
    <p:sldId id="256" r:id="rId2"/>
    <p:sldId id="257" r:id="rId3"/>
    <p:sldId id="258" r:id="rId4"/>
    <p:sldId id="259" r:id="rId5"/>
    <p:sldId id="260" r:id="rId6"/>
    <p:sldId id="261" r:id="rId7"/>
    <p:sldId id="274" r:id="rId8"/>
    <p:sldId id="262" r:id="rId9"/>
    <p:sldId id="263" r:id="rId10"/>
    <p:sldId id="264" r:id="rId11"/>
    <p:sldId id="265" r:id="rId12"/>
    <p:sldId id="266" r:id="rId13"/>
    <p:sldId id="267" r:id="rId14"/>
    <p:sldId id="268" r:id="rId15"/>
    <p:sldId id="269" r:id="rId16"/>
    <p:sldId id="276" r:id="rId17"/>
    <p:sldId id="270" r:id="rId18"/>
    <p:sldId id="271" r:id="rId19"/>
    <p:sldId id="275" r:id="rId20"/>
    <p:sldId id="277" r:id="rId21"/>
    <p:sldId id="278" r:id="rId22"/>
    <p:sldId id="272" r:id="rId23"/>
    <p:sldId id="273"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ngelina-Hill\Desktop\IE%20Report%20fall%202014.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ngelina-Hill\Downloads\FTESSumm%20(1).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0"/>
    <c:plotArea>
      <c:layout/>
      <c:barChart>
        <c:barDir val="col"/>
        <c:grouping val="percentStacked"/>
        <c:varyColors val="0"/>
        <c:ser>
          <c:idx val="0"/>
          <c:order val="0"/>
          <c:tx>
            <c:strRef>
              <c:f>'SLO Summary &amp; DE SLO Summary'!$B$18</c:f>
              <c:strCache>
                <c:ptCount val="1"/>
                <c:pt idx="0">
                  <c:v>Below </c:v>
                </c:pt>
              </c:strCache>
            </c:strRef>
          </c:tx>
          <c:invertIfNegative val="0"/>
          <c:cat>
            <c:strRef>
              <c:f>'SLO Summary &amp; DE SLO Summary'!$A$19:$A$25</c:f>
              <c:strCache>
                <c:ptCount val="7"/>
                <c:pt idx="0">
                  <c:v>Career &amp; Technical Education</c:v>
                </c:pt>
                <c:pt idx="1">
                  <c:v>Math Science Beh SS</c:v>
                </c:pt>
                <c:pt idx="2">
                  <c:v>Humanities</c:v>
                </c:pt>
                <c:pt idx="3">
                  <c:v>Health Occupations</c:v>
                </c:pt>
                <c:pt idx="4">
                  <c:v>General Studies</c:v>
                </c:pt>
                <c:pt idx="5">
                  <c:v>Guidance</c:v>
                </c:pt>
                <c:pt idx="6">
                  <c:v>Physical Education</c:v>
                </c:pt>
              </c:strCache>
            </c:strRef>
          </c:cat>
          <c:val>
            <c:numRef>
              <c:f>'SLO Summary &amp; DE SLO Summary'!$B$19:$B$25</c:f>
              <c:numCache>
                <c:formatCode>General</c:formatCode>
                <c:ptCount val="7"/>
                <c:pt idx="0">
                  <c:v>0.15296967521980981</c:v>
                </c:pt>
                <c:pt idx="1">
                  <c:v>0.19500366939722716</c:v>
                </c:pt>
                <c:pt idx="2">
                  <c:v>0.12134027325959662</c:v>
                </c:pt>
                <c:pt idx="3">
                  <c:v>8.3378160301237222E-2</c:v>
                </c:pt>
                <c:pt idx="4">
                  <c:v>0.16936353829557713</c:v>
                </c:pt>
                <c:pt idx="5">
                  <c:v>8.7808417997097238E-2</c:v>
                </c:pt>
                <c:pt idx="6">
                  <c:v>6.7152841081738079E-2</c:v>
                </c:pt>
              </c:numCache>
            </c:numRef>
          </c:val>
        </c:ser>
        <c:ser>
          <c:idx val="1"/>
          <c:order val="1"/>
          <c:tx>
            <c:strRef>
              <c:f>'SLO Summary &amp; DE SLO Summary'!$C$18</c:f>
              <c:strCache>
                <c:ptCount val="1"/>
                <c:pt idx="0">
                  <c:v>Met</c:v>
                </c:pt>
              </c:strCache>
            </c:strRef>
          </c:tx>
          <c:invertIfNegative val="0"/>
          <c:cat>
            <c:strRef>
              <c:f>'SLO Summary &amp; DE SLO Summary'!$A$19:$A$25</c:f>
              <c:strCache>
                <c:ptCount val="7"/>
                <c:pt idx="0">
                  <c:v>Career &amp; Technical Education</c:v>
                </c:pt>
                <c:pt idx="1">
                  <c:v>Math Science Beh SS</c:v>
                </c:pt>
                <c:pt idx="2">
                  <c:v>Humanities</c:v>
                </c:pt>
                <c:pt idx="3">
                  <c:v>Health Occupations</c:v>
                </c:pt>
                <c:pt idx="4">
                  <c:v>General Studies</c:v>
                </c:pt>
                <c:pt idx="5">
                  <c:v>Guidance</c:v>
                </c:pt>
                <c:pt idx="6">
                  <c:v>Physical Education</c:v>
                </c:pt>
              </c:strCache>
            </c:strRef>
          </c:cat>
          <c:val>
            <c:numRef>
              <c:f>'SLO Summary &amp; DE SLO Summary'!$C$19:$C$25</c:f>
              <c:numCache>
                <c:formatCode>General</c:formatCode>
                <c:ptCount val="7"/>
                <c:pt idx="0">
                  <c:v>0.5047550690830791</c:v>
                </c:pt>
                <c:pt idx="1">
                  <c:v>0.49399012237935613</c:v>
                </c:pt>
                <c:pt idx="2">
                  <c:v>0.47234873129472998</c:v>
                </c:pt>
                <c:pt idx="3">
                  <c:v>0.5339788416711494</c:v>
                </c:pt>
                <c:pt idx="4">
                  <c:v>0.48759439050701187</c:v>
                </c:pt>
                <c:pt idx="5">
                  <c:v>0.75979680696661833</c:v>
                </c:pt>
                <c:pt idx="6">
                  <c:v>0.40869036766940142</c:v>
                </c:pt>
              </c:numCache>
            </c:numRef>
          </c:val>
        </c:ser>
        <c:ser>
          <c:idx val="2"/>
          <c:order val="2"/>
          <c:tx>
            <c:strRef>
              <c:f>'SLO Summary &amp; DE SLO Summary'!$D$18</c:f>
              <c:strCache>
                <c:ptCount val="1"/>
                <c:pt idx="0">
                  <c:v>Above</c:v>
                </c:pt>
              </c:strCache>
            </c:strRef>
          </c:tx>
          <c:invertIfNegative val="0"/>
          <c:cat>
            <c:strRef>
              <c:f>'SLO Summary &amp; DE SLO Summary'!$A$19:$A$25</c:f>
              <c:strCache>
                <c:ptCount val="7"/>
                <c:pt idx="0">
                  <c:v>Career &amp; Technical Education</c:v>
                </c:pt>
                <c:pt idx="1">
                  <c:v>Math Science Beh SS</c:v>
                </c:pt>
                <c:pt idx="2">
                  <c:v>Humanities</c:v>
                </c:pt>
                <c:pt idx="3">
                  <c:v>Health Occupations</c:v>
                </c:pt>
                <c:pt idx="4">
                  <c:v>General Studies</c:v>
                </c:pt>
                <c:pt idx="5">
                  <c:v>Guidance</c:v>
                </c:pt>
                <c:pt idx="6">
                  <c:v>Physical Education</c:v>
                </c:pt>
              </c:strCache>
            </c:strRef>
          </c:cat>
          <c:val>
            <c:numRef>
              <c:f>'SLO Summary &amp; DE SLO Summary'!$D$19:$D$25</c:f>
              <c:numCache>
                <c:formatCode>General</c:formatCode>
                <c:ptCount val="7"/>
                <c:pt idx="0">
                  <c:v>0.34227525569711109</c:v>
                </c:pt>
                <c:pt idx="1">
                  <c:v>0.31100620822341674</c:v>
                </c:pt>
                <c:pt idx="2">
                  <c:v>0.4063109954456734</c:v>
                </c:pt>
                <c:pt idx="3">
                  <c:v>0.38264299802761342</c:v>
                </c:pt>
                <c:pt idx="4">
                  <c:v>0.34304207119741098</c:v>
                </c:pt>
                <c:pt idx="5">
                  <c:v>0.15239477503628446</c:v>
                </c:pt>
                <c:pt idx="6">
                  <c:v>0.5241567912488605</c:v>
                </c:pt>
              </c:numCache>
            </c:numRef>
          </c:val>
        </c:ser>
        <c:dLbls>
          <c:showLegendKey val="0"/>
          <c:showVal val="0"/>
          <c:showCatName val="0"/>
          <c:showSerName val="0"/>
          <c:showPercent val="0"/>
          <c:showBubbleSize val="0"/>
        </c:dLbls>
        <c:gapWidth val="150"/>
        <c:overlap val="100"/>
        <c:axId val="118508544"/>
        <c:axId val="118539392"/>
      </c:barChart>
      <c:catAx>
        <c:axId val="118508544"/>
        <c:scaling>
          <c:orientation val="minMax"/>
        </c:scaling>
        <c:delete val="0"/>
        <c:axPos val="b"/>
        <c:majorTickMark val="out"/>
        <c:minorTickMark val="none"/>
        <c:tickLblPos val="nextTo"/>
        <c:txPr>
          <a:bodyPr/>
          <a:lstStyle/>
          <a:p>
            <a:pPr>
              <a:defRPr sz="1600"/>
            </a:pPr>
            <a:endParaRPr lang="en-US"/>
          </a:p>
        </c:txPr>
        <c:crossAx val="118539392"/>
        <c:crosses val="autoZero"/>
        <c:auto val="1"/>
        <c:lblAlgn val="ctr"/>
        <c:lblOffset val="100"/>
        <c:noMultiLvlLbl val="0"/>
      </c:catAx>
      <c:valAx>
        <c:axId val="118539392"/>
        <c:scaling>
          <c:orientation val="minMax"/>
        </c:scaling>
        <c:delete val="0"/>
        <c:axPos val="l"/>
        <c:majorGridlines/>
        <c:numFmt formatCode="0%" sourceLinked="1"/>
        <c:majorTickMark val="out"/>
        <c:minorTickMark val="none"/>
        <c:tickLblPos val="nextTo"/>
        <c:crossAx val="118508544"/>
        <c:crosses val="autoZero"/>
        <c:crossBetween val="between"/>
      </c:valAx>
    </c:plotArea>
    <c:legend>
      <c:legendPos val="r"/>
      <c:layout/>
      <c:overlay val="0"/>
      <c:txPr>
        <a:bodyPr/>
        <a:lstStyle/>
        <a:p>
          <a:pPr>
            <a:defRPr sz="1600"/>
          </a:pPr>
          <a:endParaRPr lang="en-US"/>
        </a:p>
      </c:txPr>
    </c:legend>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FTES at CR</a:t>
            </a:r>
            <a:endParaRPr lang="en-US" dirty="0"/>
          </a:p>
        </c:rich>
      </c:tx>
      <c:layout/>
      <c:overlay val="0"/>
    </c:title>
    <c:autoTitleDeleted val="0"/>
    <c:plotArea>
      <c:layout/>
      <c:lineChart>
        <c:grouping val="standard"/>
        <c:varyColors val="0"/>
        <c:ser>
          <c:idx val="0"/>
          <c:order val="0"/>
          <c:tx>
            <c:strRef>
              <c:f>'[FTESSumm (1).xls]Sheet'!$Z$15</c:f>
              <c:strCache>
                <c:ptCount val="1"/>
                <c:pt idx="0">
                  <c:v>FTES</c:v>
                </c:pt>
              </c:strCache>
            </c:strRef>
          </c:tx>
          <c:cat>
            <c:strRef>
              <c:f>'[FTESSumm (1).xls]Sheet'!$Y$16:$Y$28</c:f>
              <c:strCache>
                <c:ptCount val="13"/>
                <c:pt idx="0">
                  <c:v>2013-14</c:v>
                </c:pt>
                <c:pt idx="1">
                  <c:v>2012-13</c:v>
                </c:pt>
                <c:pt idx="2">
                  <c:v>2011-12</c:v>
                </c:pt>
                <c:pt idx="3">
                  <c:v>2010-11</c:v>
                </c:pt>
                <c:pt idx="4">
                  <c:v>2009-10</c:v>
                </c:pt>
                <c:pt idx="5">
                  <c:v>2008-09</c:v>
                </c:pt>
                <c:pt idx="6">
                  <c:v>2007-08</c:v>
                </c:pt>
                <c:pt idx="7">
                  <c:v>2006-07</c:v>
                </c:pt>
                <c:pt idx="8">
                  <c:v>2005-06</c:v>
                </c:pt>
                <c:pt idx="9">
                  <c:v>2004-05</c:v>
                </c:pt>
                <c:pt idx="10">
                  <c:v>2003-04</c:v>
                </c:pt>
                <c:pt idx="11">
                  <c:v>2002-03</c:v>
                </c:pt>
                <c:pt idx="12">
                  <c:v>2001-02</c:v>
                </c:pt>
              </c:strCache>
            </c:strRef>
          </c:cat>
          <c:val>
            <c:numRef>
              <c:f>'[FTESSumm (1).xls]Sheet'!$Z$16:$Z$28</c:f>
              <c:numCache>
                <c:formatCode>General</c:formatCode>
                <c:ptCount val="13"/>
                <c:pt idx="0">
                  <c:v>4204</c:v>
                </c:pt>
                <c:pt idx="1">
                  <c:v>4396</c:v>
                </c:pt>
                <c:pt idx="2">
                  <c:v>4943</c:v>
                </c:pt>
                <c:pt idx="3">
                  <c:v>5431</c:v>
                </c:pt>
                <c:pt idx="4">
                  <c:v>6086</c:v>
                </c:pt>
                <c:pt idx="5">
                  <c:v>5472</c:v>
                </c:pt>
                <c:pt idx="6">
                  <c:v>4820</c:v>
                </c:pt>
                <c:pt idx="7">
                  <c:v>4540</c:v>
                </c:pt>
                <c:pt idx="8">
                  <c:v>4973</c:v>
                </c:pt>
                <c:pt idx="9">
                  <c:v>5294</c:v>
                </c:pt>
                <c:pt idx="10">
                  <c:v>5578</c:v>
                </c:pt>
                <c:pt idx="11">
                  <c:v>5972</c:v>
                </c:pt>
                <c:pt idx="12">
                  <c:v>6848</c:v>
                </c:pt>
              </c:numCache>
            </c:numRef>
          </c:val>
          <c:smooth val="0"/>
        </c:ser>
        <c:dLbls>
          <c:showLegendKey val="0"/>
          <c:showVal val="0"/>
          <c:showCatName val="0"/>
          <c:showSerName val="0"/>
          <c:showPercent val="0"/>
          <c:showBubbleSize val="0"/>
        </c:dLbls>
        <c:marker val="1"/>
        <c:smooth val="0"/>
        <c:axId val="108636416"/>
        <c:axId val="118507392"/>
      </c:lineChart>
      <c:catAx>
        <c:axId val="108636416"/>
        <c:scaling>
          <c:orientation val="maxMin"/>
        </c:scaling>
        <c:delete val="0"/>
        <c:axPos val="b"/>
        <c:majorTickMark val="out"/>
        <c:minorTickMark val="none"/>
        <c:tickLblPos val="nextTo"/>
        <c:txPr>
          <a:bodyPr/>
          <a:lstStyle/>
          <a:p>
            <a:pPr>
              <a:defRPr sz="1200"/>
            </a:pPr>
            <a:endParaRPr lang="en-US"/>
          </a:p>
        </c:txPr>
        <c:crossAx val="118507392"/>
        <c:crosses val="autoZero"/>
        <c:auto val="1"/>
        <c:lblAlgn val="ctr"/>
        <c:lblOffset val="100"/>
        <c:noMultiLvlLbl val="0"/>
      </c:catAx>
      <c:valAx>
        <c:axId val="118507392"/>
        <c:scaling>
          <c:orientation val="minMax"/>
        </c:scaling>
        <c:delete val="0"/>
        <c:axPos val="r"/>
        <c:majorGridlines/>
        <c:numFmt formatCode="General" sourceLinked="1"/>
        <c:majorTickMark val="out"/>
        <c:minorTickMark val="none"/>
        <c:tickLblPos val="nextTo"/>
        <c:txPr>
          <a:bodyPr/>
          <a:lstStyle/>
          <a:p>
            <a:pPr>
              <a:defRPr sz="1200"/>
            </a:pPr>
            <a:endParaRPr lang="en-US"/>
          </a:p>
        </c:txPr>
        <c:crossAx val="108636416"/>
        <c:crosses val="autoZero"/>
        <c:crossBetween val="between"/>
      </c:valAx>
    </c:plotArea>
    <c:plotVisOnly val="1"/>
    <c:dispBlanksAs val="gap"/>
    <c:showDLblsOverMax val="0"/>
  </c:chart>
  <c:spPr>
    <a:ln>
      <a:no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333ECB-2B9F-4CD5-98C1-A69CF5972C63}" type="datetimeFigureOut">
              <a:rPr lang="en-US" smtClean="0"/>
              <a:t>8/22/2014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BBC3F7-6C96-48D8-AA29-D26336565EB0}" type="slidenum">
              <a:rPr lang="en-US" smtClean="0"/>
              <a:t>‹#›</a:t>
            </a:fld>
            <a:endParaRPr lang="en-US"/>
          </a:p>
        </p:txBody>
      </p:sp>
    </p:spTree>
    <p:extLst>
      <p:ext uri="{BB962C8B-B14F-4D97-AF65-F5344CB8AC3E}">
        <p14:creationId xmlns:p14="http://schemas.microsoft.com/office/powerpoint/2010/main" val="3645956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6 liberal arts degrees, 1 Associate</a:t>
            </a:r>
            <a:r>
              <a:rPr lang="en-US" baseline="0" dirty="0" smtClean="0"/>
              <a:t> degree for transfer, </a:t>
            </a:r>
            <a:r>
              <a:rPr lang="en-US" dirty="0" smtClean="0"/>
              <a:t>5 CTE Associate degrees, 5 CTE certificates</a:t>
            </a:r>
            <a:endParaRPr lang="en-US" dirty="0"/>
          </a:p>
        </p:txBody>
      </p:sp>
      <p:sp>
        <p:nvSpPr>
          <p:cNvPr id="4" name="Slide Number Placeholder 3"/>
          <p:cNvSpPr>
            <a:spLocks noGrp="1"/>
          </p:cNvSpPr>
          <p:nvPr>
            <p:ph type="sldNum" sz="quarter" idx="10"/>
          </p:nvPr>
        </p:nvSpPr>
        <p:spPr/>
        <p:txBody>
          <a:bodyPr/>
          <a:lstStyle/>
          <a:p>
            <a:fld id="{71BBC3F7-6C96-48D8-AA29-D26336565EB0}" type="slidenum">
              <a:rPr lang="en-US" smtClean="0"/>
              <a:t>6</a:t>
            </a:fld>
            <a:endParaRPr lang="en-US"/>
          </a:p>
        </p:txBody>
      </p:sp>
    </p:spTree>
    <p:extLst>
      <p:ext uri="{BB962C8B-B14F-4D97-AF65-F5344CB8AC3E}">
        <p14:creationId xmlns:p14="http://schemas.microsoft.com/office/powerpoint/2010/main" val="149693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18042B21-166E-499C-93EE-2CF45DFC8A31}" type="datetimeFigureOut">
              <a:rPr lang="en-US" smtClean="0"/>
              <a:t>8/22/2014</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6D1F9C63-036A-4AF8-8CFE-9D8463AC163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042B21-166E-499C-93EE-2CF45DFC8A31}" type="datetimeFigureOut">
              <a:rPr lang="en-US" smtClean="0"/>
              <a:t>8/22/2014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1F9C63-036A-4AF8-8CFE-9D8463AC163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042B21-166E-499C-93EE-2CF45DFC8A31}" type="datetimeFigureOut">
              <a:rPr lang="en-US" smtClean="0"/>
              <a:t>8/22/2014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1F9C63-036A-4AF8-8CFE-9D8463AC163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042B21-166E-499C-93EE-2CF45DFC8A31}" type="datetimeFigureOut">
              <a:rPr lang="en-US" smtClean="0"/>
              <a:t>8/22/2014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1F9C63-036A-4AF8-8CFE-9D8463AC163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8042B21-166E-499C-93EE-2CF45DFC8A31}" type="datetimeFigureOut">
              <a:rPr lang="en-US" smtClean="0"/>
              <a:t>8/22/2014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1F9C63-036A-4AF8-8CFE-9D8463AC163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042B21-166E-499C-93EE-2CF45DFC8A31}" type="datetimeFigureOut">
              <a:rPr lang="en-US" smtClean="0"/>
              <a:t>8/22/2014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1F9C63-036A-4AF8-8CFE-9D8463AC163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18042B21-166E-499C-93EE-2CF45DFC8A31}" type="datetimeFigureOut">
              <a:rPr lang="en-US" smtClean="0"/>
              <a:t>8/22/2014</a:t>
            </a:fld>
            <a:endParaRPr lang="en-US"/>
          </a:p>
        </p:txBody>
      </p:sp>
      <p:sp>
        <p:nvSpPr>
          <p:cNvPr id="27" name="Slide Number Placeholder 26"/>
          <p:cNvSpPr>
            <a:spLocks noGrp="1"/>
          </p:cNvSpPr>
          <p:nvPr>
            <p:ph type="sldNum" sz="quarter" idx="11"/>
          </p:nvPr>
        </p:nvSpPr>
        <p:spPr/>
        <p:txBody>
          <a:bodyPr rtlCol="0"/>
          <a:lstStyle/>
          <a:p>
            <a:fld id="{6D1F9C63-036A-4AF8-8CFE-9D8463AC1635}"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18042B21-166E-499C-93EE-2CF45DFC8A31}" type="datetimeFigureOut">
              <a:rPr lang="en-US" smtClean="0"/>
              <a:t>8/22/2014</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6D1F9C63-036A-4AF8-8CFE-9D8463AC163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042B21-166E-499C-93EE-2CF45DFC8A31}" type="datetimeFigureOut">
              <a:rPr lang="en-US" smtClean="0"/>
              <a:t>8/22/2014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1F9C63-036A-4AF8-8CFE-9D8463AC163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042B21-166E-499C-93EE-2CF45DFC8A31}" type="datetimeFigureOut">
              <a:rPr lang="en-US" smtClean="0"/>
              <a:t>8/22/2014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1F9C63-036A-4AF8-8CFE-9D8463AC163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8042B21-166E-499C-93EE-2CF45DFC8A31}" type="datetimeFigureOut">
              <a:rPr lang="en-US" smtClean="0"/>
              <a:t>8/22/2014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1F9C63-036A-4AF8-8CFE-9D8463AC163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8042B21-166E-499C-93EE-2CF45DFC8A31}" type="datetimeFigureOut">
              <a:rPr lang="en-US" smtClean="0"/>
              <a:t>8/22/2014</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6D1F9C63-036A-4AF8-8CFE-9D8463AC163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Institutional Learning Outcomes:</a:t>
            </a:r>
            <a:br>
              <a:rPr lang="en-US" dirty="0" smtClean="0"/>
            </a:br>
            <a:r>
              <a:rPr lang="en-US" dirty="0" smtClean="0"/>
              <a:t>Assessing Academic and Career Technical Objectives</a:t>
            </a:r>
            <a:endParaRPr lang="en-US" dirty="0"/>
          </a:p>
        </p:txBody>
      </p:sp>
      <p:sp>
        <p:nvSpPr>
          <p:cNvPr id="3" name="Subtitle 2"/>
          <p:cNvSpPr>
            <a:spLocks noGrp="1"/>
          </p:cNvSpPr>
          <p:nvPr>
            <p:ph type="subTitle" idx="1"/>
          </p:nvPr>
        </p:nvSpPr>
        <p:spPr/>
        <p:txBody>
          <a:bodyPr/>
          <a:lstStyle/>
          <a:p>
            <a:r>
              <a:rPr lang="en-US" dirty="0" smtClean="0"/>
              <a:t>Convocation – Fall 2014</a:t>
            </a:r>
          </a:p>
          <a:p>
            <a:r>
              <a:rPr lang="en-US" dirty="0" smtClean="0"/>
              <a:t>College of the Redwoods</a:t>
            </a:r>
          </a:p>
          <a:p>
            <a:r>
              <a:rPr lang="en-US" dirty="0" smtClean="0"/>
              <a:t>Angelina Hill</a:t>
            </a:r>
            <a:endParaRPr lang="en-US" dirty="0"/>
          </a:p>
        </p:txBody>
      </p:sp>
    </p:spTree>
    <p:extLst>
      <p:ext uri="{BB962C8B-B14F-4D97-AF65-F5344CB8AC3E}">
        <p14:creationId xmlns:p14="http://schemas.microsoft.com/office/powerpoint/2010/main" val="42189136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Education Assessment</a:t>
            </a:r>
            <a:endParaRPr lang="en-US" dirty="0"/>
          </a:p>
        </p:txBody>
      </p:sp>
      <p:sp>
        <p:nvSpPr>
          <p:cNvPr id="3" name="Content Placeholder 2"/>
          <p:cNvSpPr>
            <a:spLocks noGrp="1"/>
          </p:cNvSpPr>
          <p:nvPr>
            <p:ph idx="1"/>
          </p:nvPr>
        </p:nvSpPr>
        <p:spPr/>
        <p:txBody>
          <a:bodyPr/>
          <a:lstStyle/>
          <a:p>
            <a:r>
              <a:rPr lang="en-US" dirty="0" smtClean="0"/>
              <a:t>Global/Cultural Context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476493525"/>
              </p:ext>
            </p:extLst>
          </p:nvPr>
        </p:nvGraphicFramePr>
        <p:xfrm>
          <a:off x="660009" y="3200400"/>
          <a:ext cx="8458200" cy="1968246"/>
        </p:xfrm>
        <a:graphic>
          <a:graphicData uri="http://schemas.openxmlformats.org/drawingml/2006/table">
            <a:tbl>
              <a:tblPr firstRow="1" firstCol="1" bandRow="1">
                <a:tableStyleId>{5C22544A-7EE6-4342-B048-85BDC9FD1C3A}</a:tableStyleId>
              </a:tblPr>
              <a:tblGrid>
                <a:gridCol w="1681968"/>
                <a:gridCol w="1163223"/>
                <a:gridCol w="1143000"/>
                <a:gridCol w="1143000"/>
                <a:gridCol w="1524149"/>
                <a:gridCol w="645456"/>
                <a:gridCol w="1157404"/>
              </a:tblGrid>
              <a:tr h="190500">
                <a:tc>
                  <a:txBody>
                    <a:bodyPr/>
                    <a:lstStyle/>
                    <a:p>
                      <a:pPr marL="0" marR="0" algn="l">
                        <a:lnSpc>
                          <a:spcPct val="115000"/>
                        </a:lnSpc>
                        <a:spcBef>
                          <a:spcPts val="0"/>
                        </a:spcBef>
                        <a:spcAft>
                          <a:spcPts val="0"/>
                        </a:spcAft>
                      </a:pPr>
                      <a:r>
                        <a:rPr lang="en-US" sz="1600" dirty="0">
                          <a:effectLst/>
                        </a:rPr>
                        <a:t>GE Area</a:t>
                      </a:r>
                      <a:endParaRPr lang="en-US" sz="1600"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600" dirty="0">
                          <a:effectLst/>
                        </a:rPr>
                        <a:t>Exceeds</a:t>
                      </a:r>
                      <a:endParaRPr lang="en-US" sz="1600"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600" dirty="0">
                          <a:effectLst/>
                        </a:rPr>
                        <a:t>Meets</a:t>
                      </a:r>
                      <a:endParaRPr lang="en-US" sz="1600"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600" dirty="0">
                          <a:effectLst/>
                        </a:rPr>
                        <a:t>Does not meet</a:t>
                      </a:r>
                      <a:endParaRPr lang="en-US" sz="16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a:effectLst/>
                        </a:rPr>
                        <a:t># Participants</a:t>
                      </a:r>
                      <a:endParaRPr lang="en-US" sz="16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a:effectLst/>
                        </a:rPr>
                        <a:t># N/A</a:t>
                      </a:r>
                      <a:endParaRPr lang="en-US" sz="16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600">
                          <a:effectLst/>
                        </a:rPr>
                        <a:t># courses evaluated</a:t>
                      </a:r>
                      <a:endParaRPr lang="en-US" sz="1600">
                        <a:effectLst/>
                        <a:latin typeface="Calibri"/>
                        <a:ea typeface="Calibri"/>
                        <a:cs typeface="Times New Roman"/>
                      </a:endParaRPr>
                    </a:p>
                  </a:txBody>
                  <a:tcPr marL="68580" marR="68580" marT="0" marB="0" anchor="b"/>
                </a:tc>
              </a:tr>
              <a:tr h="274320">
                <a:tc>
                  <a:txBody>
                    <a:bodyPr/>
                    <a:lstStyle/>
                    <a:p>
                      <a:pPr marL="0" marR="0" algn="l">
                        <a:lnSpc>
                          <a:spcPct val="115000"/>
                        </a:lnSpc>
                        <a:spcBef>
                          <a:spcPts val="0"/>
                        </a:spcBef>
                        <a:spcAft>
                          <a:spcPts val="0"/>
                        </a:spcAft>
                      </a:pPr>
                      <a:r>
                        <a:rPr lang="en-US" sz="1600" dirty="0">
                          <a:effectLst/>
                        </a:rPr>
                        <a:t>Overall</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a:effectLst/>
                        </a:rPr>
                        <a:t>47.9%</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a:effectLst/>
                        </a:rPr>
                        <a:t>36.2%</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dirty="0">
                          <a:effectLst/>
                        </a:rPr>
                        <a:t>16.0%</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dirty="0">
                          <a:effectLst/>
                        </a:rPr>
                        <a:t>420</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a:effectLst/>
                        </a:rPr>
                        <a:t>50</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13</a:t>
                      </a:r>
                      <a:endParaRPr lang="en-US" sz="1600">
                        <a:effectLst/>
                        <a:latin typeface="Calibri"/>
                        <a:ea typeface="Calibri"/>
                        <a:cs typeface="Times New Roman"/>
                      </a:endParaRPr>
                    </a:p>
                  </a:txBody>
                  <a:tcPr marL="68580" marR="68580" marT="0" marB="0"/>
                </a:tc>
              </a:tr>
              <a:tr h="285750">
                <a:tc>
                  <a:txBody>
                    <a:bodyPr/>
                    <a:lstStyle/>
                    <a:p>
                      <a:pPr marL="0" marR="0" algn="l">
                        <a:lnSpc>
                          <a:spcPct val="115000"/>
                        </a:lnSpc>
                        <a:spcBef>
                          <a:spcPts val="0"/>
                        </a:spcBef>
                        <a:spcAft>
                          <a:spcPts val="0"/>
                        </a:spcAft>
                      </a:pPr>
                      <a:r>
                        <a:rPr lang="en-US" sz="1600" dirty="0">
                          <a:effectLst/>
                        </a:rPr>
                        <a:t>A: Nat </a:t>
                      </a:r>
                      <a:r>
                        <a:rPr lang="en-US" sz="1600" dirty="0" err="1">
                          <a:effectLst/>
                        </a:rPr>
                        <a:t>Sci</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dirty="0">
                          <a:effectLst/>
                        </a:rPr>
                        <a:t>57.7%</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a:effectLst/>
                        </a:rPr>
                        <a:t>30.8%</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a:effectLst/>
                        </a:rPr>
                        <a:t>11.5%</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dirty="0">
                          <a:effectLst/>
                        </a:rPr>
                        <a:t>52</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a:effectLst/>
                        </a:rPr>
                        <a:t>5</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3</a:t>
                      </a:r>
                      <a:endParaRPr lang="en-US" sz="1600">
                        <a:effectLst/>
                        <a:latin typeface="Calibri"/>
                        <a:ea typeface="Calibri"/>
                        <a:cs typeface="Times New Roman"/>
                      </a:endParaRPr>
                    </a:p>
                  </a:txBody>
                  <a:tcPr marL="68580" marR="68580" marT="0" marB="0"/>
                </a:tc>
              </a:tr>
              <a:tr h="239395">
                <a:tc>
                  <a:txBody>
                    <a:bodyPr/>
                    <a:lstStyle/>
                    <a:p>
                      <a:pPr marL="0" marR="0" algn="l">
                        <a:lnSpc>
                          <a:spcPct val="115000"/>
                        </a:lnSpc>
                        <a:spcBef>
                          <a:spcPts val="0"/>
                        </a:spcBef>
                        <a:spcAft>
                          <a:spcPts val="0"/>
                        </a:spcAft>
                      </a:pPr>
                      <a:r>
                        <a:rPr lang="en-US" sz="1600" dirty="0">
                          <a:effectLst/>
                        </a:rPr>
                        <a:t>B: </a:t>
                      </a:r>
                      <a:r>
                        <a:rPr lang="en-US" sz="1600" dirty="0" err="1">
                          <a:effectLst/>
                        </a:rPr>
                        <a:t>Soc</a:t>
                      </a:r>
                      <a:r>
                        <a:rPr lang="en-US" sz="1600" dirty="0">
                          <a:effectLst/>
                        </a:rPr>
                        <a:t> </a:t>
                      </a:r>
                      <a:r>
                        <a:rPr lang="en-US" sz="1600" dirty="0" err="1">
                          <a:effectLst/>
                        </a:rPr>
                        <a:t>Sci</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a:effectLst/>
                        </a:rPr>
                        <a:t>38.1%</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a:effectLst/>
                        </a:rPr>
                        <a:t>34.4%</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a:effectLst/>
                        </a:rPr>
                        <a:t>27.5%</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dirty="0">
                          <a:effectLst/>
                        </a:rPr>
                        <a:t>160</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a:effectLst/>
                        </a:rPr>
                        <a:t>15</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2</a:t>
                      </a:r>
                      <a:endParaRPr lang="en-US" sz="1600">
                        <a:effectLst/>
                        <a:latin typeface="Calibri"/>
                        <a:ea typeface="Calibri"/>
                        <a:cs typeface="Times New Roman"/>
                      </a:endParaRPr>
                    </a:p>
                  </a:txBody>
                  <a:tcPr marL="68580" marR="68580" marT="0" marB="0"/>
                </a:tc>
              </a:tr>
              <a:tr h="222250">
                <a:tc>
                  <a:txBody>
                    <a:bodyPr/>
                    <a:lstStyle/>
                    <a:p>
                      <a:pPr marL="0" marR="0" algn="l">
                        <a:lnSpc>
                          <a:spcPct val="115000"/>
                        </a:lnSpc>
                        <a:spcBef>
                          <a:spcPts val="0"/>
                        </a:spcBef>
                        <a:spcAft>
                          <a:spcPts val="0"/>
                        </a:spcAft>
                      </a:pPr>
                      <a:r>
                        <a:rPr lang="en-US" sz="1600" dirty="0">
                          <a:effectLst/>
                        </a:rPr>
                        <a:t>C: Human</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a:effectLst/>
                        </a:rPr>
                        <a:t>55.6%</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a:effectLst/>
                        </a:rPr>
                        <a:t>25.0%</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a:effectLst/>
                        </a:rPr>
                        <a:t>19.4%</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dirty="0">
                          <a:effectLst/>
                        </a:rPr>
                        <a:t>72</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dirty="0">
                          <a:effectLst/>
                        </a:rPr>
                        <a:t>7</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4</a:t>
                      </a:r>
                      <a:endParaRPr lang="en-US" sz="1600">
                        <a:effectLst/>
                        <a:latin typeface="Calibri"/>
                        <a:ea typeface="Calibri"/>
                        <a:cs typeface="Times New Roman"/>
                      </a:endParaRPr>
                    </a:p>
                  </a:txBody>
                  <a:tcPr marL="68580" marR="68580" marT="0" marB="0"/>
                </a:tc>
              </a:tr>
              <a:tr h="190500">
                <a:tc>
                  <a:txBody>
                    <a:bodyPr/>
                    <a:lstStyle/>
                    <a:p>
                      <a:pPr marL="0" marR="0" algn="l">
                        <a:lnSpc>
                          <a:spcPct val="115000"/>
                        </a:lnSpc>
                        <a:spcBef>
                          <a:spcPts val="0"/>
                        </a:spcBef>
                        <a:spcAft>
                          <a:spcPts val="0"/>
                        </a:spcAft>
                      </a:pPr>
                      <a:r>
                        <a:rPr lang="en-US" sz="1600" dirty="0">
                          <a:effectLst/>
                        </a:rPr>
                        <a:t>D: Lang &amp; Rat</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a:effectLst/>
                        </a:rPr>
                        <a:t>51.5%</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a:effectLst/>
                        </a:rPr>
                        <a:t>46.3%</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a:effectLst/>
                        </a:rPr>
                        <a:t>2.2%</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a:effectLst/>
                        </a:rPr>
                        <a:t>136</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dirty="0">
                          <a:effectLst/>
                        </a:rPr>
                        <a:t>23</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4</a:t>
                      </a:r>
                      <a:endParaRPr lang="en-US" sz="1600" dirty="0">
                        <a:effectLst/>
                        <a:latin typeface="Calibri"/>
                        <a:ea typeface="Calibri"/>
                        <a:cs typeface="Times New Roman"/>
                      </a:endParaRPr>
                    </a:p>
                  </a:txBody>
                  <a:tcPr marL="68580" marR="68580" marT="0" marB="0"/>
                </a:tc>
              </a:tr>
            </a:tbl>
          </a:graphicData>
        </a:graphic>
      </p:graphicFrame>
      <p:sp>
        <p:nvSpPr>
          <p:cNvPr id="5" name="TextBox 4"/>
          <p:cNvSpPr txBox="1"/>
          <p:nvPr/>
        </p:nvSpPr>
        <p:spPr>
          <a:xfrm rot="16200000">
            <a:off x="-464596" y="4045996"/>
            <a:ext cx="1603324" cy="369332"/>
          </a:xfrm>
          <a:prstGeom prst="rect">
            <a:avLst/>
          </a:prstGeom>
          <a:noFill/>
        </p:spPr>
        <p:txBody>
          <a:bodyPr wrap="none" rtlCol="0">
            <a:spAutoFit/>
          </a:bodyPr>
          <a:lstStyle/>
          <a:p>
            <a:r>
              <a:rPr lang="en-US" b="1" dirty="0" smtClean="0"/>
              <a:t>Spring 2012</a:t>
            </a:r>
            <a:endParaRPr lang="en-US" b="1" dirty="0"/>
          </a:p>
        </p:txBody>
      </p:sp>
    </p:spTree>
    <p:extLst>
      <p:ext uri="{BB962C8B-B14F-4D97-AF65-F5344CB8AC3E}">
        <p14:creationId xmlns:p14="http://schemas.microsoft.com/office/powerpoint/2010/main" val="20599698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Education Assessment</a:t>
            </a:r>
            <a:endParaRPr lang="en-US" dirty="0"/>
          </a:p>
        </p:txBody>
      </p:sp>
      <p:sp>
        <p:nvSpPr>
          <p:cNvPr id="3" name="Content Placeholder 2"/>
          <p:cNvSpPr>
            <a:spLocks noGrp="1"/>
          </p:cNvSpPr>
          <p:nvPr>
            <p:ph idx="1"/>
          </p:nvPr>
        </p:nvSpPr>
        <p:spPr/>
        <p:txBody>
          <a:bodyPr/>
          <a:lstStyle/>
          <a:p>
            <a:r>
              <a:rPr lang="en-US" dirty="0" smtClean="0"/>
              <a:t>Effective Communication</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655761155"/>
              </p:ext>
            </p:extLst>
          </p:nvPr>
        </p:nvGraphicFramePr>
        <p:xfrm>
          <a:off x="660009" y="3200400"/>
          <a:ext cx="8458200" cy="2208276"/>
        </p:xfrm>
        <a:graphic>
          <a:graphicData uri="http://schemas.openxmlformats.org/drawingml/2006/table">
            <a:tbl>
              <a:tblPr firstRow="1" firstCol="1" bandRow="1">
                <a:tableStyleId>{5C22544A-7EE6-4342-B048-85BDC9FD1C3A}</a:tableStyleId>
              </a:tblPr>
              <a:tblGrid>
                <a:gridCol w="1681968"/>
                <a:gridCol w="1266733"/>
                <a:gridCol w="1135329"/>
                <a:gridCol w="1229940"/>
                <a:gridCol w="1341370"/>
                <a:gridCol w="645456"/>
                <a:gridCol w="1157404"/>
              </a:tblGrid>
              <a:tr h="190500">
                <a:tc>
                  <a:txBody>
                    <a:bodyPr/>
                    <a:lstStyle/>
                    <a:p>
                      <a:pPr marL="0" marR="0" algn="l">
                        <a:lnSpc>
                          <a:spcPct val="115000"/>
                        </a:lnSpc>
                        <a:spcBef>
                          <a:spcPts val="0"/>
                        </a:spcBef>
                        <a:spcAft>
                          <a:spcPts val="0"/>
                        </a:spcAft>
                      </a:pPr>
                      <a:r>
                        <a:rPr lang="en-US" sz="1800" dirty="0">
                          <a:solidFill>
                            <a:schemeClr val="bg1"/>
                          </a:solidFill>
                          <a:effectLst/>
                          <a:latin typeface="Calibri"/>
                          <a:ea typeface="Times New Roman"/>
                          <a:cs typeface="Calibri"/>
                        </a:rPr>
                        <a:t>GE Area</a:t>
                      </a:r>
                      <a:endParaRPr lang="en-US" sz="1800" dirty="0">
                        <a:solidFill>
                          <a:schemeClr val="bg1"/>
                        </a:solidFill>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800" dirty="0">
                          <a:solidFill>
                            <a:schemeClr val="bg1"/>
                          </a:solidFill>
                          <a:effectLst/>
                          <a:latin typeface="Calibri"/>
                          <a:ea typeface="Times New Roman"/>
                          <a:cs typeface="Calibri"/>
                        </a:rPr>
                        <a:t>Exceeds</a:t>
                      </a:r>
                      <a:endParaRPr lang="en-US" sz="1800" dirty="0">
                        <a:solidFill>
                          <a:schemeClr val="bg1"/>
                        </a:solidFill>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800" dirty="0">
                          <a:solidFill>
                            <a:schemeClr val="bg1"/>
                          </a:solidFill>
                          <a:effectLst/>
                          <a:latin typeface="Calibri"/>
                          <a:ea typeface="Times New Roman"/>
                          <a:cs typeface="Calibri"/>
                        </a:rPr>
                        <a:t>Meets</a:t>
                      </a:r>
                      <a:endParaRPr lang="en-US" sz="1800" dirty="0">
                        <a:solidFill>
                          <a:schemeClr val="bg1"/>
                        </a:solidFill>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800" dirty="0">
                          <a:solidFill>
                            <a:schemeClr val="bg1"/>
                          </a:solidFill>
                          <a:effectLst/>
                          <a:latin typeface="Calibri"/>
                          <a:ea typeface="Times New Roman"/>
                          <a:cs typeface="Calibri"/>
                        </a:rPr>
                        <a:t>Does not meet</a:t>
                      </a:r>
                      <a:endParaRPr lang="en-US" sz="1800" dirty="0">
                        <a:solidFill>
                          <a:schemeClr val="bg1"/>
                        </a:solidFill>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800" dirty="0">
                          <a:solidFill>
                            <a:schemeClr val="bg1"/>
                          </a:solidFill>
                          <a:effectLst/>
                          <a:latin typeface="Calibri"/>
                          <a:ea typeface="Times New Roman"/>
                          <a:cs typeface="Calibri"/>
                        </a:rPr>
                        <a:t># Participants</a:t>
                      </a:r>
                      <a:endParaRPr lang="en-US" sz="1800" dirty="0">
                        <a:solidFill>
                          <a:schemeClr val="bg1"/>
                        </a:solidFill>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800" dirty="0">
                          <a:solidFill>
                            <a:schemeClr val="bg1"/>
                          </a:solidFill>
                          <a:effectLst/>
                          <a:latin typeface="Calibri"/>
                          <a:ea typeface="Times New Roman"/>
                          <a:cs typeface="Calibri"/>
                        </a:rPr>
                        <a:t># N/A</a:t>
                      </a:r>
                      <a:endParaRPr lang="en-US" sz="1800" dirty="0">
                        <a:solidFill>
                          <a:schemeClr val="bg1"/>
                        </a:solidFill>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800" dirty="0">
                          <a:solidFill>
                            <a:schemeClr val="bg1"/>
                          </a:solidFill>
                          <a:effectLst/>
                          <a:latin typeface="Calibri"/>
                          <a:ea typeface="Times New Roman"/>
                          <a:cs typeface="Calibri"/>
                        </a:rPr>
                        <a:t># courses evaluated</a:t>
                      </a:r>
                      <a:endParaRPr lang="en-US" sz="1800" dirty="0">
                        <a:solidFill>
                          <a:schemeClr val="bg1"/>
                        </a:solidFill>
                        <a:effectLst/>
                        <a:latin typeface="Calibri"/>
                        <a:ea typeface="Calibri"/>
                        <a:cs typeface="Times New Roman"/>
                      </a:endParaRPr>
                    </a:p>
                  </a:txBody>
                  <a:tcPr marL="68580" marR="68580" marT="0" marB="0" anchor="b"/>
                </a:tc>
              </a:tr>
              <a:tr h="274320">
                <a:tc>
                  <a:txBody>
                    <a:bodyPr/>
                    <a:lstStyle/>
                    <a:p>
                      <a:pPr marL="0" marR="0" algn="l">
                        <a:lnSpc>
                          <a:spcPct val="115000"/>
                        </a:lnSpc>
                        <a:spcBef>
                          <a:spcPts val="0"/>
                        </a:spcBef>
                        <a:spcAft>
                          <a:spcPts val="0"/>
                        </a:spcAft>
                      </a:pPr>
                      <a:r>
                        <a:rPr lang="en-US" sz="1800" dirty="0">
                          <a:solidFill>
                            <a:schemeClr val="bg1"/>
                          </a:solidFill>
                          <a:effectLst/>
                          <a:latin typeface="Calibri"/>
                          <a:ea typeface="Times New Roman"/>
                          <a:cs typeface="Calibri"/>
                        </a:rPr>
                        <a:t>Overall</a:t>
                      </a:r>
                      <a:endParaRPr lang="en-US" sz="1800" dirty="0">
                        <a:solidFill>
                          <a:schemeClr val="bg1"/>
                        </a:solidFill>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50.9%</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39.6%</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9.5%</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505</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73</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14</a:t>
                      </a:r>
                      <a:endParaRPr lang="en-US" sz="1800">
                        <a:effectLst/>
                        <a:latin typeface="Calibri"/>
                        <a:ea typeface="Calibri"/>
                        <a:cs typeface="Times New Roman"/>
                      </a:endParaRPr>
                    </a:p>
                  </a:txBody>
                  <a:tcPr marL="68580" marR="68580" marT="0" marB="0"/>
                </a:tc>
              </a:tr>
              <a:tr h="285750">
                <a:tc>
                  <a:txBody>
                    <a:bodyPr/>
                    <a:lstStyle/>
                    <a:p>
                      <a:pPr marL="0" marR="0" algn="l">
                        <a:lnSpc>
                          <a:spcPct val="115000"/>
                        </a:lnSpc>
                        <a:spcBef>
                          <a:spcPts val="0"/>
                        </a:spcBef>
                        <a:spcAft>
                          <a:spcPts val="0"/>
                        </a:spcAft>
                      </a:pPr>
                      <a:r>
                        <a:rPr lang="en-US" sz="1800" dirty="0">
                          <a:solidFill>
                            <a:schemeClr val="bg1"/>
                          </a:solidFill>
                          <a:effectLst/>
                          <a:latin typeface="Calibri"/>
                          <a:ea typeface="Times New Roman"/>
                          <a:cs typeface="Calibri"/>
                        </a:rPr>
                        <a:t>A: Nat </a:t>
                      </a:r>
                      <a:r>
                        <a:rPr lang="en-US" sz="1800" dirty="0" err="1">
                          <a:solidFill>
                            <a:schemeClr val="bg1"/>
                          </a:solidFill>
                          <a:effectLst/>
                          <a:latin typeface="Calibri"/>
                          <a:ea typeface="Times New Roman"/>
                          <a:cs typeface="Calibri"/>
                        </a:rPr>
                        <a:t>Sci</a:t>
                      </a:r>
                      <a:endParaRPr lang="en-US" sz="1800" dirty="0">
                        <a:solidFill>
                          <a:schemeClr val="bg1"/>
                        </a:solidFill>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dirty="0">
                          <a:solidFill>
                            <a:srgbClr val="000000"/>
                          </a:solidFill>
                          <a:effectLst/>
                          <a:latin typeface="Calibri"/>
                          <a:ea typeface="Times New Roman"/>
                          <a:cs typeface="Calibri"/>
                        </a:rPr>
                        <a:t>61.5%</a:t>
                      </a:r>
                      <a:endParaRPr lang="en-US" sz="18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26.4%</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12.1%</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91</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20</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4</a:t>
                      </a:r>
                      <a:endParaRPr lang="en-US" sz="1800">
                        <a:effectLst/>
                        <a:latin typeface="Calibri"/>
                        <a:ea typeface="Calibri"/>
                        <a:cs typeface="Times New Roman"/>
                      </a:endParaRPr>
                    </a:p>
                  </a:txBody>
                  <a:tcPr marL="68580" marR="68580" marT="0" marB="0"/>
                </a:tc>
              </a:tr>
              <a:tr h="239395">
                <a:tc>
                  <a:txBody>
                    <a:bodyPr/>
                    <a:lstStyle/>
                    <a:p>
                      <a:pPr marL="0" marR="0" algn="l">
                        <a:lnSpc>
                          <a:spcPct val="115000"/>
                        </a:lnSpc>
                        <a:spcBef>
                          <a:spcPts val="0"/>
                        </a:spcBef>
                        <a:spcAft>
                          <a:spcPts val="0"/>
                        </a:spcAft>
                      </a:pPr>
                      <a:r>
                        <a:rPr lang="en-US" sz="1800" dirty="0">
                          <a:solidFill>
                            <a:schemeClr val="bg1"/>
                          </a:solidFill>
                          <a:effectLst/>
                          <a:latin typeface="Calibri"/>
                          <a:ea typeface="Times New Roman"/>
                          <a:cs typeface="Calibri"/>
                        </a:rPr>
                        <a:t>B: </a:t>
                      </a:r>
                      <a:r>
                        <a:rPr lang="en-US" sz="1800" dirty="0" err="1">
                          <a:solidFill>
                            <a:schemeClr val="bg1"/>
                          </a:solidFill>
                          <a:effectLst/>
                          <a:latin typeface="Calibri"/>
                          <a:ea typeface="Times New Roman"/>
                          <a:cs typeface="Calibri"/>
                        </a:rPr>
                        <a:t>Soc</a:t>
                      </a:r>
                      <a:r>
                        <a:rPr lang="en-US" sz="1800" dirty="0">
                          <a:solidFill>
                            <a:schemeClr val="bg1"/>
                          </a:solidFill>
                          <a:effectLst/>
                          <a:latin typeface="Calibri"/>
                          <a:ea typeface="Times New Roman"/>
                          <a:cs typeface="Calibri"/>
                        </a:rPr>
                        <a:t> </a:t>
                      </a:r>
                      <a:r>
                        <a:rPr lang="en-US" sz="1800" dirty="0" err="1">
                          <a:solidFill>
                            <a:schemeClr val="bg1"/>
                          </a:solidFill>
                          <a:effectLst/>
                          <a:latin typeface="Calibri"/>
                          <a:ea typeface="Times New Roman"/>
                          <a:cs typeface="Calibri"/>
                        </a:rPr>
                        <a:t>Sci</a:t>
                      </a:r>
                      <a:endParaRPr lang="en-US" sz="1800" dirty="0">
                        <a:solidFill>
                          <a:schemeClr val="bg1"/>
                        </a:solidFill>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52.7%</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39.1%</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8.2%</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220</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31</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3</a:t>
                      </a:r>
                      <a:endParaRPr lang="en-US" sz="1800">
                        <a:effectLst/>
                        <a:latin typeface="Calibri"/>
                        <a:ea typeface="Calibri"/>
                        <a:cs typeface="Times New Roman"/>
                      </a:endParaRPr>
                    </a:p>
                  </a:txBody>
                  <a:tcPr marL="68580" marR="68580" marT="0" marB="0"/>
                </a:tc>
              </a:tr>
              <a:tr h="222250">
                <a:tc>
                  <a:txBody>
                    <a:bodyPr/>
                    <a:lstStyle/>
                    <a:p>
                      <a:pPr marL="0" marR="0" algn="l">
                        <a:lnSpc>
                          <a:spcPct val="115000"/>
                        </a:lnSpc>
                        <a:spcBef>
                          <a:spcPts val="0"/>
                        </a:spcBef>
                        <a:spcAft>
                          <a:spcPts val="0"/>
                        </a:spcAft>
                      </a:pPr>
                      <a:r>
                        <a:rPr lang="en-US" sz="1800" dirty="0">
                          <a:solidFill>
                            <a:schemeClr val="bg1"/>
                          </a:solidFill>
                          <a:effectLst/>
                          <a:latin typeface="Calibri"/>
                          <a:ea typeface="Times New Roman"/>
                          <a:cs typeface="Calibri"/>
                        </a:rPr>
                        <a:t>C: Human</a:t>
                      </a:r>
                      <a:endParaRPr lang="en-US" sz="1800" dirty="0">
                        <a:solidFill>
                          <a:schemeClr val="bg1"/>
                        </a:solidFill>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56.8%</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35.1%</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8.1%</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37</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12</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3</a:t>
                      </a:r>
                      <a:endParaRPr lang="en-US" sz="1800">
                        <a:effectLst/>
                        <a:latin typeface="Calibri"/>
                        <a:ea typeface="Calibri"/>
                        <a:cs typeface="Times New Roman"/>
                      </a:endParaRPr>
                    </a:p>
                  </a:txBody>
                  <a:tcPr marL="68580" marR="68580" marT="0" marB="0"/>
                </a:tc>
              </a:tr>
              <a:tr h="190500">
                <a:tc>
                  <a:txBody>
                    <a:bodyPr/>
                    <a:lstStyle/>
                    <a:p>
                      <a:pPr marL="0" marR="0" algn="l">
                        <a:lnSpc>
                          <a:spcPct val="115000"/>
                        </a:lnSpc>
                        <a:spcBef>
                          <a:spcPts val="0"/>
                        </a:spcBef>
                        <a:spcAft>
                          <a:spcPts val="0"/>
                        </a:spcAft>
                      </a:pPr>
                      <a:r>
                        <a:rPr lang="en-US" sz="1800" dirty="0">
                          <a:solidFill>
                            <a:schemeClr val="bg1"/>
                          </a:solidFill>
                          <a:effectLst/>
                          <a:latin typeface="Calibri"/>
                          <a:ea typeface="Times New Roman"/>
                          <a:cs typeface="Calibri"/>
                        </a:rPr>
                        <a:t>D: Lang &amp; Rat</a:t>
                      </a:r>
                      <a:endParaRPr lang="en-US" sz="1800" dirty="0">
                        <a:solidFill>
                          <a:schemeClr val="bg1"/>
                        </a:solidFill>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40.8%</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49.0%</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10.2%</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157</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10</a:t>
                      </a:r>
                      <a:endParaRPr lang="en-US" sz="18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dirty="0">
                          <a:solidFill>
                            <a:srgbClr val="000000"/>
                          </a:solidFill>
                          <a:effectLst/>
                          <a:latin typeface="Calibri"/>
                          <a:ea typeface="Times New Roman"/>
                          <a:cs typeface="Calibri"/>
                        </a:rPr>
                        <a:t>4</a:t>
                      </a:r>
                      <a:endParaRPr lang="en-US" sz="1800" dirty="0">
                        <a:effectLst/>
                        <a:latin typeface="Calibri"/>
                        <a:ea typeface="Calibri"/>
                        <a:cs typeface="Times New Roman"/>
                      </a:endParaRPr>
                    </a:p>
                  </a:txBody>
                  <a:tcPr marL="68580" marR="68580" marT="0" marB="0"/>
                </a:tc>
              </a:tr>
            </a:tbl>
          </a:graphicData>
        </a:graphic>
      </p:graphicFrame>
      <p:sp>
        <p:nvSpPr>
          <p:cNvPr id="5" name="TextBox 4"/>
          <p:cNvSpPr txBox="1"/>
          <p:nvPr/>
        </p:nvSpPr>
        <p:spPr>
          <a:xfrm rot="16200000">
            <a:off x="-293876" y="4274596"/>
            <a:ext cx="1261884" cy="369332"/>
          </a:xfrm>
          <a:prstGeom prst="rect">
            <a:avLst/>
          </a:prstGeom>
          <a:noFill/>
        </p:spPr>
        <p:txBody>
          <a:bodyPr wrap="none" rtlCol="0">
            <a:spAutoFit/>
          </a:bodyPr>
          <a:lstStyle/>
          <a:p>
            <a:r>
              <a:rPr lang="en-US" b="1" dirty="0" smtClean="0"/>
              <a:t>Fall 2012</a:t>
            </a:r>
            <a:endParaRPr lang="en-US" b="1" dirty="0"/>
          </a:p>
        </p:txBody>
      </p:sp>
    </p:spTree>
    <p:extLst>
      <p:ext uri="{BB962C8B-B14F-4D97-AF65-F5344CB8AC3E}">
        <p14:creationId xmlns:p14="http://schemas.microsoft.com/office/powerpoint/2010/main" val="591110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ILO 1: Academic &amp; </a:t>
            </a:r>
            <a:r>
              <a:rPr lang="en-US" b="1" dirty="0"/>
              <a:t>Career Technical Objectives</a:t>
            </a:r>
          </a:p>
        </p:txBody>
      </p:sp>
      <p:sp>
        <p:nvSpPr>
          <p:cNvPr id="3" name="Content Placeholder 2"/>
          <p:cNvSpPr>
            <a:spLocks noGrp="1"/>
          </p:cNvSpPr>
          <p:nvPr>
            <p:ph idx="1"/>
          </p:nvPr>
        </p:nvSpPr>
        <p:spPr/>
        <p:txBody>
          <a:bodyPr>
            <a:normAutofit/>
          </a:bodyPr>
          <a:lstStyle/>
          <a:p>
            <a:pPr marL="109728" indent="0">
              <a:buNone/>
            </a:pPr>
            <a:endParaRPr lang="en-US" dirty="0"/>
          </a:p>
          <a:p>
            <a:r>
              <a:rPr lang="en-US" u="sng" dirty="0"/>
              <a:t>Possible assessment tools</a:t>
            </a:r>
            <a:r>
              <a:rPr lang="en-US" dirty="0"/>
              <a:t>:</a:t>
            </a:r>
            <a:endParaRPr lang="en-US" sz="3200" dirty="0"/>
          </a:p>
          <a:p>
            <a:pPr lvl="1"/>
            <a:r>
              <a:rPr lang="en-US" dirty="0"/>
              <a:t>Program assessment data </a:t>
            </a:r>
            <a:endParaRPr lang="en-US" sz="3000" dirty="0"/>
          </a:p>
          <a:p>
            <a:pPr lvl="1"/>
            <a:r>
              <a:rPr lang="en-US" dirty="0"/>
              <a:t>General Education Outcomes assessment data</a:t>
            </a:r>
            <a:endParaRPr lang="en-US" sz="3000" dirty="0"/>
          </a:p>
          <a:p>
            <a:pPr lvl="1"/>
            <a:r>
              <a:rPr lang="en-US" b="1" dirty="0"/>
              <a:t>Degree/Certificate completion rates</a:t>
            </a:r>
            <a:endParaRPr lang="en-US" sz="3000" b="1" dirty="0"/>
          </a:p>
          <a:p>
            <a:pPr lvl="1"/>
            <a:r>
              <a:rPr lang="en-US" b="1" dirty="0"/>
              <a:t>Transfers &amp; transfer eligibility</a:t>
            </a:r>
            <a:endParaRPr lang="en-US" sz="3000" b="1" dirty="0"/>
          </a:p>
          <a:p>
            <a:pPr lvl="1"/>
            <a:r>
              <a:rPr lang="en-US" dirty="0"/>
              <a:t>External accreditation of programs</a:t>
            </a:r>
            <a:endParaRPr lang="en-US" sz="3000" dirty="0"/>
          </a:p>
          <a:p>
            <a:endParaRPr lang="en-US" dirty="0" smtClean="0"/>
          </a:p>
          <a:p>
            <a:endParaRPr lang="en-US" dirty="0"/>
          </a:p>
        </p:txBody>
      </p:sp>
    </p:spTree>
    <p:extLst>
      <p:ext uri="{BB962C8B-B14F-4D97-AF65-F5344CB8AC3E}">
        <p14:creationId xmlns:p14="http://schemas.microsoft.com/office/powerpoint/2010/main" val="726074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Degree/Certificate Completions</a:t>
            </a:r>
            <a:endParaRPr lang="en-US" dirty="0"/>
          </a:p>
        </p:txBody>
      </p:sp>
      <p:sp>
        <p:nvSpPr>
          <p:cNvPr id="3" name="Content Placeholder 2"/>
          <p:cNvSpPr>
            <a:spLocks noGrp="1"/>
          </p:cNvSpPr>
          <p:nvPr>
            <p:ph idx="1"/>
          </p:nvPr>
        </p:nvSpPr>
        <p:spPr/>
        <p:txBody>
          <a:bodyPr/>
          <a:lstStyle/>
          <a:p>
            <a:r>
              <a:rPr lang="en-US" dirty="0" smtClean="0"/>
              <a:t>Completers by gender</a:t>
            </a:r>
          </a:p>
          <a:p>
            <a:pPr lvl="1"/>
            <a:r>
              <a:rPr lang="en-US" dirty="0" smtClean="0"/>
              <a:t>2010-11, 2011-12, 2012-13 </a:t>
            </a:r>
          </a:p>
          <a:p>
            <a:pPr lvl="1"/>
            <a:r>
              <a:rPr lang="en-US" dirty="0" smtClean="0"/>
              <a:t>All enrolled degree-seeking students</a:t>
            </a:r>
          </a:p>
          <a:p>
            <a:pPr marL="411480" lvl="1"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68723888"/>
              </p:ext>
            </p:extLst>
          </p:nvPr>
        </p:nvGraphicFramePr>
        <p:xfrm>
          <a:off x="1295400" y="3962400"/>
          <a:ext cx="7081353" cy="1989137"/>
        </p:xfrm>
        <a:graphic>
          <a:graphicData uri="http://schemas.openxmlformats.org/drawingml/2006/table">
            <a:tbl>
              <a:tblPr firstRow="1" firstCol="1" bandRow="1">
                <a:tableStyleId>{5C22544A-7EE6-4342-B048-85BDC9FD1C3A}</a:tableStyleId>
              </a:tblPr>
              <a:tblGrid>
                <a:gridCol w="1529664"/>
                <a:gridCol w="1915710"/>
                <a:gridCol w="1707790"/>
                <a:gridCol w="1928189"/>
              </a:tblGrid>
              <a:tr h="891857">
                <a:tc>
                  <a:txBody>
                    <a:bodyPr/>
                    <a:lstStyle/>
                    <a:p>
                      <a:pPr marL="0" marR="0">
                        <a:lnSpc>
                          <a:spcPct val="100000"/>
                        </a:lnSpc>
                        <a:spcBef>
                          <a:spcPts val="0"/>
                        </a:spcBef>
                        <a:spcAft>
                          <a:spcPts val="0"/>
                        </a:spcAft>
                      </a:pPr>
                      <a:r>
                        <a:rPr lang="en-US" sz="1800" dirty="0">
                          <a:effectLst/>
                        </a:rPr>
                        <a:t>Gender</a:t>
                      </a:r>
                      <a:endParaRPr lang="en-US" sz="1800" dirty="0">
                        <a:solidFill>
                          <a:srgbClr val="000000"/>
                        </a:solidFill>
                        <a:effectLst/>
                        <a:latin typeface="Calibri"/>
                        <a:ea typeface="Calibri"/>
                        <a:cs typeface="Times New Roman"/>
                      </a:endParaRPr>
                    </a:p>
                  </a:txBody>
                  <a:tcPr marL="68580" marR="68580" marT="0" marB="0"/>
                </a:tc>
                <a:tc>
                  <a:txBody>
                    <a:bodyPr/>
                    <a:lstStyle/>
                    <a:p>
                      <a:pPr marL="0" marR="0" algn="ctr">
                        <a:lnSpc>
                          <a:spcPct val="100000"/>
                        </a:lnSpc>
                        <a:spcBef>
                          <a:spcPts val="0"/>
                        </a:spcBef>
                        <a:spcAft>
                          <a:spcPts val="0"/>
                        </a:spcAft>
                      </a:pPr>
                      <a:r>
                        <a:rPr lang="en-US" sz="1800" dirty="0">
                          <a:effectLst/>
                        </a:rPr>
                        <a:t>Degree/Cert </a:t>
                      </a:r>
                      <a:r>
                        <a:rPr lang="en-US" sz="1800" dirty="0" smtClean="0">
                          <a:effectLst/>
                        </a:rPr>
                        <a:t>Seeking</a:t>
                      </a:r>
                      <a:r>
                        <a:rPr lang="en-US" sz="1800" baseline="0" dirty="0" smtClean="0">
                          <a:effectLst/>
                        </a:rPr>
                        <a:t/>
                      </a:r>
                      <a:br>
                        <a:rPr lang="en-US" sz="1800" baseline="0" dirty="0" smtClean="0">
                          <a:effectLst/>
                        </a:rPr>
                      </a:br>
                      <a:r>
                        <a:rPr lang="en-US" sz="1800" dirty="0" smtClean="0">
                          <a:effectLst/>
                        </a:rPr>
                        <a:t>Cohort</a:t>
                      </a:r>
                      <a:endParaRPr lang="en-US" sz="1800" dirty="0">
                        <a:solidFill>
                          <a:srgbClr val="000000"/>
                        </a:solidFill>
                        <a:effectLst/>
                        <a:latin typeface="Calibri"/>
                        <a:ea typeface="Calibri"/>
                        <a:cs typeface="Times New Roman"/>
                      </a:endParaRPr>
                    </a:p>
                  </a:txBody>
                  <a:tcPr marL="68580" marR="68580" marT="0" marB="0"/>
                </a:tc>
                <a:tc>
                  <a:txBody>
                    <a:bodyPr/>
                    <a:lstStyle/>
                    <a:p>
                      <a:pPr marL="0" marR="0" algn="ctr">
                        <a:lnSpc>
                          <a:spcPct val="100000"/>
                        </a:lnSpc>
                        <a:spcBef>
                          <a:spcPts val="0"/>
                        </a:spcBef>
                        <a:spcAft>
                          <a:spcPts val="0"/>
                        </a:spcAft>
                      </a:pPr>
                      <a:r>
                        <a:rPr lang="en-US" sz="1800" dirty="0">
                          <a:effectLst/>
                        </a:rPr>
                        <a:t>Completers</a:t>
                      </a:r>
                      <a:endParaRPr lang="en-US" sz="1800" dirty="0">
                        <a:solidFill>
                          <a:srgbClr val="000000"/>
                        </a:solidFill>
                        <a:effectLst/>
                        <a:latin typeface="Calibri"/>
                        <a:ea typeface="Calibri"/>
                        <a:cs typeface="Times New Roman"/>
                      </a:endParaRPr>
                    </a:p>
                  </a:txBody>
                  <a:tcPr marL="68580" marR="68580" marT="0" marB="0"/>
                </a:tc>
                <a:tc>
                  <a:txBody>
                    <a:bodyPr/>
                    <a:lstStyle/>
                    <a:p>
                      <a:pPr marL="0" marR="0" algn="ctr">
                        <a:lnSpc>
                          <a:spcPct val="100000"/>
                        </a:lnSpc>
                        <a:spcBef>
                          <a:spcPts val="0"/>
                        </a:spcBef>
                        <a:spcAft>
                          <a:spcPts val="0"/>
                        </a:spcAft>
                      </a:pPr>
                      <a:r>
                        <a:rPr lang="en-US" sz="1800" dirty="0">
                          <a:effectLst/>
                        </a:rPr>
                        <a:t>Completion rate</a:t>
                      </a:r>
                      <a:endParaRPr lang="en-US" sz="1800" dirty="0">
                        <a:solidFill>
                          <a:srgbClr val="000000"/>
                        </a:solidFill>
                        <a:effectLst/>
                        <a:latin typeface="Calibri"/>
                        <a:ea typeface="Calibri"/>
                        <a:cs typeface="Times New Roman"/>
                      </a:endParaRPr>
                    </a:p>
                  </a:txBody>
                  <a:tcPr marL="68580" marR="68580" marT="0" marB="0"/>
                </a:tc>
              </a:tr>
              <a:tr h="190500">
                <a:tc>
                  <a:txBody>
                    <a:bodyPr/>
                    <a:lstStyle/>
                    <a:p>
                      <a:pPr marL="0" marR="0">
                        <a:lnSpc>
                          <a:spcPct val="200000"/>
                        </a:lnSpc>
                        <a:spcBef>
                          <a:spcPts val="0"/>
                        </a:spcBef>
                        <a:spcAft>
                          <a:spcPts val="0"/>
                        </a:spcAft>
                      </a:pPr>
                      <a:r>
                        <a:rPr lang="en-US" sz="1800">
                          <a:effectLst/>
                        </a:rPr>
                        <a:t>Female</a:t>
                      </a:r>
                      <a:endParaRPr lang="en-US" sz="1800">
                        <a:solidFill>
                          <a:srgbClr val="000000"/>
                        </a:solidFill>
                        <a:effectLst/>
                        <a:latin typeface="Calibri"/>
                        <a:ea typeface="Calibri"/>
                        <a:cs typeface="Times New Roman"/>
                      </a:endParaRPr>
                    </a:p>
                  </a:txBody>
                  <a:tcPr marL="68580" marR="68580" marT="0" marB="0"/>
                </a:tc>
                <a:tc>
                  <a:txBody>
                    <a:bodyPr/>
                    <a:lstStyle/>
                    <a:p>
                      <a:pPr marL="0" marR="0" algn="ctr">
                        <a:lnSpc>
                          <a:spcPct val="200000"/>
                        </a:lnSpc>
                        <a:spcBef>
                          <a:spcPts val="0"/>
                        </a:spcBef>
                        <a:spcAft>
                          <a:spcPts val="0"/>
                        </a:spcAft>
                      </a:pPr>
                      <a:r>
                        <a:rPr lang="en-US" sz="1800">
                          <a:effectLst/>
                        </a:rPr>
                        <a:t>3045</a:t>
                      </a:r>
                      <a:endParaRPr lang="en-US" sz="1800">
                        <a:solidFill>
                          <a:srgbClr val="000000"/>
                        </a:solidFill>
                        <a:effectLst/>
                        <a:latin typeface="Calibri"/>
                        <a:ea typeface="Calibri"/>
                        <a:cs typeface="Times New Roman"/>
                      </a:endParaRPr>
                    </a:p>
                  </a:txBody>
                  <a:tcPr marL="68580" marR="68580" marT="0" marB="0"/>
                </a:tc>
                <a:tc>
                  <a:txBody>
                    <a:bodyPr/>
                    <a:lstStyle/>
                    <a:p>
                      <a:pPr marL="0" marR="0" algn="ctr">
                        <a:lnSpc>
                          <a:spcPct val="200000"/>
                        </a:lnSpc>
                        <a:spcBef>
                          <a:spcPts val="0"/>
                        </a:spcBef>
                        <a:spcAft>
                          <a:spcPts val="0"/>
                        </a:spcAft>
                      </a:pPr>
                      <a:r>
                        <a:rPr lang="en-US" sz="1800">
                          <a:effectLst/>
                        </a:rPr>
                        <a:t>961</a:t>
                      </a:r>
                      <a:endParaRPr lang="en-US" sz="1800">
                        <a:solidFill>
                          <a:srgbClr val="000000"/>
                        </a:solidFill>
                        <a:effectLst/>
                        <a:latin typeface="Calibri"/>
                        <a:ea typeface="Calibri"/>
                        <a:cs typeface="Times New Roman"/>
                      </a:endParaRPr>
                    </a:p>
                  </a:txBody>
                  <a:tcPr marL="68580" marR="68580" marT="0" marB="0"/>
                </a:tc>
                <a:tc>
                  <a:txBody>
                    <a:bodyPr/>
                    <a:lstStyle/>
                    <a:p>
                      <a:pPr marL="0" marR="0" algn="ctr">
                        <a:lnSpc>
                          <a:spcPct val="200000"/>
                        </a:lnSpc>
                        <a:spcBef>
                          <a:spcPts val="0"/>
                        </a:spcBef>
                        <a:spcAft>
                          <a:spcPts val="0"/>
                        </a:spcAft>
                      </a:pPr>
                      <a:r>
                        <a:rPr lang="en-US" sz="1800" dirty="0" smtClean="0">
                          <a:effectLst/>
                        </a:rPr>
                        <a:t>32%</a:t>
                      </a:r>
                      <a:endParaRPr lang="en-US" sz="1800" dirty="0">
                        <a:solidFill>
                          <a:srgbClr val="000000"/>
                        </a:solidFill>
                        <a:effectLst/>
                        <a:latin typeface="Calibri"/>
                        <a:ea typeface="Calibri"/>
                        <a:cs typeface="Times New Roman"/>
                      </a:endParaRPr>
                    </a:p>
                  </a:txBody>
                  <a:tcPr marL="68580" marR="68580" marT="0" marB="0"/>
                </a:tc>
              </a:tr>
              <a:tr h="190500">
                <a:tc>
                  <a:txBody>
                    <a:bodyPr/>
                    <a:lstStyle/>
                    <a:p>
                      <a:pPr marL="0" marR="0">
                        <a:lnSpc>
                          <a:spcPct val="200000"/>
                        </a:lnSpc>
                        <a:spcBef>
                          <a:spcPts val="0"/>
                        </a:spcBef>
                        <a:spcAft>
                          <a:spcPts val="0"/>
                        </a:spcAft>
                      </a:pPr>
                      <a:r>
                        <a:rPr lang="en-US" sz="1800">
                          <a:effectLst/>
                        </a:rPr>
                        <a:t>Male</a:t>
                      </a:r>
                      <a:endParaRPr lang="en-US" sz="1800">
                        <a:solidFill>
                          <a:srgbClr val="000000"/>
                        </a:solidFill>
                        <a:effectLst/>
                        <a:latin typeface="Calibri"/>
                        <a:ea typeface="Calibri"/>
                        <a:cs typeface="Times New Roman"/>
                      </a:endParaRPr>
                    </a:p>
                  </a:txBody>
                  <a:tcPr marL="68580" marR="68580" marT="0" marB="0"/>
                </a:tc>
                <a:tc>
                  <a:txBody>
                    <a:bodyPr/>
                    <a:lstStyle/>
                    <a:p>
                      <a:pPr marL="0" marR="0" algn="ctr">
                        <a:lnSpc>
                          <a:spcPct val="200000"/>
                        </a:lnSpc>
                        <a:spcBef>
                          <a:spcPts val="0"/>
                        </a:spcBef>
                        <a:spcAft>
                          <a:spcPts val="0"/>
                        </a:spcAft>
                      </a:pPr>
                      <a:r>
                        <a:rPr lang="en-US" sz="1800">
                          <a:effectLst/>
                        </a:rPr>
                        <a:t>2501</a:t>
                      </a:r>
                      <a:endParaRPr lang="en-US" sz="1800">
                        <a:solidFill>
                          <a:srgbClr val="000000"/>
                        </a:solidFill>
                        <a:effectLst/>
                        <a:latin typeface="Calibri"/>
                        <a:ea typeface="Calibri"/>
                        <a:cs typeface="Times New Roman"/>
                      </a:endParaRPr>
                    </a:p>
                  </a:txBody>
                  <a:tcPr marL="68580" marR="68580" marT="0" marB="0"/>
                </a:tc>
                <a:tc>
                  <a:txBody>
                    <a:bodyPr/>
                    <a:lstStyle/>
                    <a:p>
                      <a:pPr marL="0" marR="0" algn="ctr">
                        <a:lnSpc>
                          <a:spcPct val="200000"/>
                        </a:lnSpc>
                        <a:spcBef>
                          <a:spcPts val="0"/>
                        </a:spcBef>
                        <a:spcAft>
                          <a:spcPts val="0"/>
                        </a:spcAft>
                      </a:pPr>
                      <a:r>
                        <a:rPr lang="en-US" sz="1800">
                          <a:effectLst/>
                        </a:rPr>
                        <a:t>579</a:t>
                      </a:r>
                      <a:endParaRPr lang="en-US" sz="1800">
                        <a:solidFill>
                          <a:srgbClr val="000000"/>
                        </a:solidFill>
                        <a:effectLst/>
                        <a:latin typeface="Calibri"/>
                        <a:ea typeface="Calibri"/>
                        <a:cs typeface="Times New Roman"/>
                      </a:endParaRPr>
                    </a:p>
                  </a:txBody>
                  <a:tcPr marL="68580" marR="68580" marT="0" marB="0"/>
                </a:tc>
                <a:tc>
                  <a:txBody>
                    <a:bodyPr/>
                    <a:lstStyle/>
                    <a:p>
                      <a:pPr marL="0" marR="0" algn="ctr">
                        <a:lnSpc>
                          <a:spcPct val="200000"/>
                        </a:lnSpc>
                        <a:spcBef>
                          <a:spcPts val="0"/>
                        </a:spcBef>
                        <a:spcAft>
                          <a:spcPts val="0"/>
                        </a:spcAft>
                      </a:pPr>
                      <a:r>
                        <a:rPr lang="en-US" sz="1800" dirty="0" smtClean="0">
                          <a:solidFill>
                            <a:schemeClr val="dk1"/>
                          </a:solidFill>
                          <a:effectLst/>
                          <a:latin typeface="+mn-lt"/>
                          <a:ea typeface="+mn-ea"/>
                          <a:cs typeface="+mn-cs"/>
                        </a:rPr>
                        <a:t>23%</a:t>
                      </a:r>
                      <a:endParaRPr lang="en-US" sz="1800" dirty="0">
                        <a:solidFill>
                          <a:srgbClr val="000000"/>
                        </a:solidFill>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235249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Degree/Certificate Completions</a:t>
            </a:r>
            <a:endParaRPr lang="en-US" dirty="0"/>
          </a:p>
        </p:txBody>
      </p:sp>
      <p:sp>
        <p:nvSpPr>
          <p:cNvPr id="3" name="Content Placeholder 2"/>
          <p:cNvSpPr>
            <a:spLocks noGrp="1"/>
          </p:cNvSpPr>
          <p:nvPr>
            <p:ph idx="1"/>
          </p:nvPr>
        </p:nvSpPr>
        <p:spPr/>
        <p:txBody>
          <a:bodyPr/>
          <a:lstStyle/>
          <a:p>
            <a:r>
              <a:rPr lang="en-US" dirty="0" smtClean="0"/>
              <a:t>Completers by age</a:t>
            </a:r>
          </a:p>
          <a:p>
            <a:pPr lvl="1"/>
            <a:r>
              <a:rPr lang="en-US" dirty="0" smtClean="0"/>
              <a:t>2010-11, 2011-12, 2012-13 degree-seeking students</a:t>
            </a:r>
          </a:p>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134176211"/>
              </p:ext>
            </p:extLst>
          </p:nvPr>
        </p:nvGraphicFramePr>
        <p:xfrm>
          <a:off x="990600" y="3733800"/>
          <a:ext cx="7839393" cy="1920240"/>
        </p:xfrm>
        <a:graphic>
          <a:graphicData uri="http://schemas.openxmlformats.org/drawingml/2006/table">
            <a:tbl>
              <a:tblPr firstRow="1" firstCol="1" bandRow="1">
                <a:tableStyleId>{5C22544A-7EE6-4342-B048-85BDC9FD1C3A}</a:tableStyleId>
              </a:tblPr>
              <a:tblGrid>
                <a:gridCol w="1722836"/>
                <a:gridCol w="2255705"/>
                <a:gridCol w="1528867"/>
                <a:gridCol w="2331985"/>
              </a:tblGrid>
              <a:tr h="190500">
                <a:tc>
                  <a:txBody>
                    <a:bodyPr/>
                    <a:lstStyle/>
                    <a:p>
                      <a:pPr marL="0" marR="0">
                        <a:lnSpc>
                          <a:spcPct val="100000"/>
                        </a:lnSpc>
                        <a:spcBef>
                          <a:spcPts val="0"/>
                        </a:spcBef>
                        <a:spcAft>
                          <a:spcPts val="0"/>
                        </a:spcAft>
                      </a:pPr>
                      <a:r>
                        <a:rPr lang="en-US" sz="1800" dirty="0">
                          <a:effectLst/>
                        </a:rPr>
                        <a:t>Age</a:t>
                      </a:r>
                      <a:endParaRPr lang="en-US" sz="1800" dirty="0">
                        <a:solidFill>
                          <a:srgbClr val="000000"/>
                        </a:solidFill>
                        <a:effectLst/>
                        <a:latin typeface="Calibri"/>
                        <a:ea typeface="Calibri"/>
                        <a:cs typeface="Times New Roman"/>
                      </a:endParaRPr>
                    </a:p>
                  </a:txBody>
                  <a:tcPr marL="68580" marR="68580" marT="0" marB="0"/>
                </a:tc>
                <a:tc>
                  <a:txBody>
                    <a:bodyPr/>
                    <a:lstStyle/>
                    <a:p>
                      <a:pPr marL="0" marR="0" algn="ctr">
                        <a:lnSpc>
                          <a:spcPct val="100000"/>
                        </a:lnSpc>
                        <a:spcBef>
                          <a:spcPts val="0"/>
                        </a:spcBef>
                        <a:spcAft>
                          <a:spcPts val="0"/>
                        </a:spcAft>
                      </a:pPr>
                      <a:r>
                        <a:rPr lang="en-US" sz="1800" dirty="0">
                          <a:effectLst/>
                        </a:rPr>
                        <a:t>Degree/Cert Seeking Cohort</a:t>
                      </a:r>
                      <a:endParaRPr lang="en-US" sz="1800" dirty="0">
                        <a:solidFill>
                          <a:srgbClr val="000000"/>
                        </a:solidFill>
                        <a:effectLst/>
                        <a:latin typeface="Calibri"/>
                        <a:ea typeface="Calibri"/>
                        <a:cs typeface="Times New Roman"/>
                      </a:endParaRPr>
                    </a:p>
                  </a:txBody>
                  <a:tcPr marL="68580" marR="68580" marT="0" marB="0"/>
                </a:tc>
                <a:tc>
                  <a:txBody>
                    <a:bodyPr/>
                    <a:lstStyle/>
                    <a:p>
                      <a:pPr marL="0" marR="0" algn="ctr">
                        <a:lnSpc>
                          <a:spcPct val="100000"/>
                        </a:lnSpc>
                        <a:spcBef>
                          <a:spcPts val="0"/>
                        </a:spcBef>
                        <a:spcAft>
                          <a:spcPts val="0"/>
                        </a:spcAft>
                      </a:pPr>
                      <a:r>
                        <a:rPr lang="en-US" sz="1800" dirty="0">
                          <a:effectLst/>
                        </a:rPr>
                        <a:t>Completers</a:t>
                      </a:r>
                      <a:endParaRPr lang="en-US" sz="1800" dirty="0">
                        <a:solidFill>
                          <a:srgbClr val="000000"/>
                        </a:solidFill>
                        <a:effectLst/>
                        <a:latin typeface="Calibri"/>
                        <a:ea typeface="Calibri"/>
                        <a:cs typeface="Times New Roman"/>
                      </a:endParaRPr>
                    </a:p>
                  </a:txBody>
                  <a:tcPr marL="68580" marR="68580" marT="0" marB="0"/>
                </a:tc>
                <a:tc>
                  <a:txBody>
                    <a:bodyPr/>
                    <a:lstStyle/>
                    <a:p>
                      <a:pPr marL="0" marR="0" algn="ctr">
                        <a:lnSpc>
                          <a:spcPct val="100000"/>
                        </a:lnSpc>
                        <a:spcBef>
                          <a:spcPts val="0"/>
                        </a:spcBef>
                        <a:spcAft>
                          <a:spcPts val="0"/>
                        </a:spcAft>
                      </a:pPr>
                      <a:r>
                        <a:rPr lang="en-US" sz="1800" dirty="0">
                          <a:effectLst/>
                        </a:rPr>
                        <a:t>Completion rate</a:t>
                      </a:r>
                      <a:endParaRPr lang="en-US" sz="1800" dirty="0">
                        <a:solidFill>
                          <a:srgbClr val="000000"/>
                        </a:solidFill>
                        <a:effectLst/>
                        <a:latin typeface="Calibri"/>
                        <a:ea typeface="Calibri"/>
                        <a:cs typeface="Times New Roman"/>
                      </a:endParaRPr>
                    </a:p>
                  </a:txBody>
                  <a:tcPr marL="68580" marR="68580" marT="0" marB="0"/>
                </a:tc>
              </a:tr>
              <a:tr h="190500">
                <a:tc>
                  <a:txBody>
                    <a:bodyPr/>
                    <a:lstStyle/>
                    <a:p>
                      <a:pPr marL="0" marR="0">
                        <a:lnSpc>
                          <a:spcPct val="100000"/>
                        </a:lnSpc>
                        <a:spcBef>
                          <a:spcPts val="0"/>
                        </a:spcBef>
                        <a:spcAft>
                          <a:spcPts val="0"/>
                        </a:spcAft>
                      </a:pPr>
                      <a:r>
                        <a:rPr lang="en-US" sz="1800">
                          <a:effectLst/>
                        </a:rPr>
                        <a:t>24 and younger</a:t>
                      </a:r>
                      <a:endParaRPr lang="en-US" sz="1800">
                        <a:solidFill>
                          <a:srgbClr val="000000"/>
                        </a:solidFill>
                        <a:effectLst/>
                        <a:latin typeface="Calibri"/>
                        <a:ea typeface="Calibri"/>
                        <a:cs typeface="Times New Roman"/>
                      </a:endParaRPr>
                    </a:p>
                  </a:txBody>
                  <a:tcPr marL="68580" marR="68580" marT="0" marB="0"/>
                </a:tc>
                <a:tc>
                  <a:txBody>
                    <a:bodyPr/>
                    <a:lstStyle/>
                    <a:p>
                      <a:pPr marL="0" marR="0" algn="ctr">
                        <a:lnSpc>
                          <a:spcPct val="100000"/>
                        </a:lnSpc>
                        <a:spcBef>
                          <a:spcPts val="0"/>
                        </a:spcBef>
                        <a:spcAft>
                          <a:spcPts val="0"/>
                        </a:spcAft>
                      </a:pPr>
                      <a:r>
                        <a:rPr lang="en-US" sz="1800" dirty="0">
                          <a:effectLst/>
                        </a:rPr>
                        <a:t>3096</a:t>
                      </a:r>
                      <a:endParaRPr lang="en-US" sz="1800" dirty="0">
                        <a:solidFill>
                          <a:srgbClr val="000000"/>
                        </a:solidFill>
                        <a:effectLst/>
                        <a:latin typeface="Calibri"/>
                        <a:ea typeface="Calibri"/>
                        <a:cs typeface="Times New Roman"/>
                      </a:endParaRPr>
                    </a:p>
                  </a:txBody>
                  <a:tcPr marL="68580" marR="68580" marT="0" marB="0"/>
                </a:tc>
                <a:tc>
                  <a:txBody>
                    <a:bodyPr/>
                    <a:lstStyle/>
                    <a:p>
                      <a:pPr marL="0" marR="0" algn="ctr">
                        <a:lnSpc>
                          <a:spcPct val="100000"/>
                        </a:lnSpc>
                        <a:spcBef>
                          <a:spcPts val="0"/>
                        </a:spcBef>
                        <a:spcAft>
                          <a:spcPts val="0"/>
                        </a:spcAft>
                      </a:pPr>
                      <a:r>
                        <a:rPr lang="en-US" sz="1800" dirty="0">
                          <a:effectLst/>
                        </a:rPr>
                        <a:t>671</a:t>
                      </a:r>
                      <a:endParaRPr lang="en-US" sz="1800" dirty="0">
                        <a:solidFill>
                          <a:srgbClr val="000000"/>
                        </a:solidFill>
                        <a:effectLst/>
                        <a:latin typeface="Calibri"/>
                        <a:ea typeface="Calibri"/>
                        <a:cs typeface="Times New Roman"/>
                      </a:endParaRPr>
                    </a:p>
                  </a:txBody>
                  <a:tcPr marL="68580" marR="68580" marT="0" marB="0"/>
                </a:tc>
                <a:tc>
                  <a:txBody>
                    <a:bodyPr/>
                    <a:lstStyle/>
                    <a:p>
                      <a:pPr marL="0" marR="0" algn="ctr">
                        <a:lnSpc>
                          <a:spcPct val="100000"/>
                        </a:lnSpc>
                        <a:spcBef>
                          <a:spcPts val="0"/>
                        </a:spcBef>
                        <a:spcAft>
                          <a:spcPts val="0"/>
                        </a:spcAft>
                      </a:pPr>
                      <a:r>
                        <a:rPr lang="en-US" sz="1800" dirty="0" smtClean="0">
                          <a:effectLst/>
                        </a:rPr>
                        <a:t>22%</a:t>
                      </a:r>
                      <a:endParaRPr lang="en-US" sz="1800" dirty="0">
                        <a:solidFill>
                          <a:srgbClr val="000000"/>
                        </a:solidFill>
                        <a:effectLst/>
                        <a:latin typeface="Calibri"/>
                        <a:ea typeface="Calibri"/>
                        <a:cs typeface="Times New Roman"/>
                      </a:endParaRPr>
                    </a:p>
                  </a:txBody>
                  <a:tcPr marL="68580" marR="68580" marT="0" marB="0"/>
                </a:tc>
              </a:tr>
              <a:tr h="190500">
                <a:tc>
                  <a:txBody>
                    <a:bodyPr/>
                    <a:lstStyle/>
                    <a:p>
                      <a:pPr marL="0" marR="0">
                        <a:lnSpc>
                          <a:spcPct val="100000"/>
                        </a:lnSpc>
                        <a:spcBef>
                          <a:spcPts val="0"/>
                        </a:spcBef>
                        <a:spcAft>
                          <a:spcPts val="0"/>
                        </a:spcAft>
                      </a:pPr>
                      <a:r>
                        <a:rPr lang="en-US" sz="1800">
                          <a:effectLst/>
                        </a:rPr>
                        <a:t>25 - 34</a:t>
                      </a:r>
                      <a:endParaRPr lang="en-US" sz="1800">
                        <a:solidFill>
                          <a:srgbClr val="000000"/>
                        </a:solidFill>
                        <a:effectLst/>
                        <a:latin typeface="Calibri"/>
                        <a:ea typeface="Calibri"/>
                        <a:cs typeface="Times New Roman"/>
                      </a:endParaRPr>
                    </a:p>
                  </a:txBody>
                  <a:tcPr marL="68580" marR="68580" marT="0" marB="0"/>
                </a:tc>
                <a:tc>
                  <a:txBody>
                    <a:bodyPr/>
                    <a:lstStyle/>
                    <a:p>
                      <a:pPr marL="0" marR="0" algn="ctr">
                        <a:lnSpc>
                          <a:spcPct val="100000"/>
                        </a:lnSpc>
                        <a:spcBef>
                          <a:spcPts val="0"/>
                        </a:spcBef>
                        <a:spcAft>
                          <a:spcPts val="0"/>
                        </a:spcAft>
                      </a:pPr>
                      <a:r>
                        <a:rPr lang="en-US" sz="1800">
                          <a:effectLst/>
                        </a:rPr>
                        <a:t>1534</a:t>
                      </a:r>
                      <a:endParaRPr lang="en-US" sz="1800">
                        <a:solidFill>
                          <a:srgbClr val="000000"/>
                        </a:solidFill>
                        <a:effectLst/>
                        <a:latin typeface="Calibri"/>
                        <a:ea typeface="Calibri"/>
                        <a:cs typeface="Times New Roman"/>
                      </a:endParaRPr>
                    </a:p>
                  </a:txBody>
                  <a:tcPr marL="68580" marR="68580" marT="0" marB="0"/>
                </a:tc>
                <a:tc>
                  <a:txBody>
                    <a:bodyPr/>
                    <a:lstStyle/>
                    <a:p>
                      <a:pPr marL="0" marR="0" algn="ctr">
                        <a:lnSpc>
                          <a:spcPct val="100000"/>
                        </a:lnSpc>
                        <a:spcBef>
                          <a:spcPts val="0"/>
                        </a:spcBef>
                        <a:spcAft>
                          <a:spcPts val="0"/>
                        </a:spcAft>
                      </a:pPr>
                      <a:r>
                        <a:rPr lang="en-US" sz="1800" dirty="0">
                          <a:effectLst/>
                        </a:rPr>
                        <a:t>512</a:t>
                      </a:r>
                      <a:endParaRPr lang="en-US" sz="1800" dirty="0">
                        <a:solidFill>
                          <a:srgbClr val="000000"/>
                        </a:solidFill>
                        <a:effectLst/>
                        <a:latin typeface="Calibri"/>
                        <a:ea typeface="Calibri"/>
                        <a:cs typeface="Times New Roman"/>
                      </a:endParaRPr>
                    </a:p>
                  </a:txBody>
                  <a:tcPr marL="68580" marR="68580" marT="0" marB="0"/>
                </a:tc>
                <a:tc>
                  <a:txBody>
                    <a:bodyPr/>
                    <a:lstStyle/>
                    <a:p>
                      <a:pPr marL="0" marR="0" algn="ctr">
                        <a:lnSpc>
                          <a:spcPct val="100000"/>
                        </a:lnSpc>
                        <a:spcBef>
                          <a:spcPts val="0"/>
                        </a:spcBef>
                        <a:spcAft>
                          <a:spcPts val="0"/>
                        </a:spcAft>
                      </a:pPr>
                      <a:r>
                        <a:rPr lang="en-US" sz="1800" dirty="0" smtClean="0">
                          <a:solidFill>
                            <a:schemeClr val="dk1"/>
                          </a:solidFill>
                          <a:effectLst/>
                          <a:latin typeface="+mn-lt"/>
                          <a:ea typeface="+mn-ea"/>
                          <a:cs typeface="+mn-cs"/>
                        </a:rPr>
                        <a:t>33%</a:t>
                      </a:r>
                      <a:endParaRPr lang="en-US" sz="1800" dirty="0">
                        <a:solidFill>
                          <a:srgbClr val="000000"/>
                        </a:solidFill>
                        <a:effectLst/>
                        <a:latin typeface="Calibri"/>
                        <a:ea typeface="Calibri"/>
                        <a:cs typeface="Times New Roman"/>
                      </a:endParaRPr>
                    </a:p>
                  </a:txBody>
                  <a:tcPr marL="68580" marR="68580" marT="0" marB="0"/>
                </a:tc>
              </a:tr>
              <a:tr h="190500">
                <a:tc>
                  <a:txBody>
                    <a:bodyPr/>
                    <a:lstStyle/>
                    <a:p>
                      <a:pPr marL="0" marR="0">
                        <a:lnSpc>
                          <a:spcPct val="100000"/>
                        </a:lnSpc>
                        <a:spcBef>
                          <a:spcPts val="0"/>
                        </a:spcBef>
                        <a:spcAft>
                          <a:spcPts val="0"/>
                        </a:spcAft>
                      </a:pPr>
                      <a:r>
                        <a:rPr lang="en-US" sz="1800">
                          <a:effectLst/>
                        </a:rPr>
                        <a:t>35 - 49</a:t>
                      </a:r>
                      <a:endParaRPr lang="en-US" sz="1800">
                        <a:solidFill>
                          <a:srgbClr val="000000"/>
                        </a:solidFill>
                        <a:effectLst/>
                        <a:latin typeface="Calibri"/>
                        <a:ea typeface="Calibri"/>
                        <a:cs typeface="Times New Roman"/>
                      </a:endParaRPr>
                    </a:p>
                  </a:txBody>
                  <a:tcPr marL="68580" marR="68580" marT="0" marB="0"/>
                </a:tc>
                <a:tc>
                  <a:txBody>
                    <a:bodyPr/>
                    <a:lstStyle/>
                    <a:p>
                      <a:pPr marL="0" marR="0" algn="ctr">
                        <a:lnSpc>
                          <a:spcPct val="100000"/>
                        </a:lnSpc>
                        <a:spcBef>
                          <a:spcPts val="0"/>
                        </a:spcBef>
                        <a:spcAft>
                          <a:spcPts val="0"/>
                        </a:spcAft>
                      </a:pPr>
                      <a:r>
                        <a:rPr lang="en-US" sz="1800">
                          <a:effectLst/>
                        </a:rPr>
                        <a:t>639</a:t>
                      </a:r>
                      <a:endParaRPr lang="en-US" sz="1800">
                        <a:solidFill>
                          <a:srgbClr val="000000"/>
                        </a:solidFill>
                        <a:effectLst/>
                        <a:latin typeface="Calibri"/>
                        <a:ea typeface="Calibri"/>
                        <a:cs typeface="Times New Roman"/>
                      </a:endParaRPr>
                    </a:p>
                  </a:txBody>
                  <a:tcPr marL="68580" marR="68580" marT="0" marB="0"/>
                </a:tc>
                <a:tc>
                  <a:txBody>
                    <a:bodyPr/>
                    <a:lstStyle/>
                    <a:p>
                      <a:pPr marL="0" marR="0" algn="ctr">
                        <a:lnSpc>
                          <a:spcPct val="100000"/>
                        </a:lnSpc>
                        <a:spcBef>
                          <a:spcPts val="0"/>
                        </a:spcBef>
                        <a:spcAft>
                          <a:spcPts val="0"/>
                        </a:spcAft>
                      </a:pPr>
                      <a:r>
                        <a:rPr lang="en-US" sz="1800" dirty="0">
                          <a:effectLst/>
                        </a:rPr>
                        <a:t>237</a:t>
                      </a:r>
                      <a:endParaRPr lang="en-US" sz="1800" dirty="0">
                        <a:solidFill>
                          <a:srgbClr val="000000"/>
                        </a:solidFill>
                        <a:effectLst/>
                        <a:latin typeface="Calibri"/>
                        <a:ea typeface="Calibri"/>
                        <a:cs typeface="Times New Roman"/>
                      </a:endParaRPr>
                    </a:p>
                  </a:txBody>
                  <a:tcPr marL="68580" marR="68580" marT="0" marB="0"/>
                </a:tc>
                <a:tc>
                  <a:txBody>
                    <a:bodyPr/>
                    <a:lstStyle/>
                    <a:p>
                      <a:pPr marL="0" marR="0" algn="ctr">
                        <a:lnSpc>
                          <a:spcPct val="100000"/>
                        </a:lnSpc>
                        <a:spcBef>
                          <a:spcPts val="0"/>
                        </a:spcBef>
                        <a:spcAft>
                          <a:spcPts val="0"/>
                        </a:spcAft>
                      </a:pPr>
                      <a:r>
                        <a:rPr lang="en-US" sz="1800" dirty="0" smtClean="0">
                          <a:solidFill>
                            <a:schemeClr val="dk1"/>
                          </a:solidFill>
                          <a:effectLst/>
                          <a:latin typeface="+mn-lt"/>
                          <a:ea typeface="+mn-ea"/>
                          <a:cs typeface="+mn-cs"/>
                        </a:rPr>
                        <a:t>37%</a:t>
                      </a:r>
                      <a:endParaRPr lang="en-US" sz="1800" dirty="0">
                        <a:solidFill>
                          <a:srgbClr val="000000"/>
                        </a:solidFill>
                        <a:effectLst/>
                        <a:latin typeface="Calibri"/>
                        <a:ea typeface="Calibri"/>
                        <a:cs typeface="Times New Roman"/>
                      </a:endParaRPr>
                    </a:p>
                  </a:txBody>
                  <a:tcPr marL="68580" marR="68580" marT="0" marB="0"/>
                </a:tc>
              </a:tr>
              <a:tr h="190500">
                <a:tc>
                  <a:txBody>
                    <a:bodyPr/>
                    <a:lstStyle/>
                    <a:p>
                      <a:pPr marL="0" marR="0">
                        <a:lnSpc>
                          <a:spcPct val="100000"/>
                        </a:lnSpc>
                        <a:spcBef>
                          <a:spcPts val="0"/>
                        </a:spcBef>
                        <a:spcAft>
                          <a:spcPts val="0"/>
                        </a:spcAft>
                      </a:pPr>
                      <a:r>
                        <a:rPr lang="en-US" sz="1800">
                          <a:effectLst/>
                        </a:rPr>
                        <a:t>50 and older</a:t>
                      </a:r>
                      <a:endParaRPr lang="en-US" sz="1800">
                        <a:solidFill>
                          <a:srgbClr val="000000"/>
                        </a:solidFill>
                        <a:effectLst/>
                        <a:latin typeface="Calibri"/>
                        <a:ea typeface="Calibri"/>
                        <a:cs typeface="Times New Roman"/>
                      </a:endParaRPr>
                    </a:p>
                  </a:txBody>
                  <a:tcPr marL="68580" marR="68580" marT="0" marB="0"/>
                </a:tc>
                <a:tc>
                  <a:txBody>
                    <a:bodyPr/>
                    <a:lstStyle/>
                    <a:p>
                      <a:pPr marL="0" marR="0" algn="ctr">
                        <a:lnSpc>
                          <a:spcPct val="100000"/>
                        </a:lnSpc>
                        <a:spcBef>
                          <a:spcPts val="0"/>
                        </a:spcBef>
                        <a:spcAft>
                          <a:spcPts val="0"/>
                        </a:spcAft>
                      </a:pPr>
                      <a:r>
                        <a:rPr lang="en-US" sz="1800">
                          <a:effectLst/>
                        </a:rPr>
                        <a:t>277</a:t>
                      </a:r>
                      <a:endParaRPr lang="en-US" sz="1800">
                        <a:solidFill>
                          <a:srgbClr val="000000"/>
                        </a:solidFill>
                        <a:effectLst/>
                        <a:latin typeface="Calibri"/>
                        <a:ea typeface="Calibri"/>
                        <a:cs typeface="Times New Roman"/>
                      </a:endParaRPr>
                    </a:p>
                  </a:txBody>
                  <a:tcPr marL="68580" marR="68580" marT="0" marB="0"/>
                </a:tc>
                <a:tc>
                  <a:txBody>
                    <a:bodyPr/>
                    <a:lstStyle/>
                    <a:p>
                      <a:pPr marL="0" marR="0" algn="ctr">
                        <a:lnSpc>
                          <a:spcPct val="100000"/>
                        </a:lnSpc>
                        <a:spcBef>
                          <a:spcPts val="0"/>
                        </a:spcBef>
                        <a:spcAft>
                          <a:spcPts val="0"/>
                        </a:spcAft>
                      </a:pPr>
                      <a:r>
                        <a:rPr lang="en-US" sz="1800">
                          <a:effectLst/>
                        </a:rPr>
                        <a:t>119</a:t>
                      </a:r>
                      <a:endParaRPr lang="en-US" sz="1800">
                        <a:solidFill>
                          <a:srgbClr val="000000"/>
                        </a:solidFill>
                        <a:effectLst/>
                        <a:latin typeface="Calibri"/>
                        <a:ea typeface="Calibri"/>
                        <a:cs typeface="Times New Roman"/>
                      </a:endParaRPr>
                    </a:p>
                  </a:txBody>
                  <a:tcPr marL="68580" marR="68580" marT="0" marB="0"/>
                </a:tc>
                <a:tc>
                  <a:txBody>
                    <a:bodyPr/>
                    <a:lstStyle/>
                    <a:p>
                      <a:pPr marL="0" marR="0" algn="ctr">
                        <a:lnSpc>
                          <a:spcPct val="100000"/>
                        </a:lnSpc>
                        <a:spcBef>
                          <a:spcPts val="0"/>
                        </a:spcBef>
                        <a:spcAft>
                          <a:spcPts val="0"/>
                        </a:spcAft>
                      </a:pPr>
                      <a:r>
                        <a:rPr lang="en-US" sz="1800" dirty="0" smtClean="0">
                          <a:solidFill>
                            <a:schemeClr val="dk1"/>
                          </a:solidFill>
                          <a:effectLst/>
                          <a:latin typeface="+mn-lt"/>
                          <a:ea typeface="+mn-ea"/>
                          <a:cs typeface="+mn-cs"/>
                        </a:rPr>
                        <a:t>43%</a:t>
                      </a:r>
                      <a:endParaRPr lang="en-US" sz="1800" dirty="0">
                        <a:solidFill>
                          <a:srgbClr val="000000"/>
                        </a:solidFill>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4659892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Degree/Certificate Completions</a:t>
            </a:r>
            <a:endParaRPr lang="en-US" dirty="0"/>
          </a:p>
        </p:txBody>
      </p:sp>
      <p:sp>
        <p:nvSpPr>
          <p:cNvPr id="3" name="Content Placeholder 2"/>
          <p:cNvSpPr>
            <a:spLocks noGrp="1"/>
          </p:cNvSpPr>
          <p:nvPr>
            <p:ph idx="1"/>
          </p:nvPr>
        </p:nvSpPr>
        <p:spPr/>
        <p:txBody>
          <a:bodyPr/>
          <a:lstStyle/>
          <a:p>
            <a:r>
              <a:rPr lang="en-US" dirty="0" smtClean="0"/>
              <a:t>Completers by ethnicity</a:t>
            </a:r>
          </a:p>
          <a:p>
            <a:pPr lvl="1"/>
            <a:r>
              <a:rPr lang="en-US" dirty="0" smtClean="0"/>
              <a:t>2010-11, 2011-12, 2012-13 degree-seeking students</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596902521"/>
              </p:ext>
            </p:extLst>
          </p:nvPr>
        </p:nvGraphicFramePr>
        <p:xfrm>
          <a:off x="457200" y="3581400"/>
          <a:ext cx="8458201" cy="2402668"/>
        </p:xfrm>
        <a:graphic>
          <a:graphicData uri="http://schemas.openxmlformats.org/drawingml/2006/table">
            <a:tbl>
              <a:tblPr firstRow="1" firstCol="1" bandRow="1">
                <a:tableStyleId>{5C22544A-7EE6-4342-B048-85BDC9FD1C3A}</a:tableStyleId>
              </a:tblPr>
              <a:tblGrid>
                <a:gridCol w="1707906"/>
                <a:gridCol w="1932616"/>
                <a:gridCol w="1711218"/>
                <a:gridCol w="1536504"/>
                <a:gridCol w="1569957"/>
              </a:tblGrid>
              <a:tr h="739457">
                <a:tc>
                  <a:txBody>
                    <a:bodyPr/>
                    <a:lstStyle/>
                    <a:p>
                      <a:pPr marL="0" marR="0">
                        <a:lnSpc>
                          <a:spcPct val="100000"/>
                        </a:lnSpc>
                        <a:spcBef>
                          <a:spcPts val="0"/>
                        </a:spcBef>
                        <a:spcAft>
                          <a:spcPts val="0"/>
                        </a:spcAft>
                      </a:pPr>
                      <a:r>
                        <a:rPr lang="en-US" sz="1800" dirty="0">
                          <a:effectLst/>
                        </a:rPr>
                        <a:t>Ethnicity</a:t>
                      </a:r>
                      <a:endParaRPr lang="en-US" sz="1800" dirty="0">
                        <a:solidFill>
                          <a:srgbClr val="000000"/>
                        </a:solidFill>
                        <a:effectLst/>
                        <a:latin typeface="Calibri"/>
                        <a:ea typeface="Calibri"/>
                        <a:cs typeface="Times New Roman"/>
                      </a:endParaRPr>
                    </a:p>
                  </a:txBody>
                  <a:tcPr marL="62370" marR="62370" marT="0" marB="0"/>
                </a:tc>
                <a:tc>
                  <a:txBody>
                    <a:bodyPr/>
                    <a:lstStyle/>
                    <a:p>
                      <a:pPr marL="0" marR="0">
                        <a:lnSpc>
                          <a:spcPct val="100000"/>
                        </a:lnSpc>
                        <a:spcBef>
                          <a:spcPts val="0"/>
                        </a:spcBef>
                        <a:spcAft>
                          <a:spcPts val="0"/>
                        </a:spcAft>
                      </a:pPr>
                      <a:r>
                        <a:rPr lang="en-US" sz="1800">
                          <a:effectLst/>
                        </a:rPr>
                        <a:t>Not Progressed</a:t>
                      </a:r>
                      <a:endParaRPr lang="en-US" sz="1800">
                        <a:solidFill>
                          <a:srgbClr val="000000"/>
                        </a:solidFill>
                        <a:effectLst/>
                        <a:latin typeface="Calibri"/>
                        <a:ea typeface="Calibri"/>
                        <a:cs typeface="Times New Roman"/>
                      </a:endParaRPr>
                    </a:p>
                  </a:txBody>
                  <a:tcPr marL="62370" marR="62370" marT="0" marB="0"/>
                </a:tc>
                <a:tc>
                  <a:txBody>
                    <a:bodyPr/>
                    <a:lstStyle/>
                    <a:p>
                      <a:pPr marL="0" marR="0">
                        <a:lnSpc>
                          <a:spcPct val="100000"/>
                        </a:lnSpc>
                        <a:spcBef>
                          <a:spcPts val="0"/>
                        </a:spcBef>
                        <a:spcAft>
                          <a:spcPts val="0"/>
                        </a:spcAft>
                      </a:pPr>
                      <a:r>
                        <a:rPr lang="en-US" sz="1800">
                          <a:effectLst/>
                        </a:rPr>
                        <a:t>Progressed</a:t>
                      </a:r>
                      <a:endParaRPr lang="en-US" sz="1800">
                        <a:solidFill>
                          <a:srgbClr val="000000"/>
                        </a:solidFill>
                        <a:effectLst/>
                        <a:latin typeface="Calibri"/>
                        <a:ea typeface="Calibri"/>
                        <a:cs typeface="Times New Roman"/>
                      </a:endParaRPr>
                    </a:p>
                  </a:txBody>
                  <a:tcPr marL="62370" marR="62370" marT="0" marB="0"/>
                </a:tc>
                <a:tc>
                  <a:txBody>
                    <a:bodyPr/>
                    <a:lstStyle/>
                    <a:p>
                      <a:pPr marL="0" marR="0">
                        <a:lnSpc>
                          <a:spcPct val="100000"/>
                        </a:lnSpc>
                        <a:spcBef>
                          <a:spcPts val="0"/>
                        </a:spcBef>
                        <a:spcAft>
                          <a:spcPts val="0"/>
                        </a:spcAft>
                      </a:pPr>
                      <a:r>
                        <a:rPr lang="en-US" sz="1800">
                          <a:effectLst/>
                        </a:rPr>
                        <a:t>Total</a:t>
                      </a:r>
                      <a:endParaRPr lang="en-US" sz="1800">
                        <a:solidFill>
                          <a:srgbClr val="000000"/>
                        </a:solidFill>
                        <a:effectLst/>
                        <a:latin typeface="Calibri"/>
                        <a:ea typeface="Calibri"/>
                        <a:cs typeface="Times New Roman"/>
                      </a:endParaRPr>
                    </a:p>
                  </a:txBody>
                  <a:tcPr marL="62370" marR="62370" marT="0" marB="0"/>
                </a:tc>
                <a:tc>
                  <a:txBody>
                    <a:bodyPr/>
                    <a:lstStyle/>
                    <a:p>
                      <a:pPr marL="0" marR="0">
                        <a:lnSpc>
                          <a:spcPct val="100000"/>
                        </a:lnSpc>
                        <a:spcBef>
                          <a:spcPts val="0"/>
                        </a:spcBef>
                        <a:spcAft>
                          <a:spcPts val="0"/>
                        </a:spcAft>
                      </a:pPr>
                      <a:r>
                        <a:rPr lang="en-US" sz="1800">
                          <a:effectLst/>
                        </a:rPr>
                        <a:t>Progression Rate</a:t>
                      </a:r>
                      <a:endParaRPr lang="en-US" sz="1800">
                        <a:solidFill>
                          <a:srgbClr val="000000"/>
                        </a:solidFill>
                        <a:effectLst/>
                        <a:latin typeface="Calibri"/>
                        <a:ea typeface="Calibri"/>
                        <a:cs typeface="Times New Roman"/>
                      </a:endParaRPr>
                    </a:p>
                  </a:txBody>
                  <a:tcPr marL="62370" marR="62370" marT="0" marB="0"/>
                </a:tc>
              </a:tr>
              <a:tr h="332642">
                <a:tc>
                  <a:txBody>
                    <a:bodyPr/>
                    <a:lstStyle/>
                    <a:p>
                      <a:pPr marL="0" marR="0">
                        <a:lnSpc>
                          <a:spcPct val="100000"/>
                        </a:lnSpc>
                        <a:spcBef>
                          <a:spcPts val="0"/>
                        </a:spcBef>
                        <a:spcAft>
                          <a:spcPts val="0"/>
                        </a:spcAft>
                      </a:pPr>
                      <a:r>
                        <a:rPr lang="en-US" sz="1800" dirty="0">
                          <a:effectLst/>
                        </a:rPr>
                        <a:t>Hispanic</a:t>
                      </a:r>
                      <a:endParaRPr lang="en-US" sz="1800" dirty="0">
                        <a:solidFill>
                          <a:srgbClr val="000000"/>
                        </a:solidFill>
                        <a:effectLst/>
                        <a:latin typeface="Calibri"/>
                        <a:ea typeface="Calibri"/>
                        <a:cs typeface="Times New Roman"/>
                      </a:endParaRPr>
                    </a:p>
                  </a:txBody>
                  <a:tcPr marL="62370" marR="62370" marT="0" marB="0"/>
                </a:tc>
                <a:tc>
                  <a:txBody>
                    <a:bodyPr/>
                    <a:lstStyle/>
                    <a:p>
                      <a:pPr marL="0" marR="0">
                        <a:lnSpc>
                          <a:spcPct val="100000"/>
                        </a:lnSpc>
                        <a:spcBef>
                          <a:spcPts val="0"/>
                        </a:spcBef>
                        <a:spcAft>
                          <a:spcPts val="0"/>
                        </a:spcAft>
                      </a:pPr>
                      <a:r>
                        <a:rPr lang="en-US" sz="1800">
                          <a:effectLst/>
                        </a:rPr>
                        <a:t>68</a:t>
                      </a:r>
                      <a:endParaRPr lang="en-US" sz="1800">
                        <a:solidFill>
                          <a:srgbClr val="000000"/>
                        </a:solidFill>
                        <a:effectLst/>
                        <a:latin typeface="Calibri"/>
                        <a:ea typeface="Calibri"/>
                        <a:cs typeface="Times New Roman"/>
                      </a:endParaRPr>
                    </a:p>
                  </a:txBody>
                  <a:tcPr marL="62370" marR="62370" marT="0" marB="0"/>
                </a:tc>
                <a:tc>
                  <a:txBody>
                    <a:bodyPr/>
                    <a:lstStyle/>
                    <a:p>
                      <a:pPr marL="0" marR="0">
                        <a:lnSpc>
                          <a:spcPct val="100000"/>
                        </a:lnSpc>
                        <a:spcBef>
                          <a:spcPts val="0"/>
                        </a:spcBef>
                        <a:spcAft>
                          <a:spcPts val="0"/>
                        </a:spcAft>
                      </a:pPr>
                      <a:r>
                        <a:rPr lang="en-US" sz="1800">
                          <a:effectLst/>
                        </a:rPr>
                        <a:t>32</a:t>
                      </a:r>
                      <a:endParaRPr lang="en-US" sz="1800">
                        <a:solidFill>
                          <a:srgbClr val="000000"/>
                        </a:solidFill>
                        <a:effectLst/>
                        <a:latin typeface="Calibri"/>
                        <a:ea typeface="Calibri"/>
                        <a:cs typeface="Times New Roman"/>
                      </a:endParaRPr>
                    </a:p>
                  </a:txBody>
                  <a:tcPr marL="62370" marR="62370" marT="0" marB="0"/>
                </a:tc>
                <a:tc>
                  <a:txBody>
                    <a:bodyPr/>
                    <a:lstStyle/>
                    <a:p>
                      <a:pPr marL="0" marR="0">
                        <a:lnSpc>
                          <a:spcPct val="100000"/>
                        </a:lnSpc>
                        <a:spcBef>
                          <a:spcPts val="0"/>
                        </a:spcBef>
                        <a:spcAft>
                          <a:spcPts val="0"/>
                        </a:spcAft>
                      </a:pPr>
                      <a:r>
                        <a:rPr lang="en-US" sz="1800">
                          <a:effectLst/>
                        </a:rPr>
                        <a:t>100</a:t>
                      </a:r>
                      <a:endParaRPr lang="en-US" sz="1800">
                        <a:solidFill>
                          <a:srgbClr val="000000"/>
                        </a:solidFill>
                        <a:effectLst/>
                        <a:latin typeface="Calibri"/>
                        <a:ea typeface="Calibri"/>
                        <a:cs typeface="Times New Roman"/>
                      </a:endParaRPr>
                    </a:p>
                  </a:txBody>
                  <a:tcPr marL="62370" marR="62370" marT="0" marB="0"/>
                </a:tc>
                <a:tc>
                  <a:txBody>
                    <a:bodyPr/>
                    <a:lstStyle/>
                    <a:p>
                      <a:pPr marL="0" marR="0">
                        <a:lnSpc>
                          <a:spcPct val="100000"/>
                        </a:lnSpc>
                        <a:spcBef>
                          <a:spcPts val="0"/>
                        </a:spcBef>
                        <a:spcAft>
                          <a:spcPts val="0"/>
                        </a:spcAft>
                      </a:pPr>
                      <a:r>
                        <a:rPr lang="en-US" sz="1800" dirty="0" smtClean="0">
                          <a:effectLst/>
                        </a:rPr>
                        <a:t>32%</a:t>
                      </a:r>
                      <a:endParaRPr lang="en-US" sz="1800" dirty="0">
                        <a:solidFill>
                          <a:srgbClr val="000000"/>
                        </a:solidFill>
                        <a:effectLst/>
                        <a:latin typeface="Calibri"/>
                        <a:ea typeface="Calibri"/>
                        <a:cs typeface="Times New Roman"/>
                      </a:endParaRPr>
                    </a:p>
                  </a:txBody>
                  <a:tcPr marL="62370" marR="62370" marT="0" marB="0"/>
                </a:tc>
              </a:tr>
              <a:tr h="665285">
                <a:tc>
                  <a:txBody>
                    <a:bodyPr/>
                    <a:lstStyle/>
                    <a:p>
                      <a:pPr marL="0" marR="0">
                        <a:lnSpc>
                          <a:spcPct val="100000"/>
                        </a:lnSpc>
                        <a:spcBef>
                          <a:spcPts val="0"/>
                        </a:spcBef>
                        <a:spcAft>
                          <a:spcPts val="0"/>
                        </a:spcAft>
                      </a:pPr>
                      <a:r>
                        <a:rPr lang="en-US" sz="1800">
                          <a:effectLst/>
                        </a:rPr>
                        <a:t>American Indian</a:t>
                      </a:r>
                      <a:endParaRPr lang="en-US" sz="1800">
                        <a:solidFill>
                          <a:srgbClr val="000000"/>
                        </a:solidFill>
                        <a:effectLst/>
                        <a:latin typeface="Calibri"/>
                        <a:ea typeface="Calibri"/>
                        <a:cs typeface="Times New Roman"/>
                      </a:endParaRPr>
                    </a:p>
                  </a:txBody>
                  <a:tcPr marL="62370" marR="62370" marT="0" marB="0"/>
                </a:tc>
                <a:tc>
                  <a:txBody>
                    <a:bodyPr/>
                    <a:lstStyle/>
                    <a:p>
                      <a:pPr marL="0" marR="0">
                        <a:lnSpc>
                          <a:spcPct val="100000"/>
                        </a:lnSpc>
                        <a:spcBef>
                          <a:spcPts val="0"/>
                        </a:spcBef>
                        <a:spcAft>
                          <a:spcPts val="0"/>
                        </a:spcAft>
                      </a:pPr>
                      <a:r>
                        <a:rPr lang="en-US" sz="1800">
                          <a:effectLst/>
                        </a:rPr>
                        <a:t>70</a:t>
                      </a:r>
                      <a:endParaRPr lang="en-US" sz="1800">
                        <a:solidFill>
                          <a:srgbClr val="000000"/>
                        </a:solidFill>
                        <a:effectLst/>
                        <a:latin typeface="Calibri"/>
                        <a:ea typeface="Calibri"/>
                        <a:cs typeface="Times New Roman"/>
                      </a:endParaRPr>
                    </a:p>
                  </a:txBody>
                  <a:tcPr marL="62370" marR="62370" marT="0" marB="0"/>
                </a:tc>
                <a:tc>
                  <a:txBody>
                    <a:bodyPr/>
                    <a:lstStyle/>
                    <a:p>
                      <a:pPr marL="0" marR="0">
                        <a:lnSpc>
                          <a:spcPct val="100000"/>
                        </a:lnSpc>
                        <a:spcBef>
                          <a:spcPts val="0"/>
                        </a:spcBef>
                        <a:spcAft>
                          <a:spcPts val="0"/>
                        </a:spcAft>
                      </a:pPr>
                      <a:r>
                        <a:rPr lang="en-US" sz="1800">
                          <a:effectLst/>
                        </a:rPr>
                        <a:t>35</a:t>
                      </a:r>
                      <a:endParaRPr lang="en-US" sz="1800">
                        <a:solidFill>
                          <a:srgbClr val="000000"/>
                        </a:solidFill>
                        <a:effectLst/>
                        <a:latin typeface="Calibri"/>
                        <a:ea typeface="Calibri"/>
                        <a:cs typeface="Times New Roman"/>
                      </a:endParaRPr>
                    </a:p>
                  </a:txBody>
                  <a:tcPr marL="62370" marR="62370" marT="0" marB="0"/>
                </a:tc>
                <a:tc>
                  <a:txBody>
                    <a:bodyPr/>
                    <a:lstStyle/>
                    <a:p>
                      <a:pPr marL="0" marR="0">
                        <a:lnSpc>
                          <a:spcPct val="100000"/>
                        </a:lnSpc>
                        <a:spcBef>
                          <a:spcPts val="0"/>
                        </a:spcBef>
                        <a:spcAft>
                          <a:spcPts val="0"/>
                        </a:spcAft>
                      </a:pPr>
                      <a:r>
                        <a:rPr lang="en-US" sz="1800">
                          <a:effectLst/>
                        </a:rPr>
                        <a:t>105</a:t>
                      </a:r>
                      <a:endParaRPr lang="en-US" sz="1800">
                        <a:solidFill>
                          <a:srgbClr val="000000"/>
                        </a:solidFill>
                        <a:effectLst/>
                        <a:latin typeface="Calibri"/>
                        <a:ea typeface="Calibri"/>
                        <a:cs typeface="Times New Roman"/>
                      </a:endParaRPr>
                    </a:p>
                  </a:txBody>
                  <a:tcPr marL="62370" marR="62370" marT="0" marB="0"/>
                </a:tc>
                <a:tc>
                  <a:txBody>
                    <a:bodyPr/>
                    <a:lstStyle/>
                    <a:p>
                      <a:pPr marL="0" marR="0">
                        <a:lnSpc>
                          <a:spcPct val="100000"/>
                        </a:lnSpc>
                        <a:spcBef>
                          <a:spcPts val="0"/>
                        </a:spcBef>
                        <a:spcAft>
                          <a:spcPts val="0"/>
                        </a:spcAft>
                      </a:pPr>
                      <a:r>
                        <a:rPr lang="en-US" sz="1800" dirty="0" smtClean="0">
                          <a:effectLst/>
                        </a:rPr>
                        <a:t>33%</a:t>
                      </a:r>
                      <a:endParaRPr lang="en-US" sz="1800" dirty="0">
                        <a:solidFill>
                          <a:srgbClr val="000000"/>
                        </a:solidFill>
                        <a:effectLst/>
                        <a:latin typeface="Calibri"/>
                        <a:ea typeface="Calibri"/>
                        <a:cs typeface="Times New Roman"/>
                      </a:endParaRPr>
                    </a:p>
                  </a:txBody>
                  <a:tcPr marL="62370" marR="62370" marT="0" marB="0"/>
                </a:tc>
              </a:tr>
              <a:tr h="332642">
                <a:tc>
                  <a:txBody>
                    <a:bodyPr/>
                    <a:lstStyle/>
                    <a:p>
                      <a:pPr marL="0" marR="0">
                        <a:lnSpc>
                          <a:spcPct val="100000"/>
                        </a:lnSpc>
                        <a:spcBef>
                          <a:spcPts val="0"/>
                        </a:spcBef>
                        <a:spcAft>
                          <a:spcPts val="0"/>
                        </a:spcAft>
                      </a:pPr>
                      <a:r>
                        <a:rPr lang="en-US" sz="1800" dirty="0">
                          <a:effectLst/>
                        </a:rPr>
                        <a:t>White</a:t>
                      </a:r>
                      <a:endParaRPr lang="en-US" sz="1800" dirty="0">
                        <a:solidFill>
                          <a:srgbClr val="000000"/>
                        </a:solidFill>
                        <a:effectLst/>
                        <a:latin typeface="Calibri"/>
                        <a:ea typeface="Calibri"/>
                        <a:cs typeface="Times New Roman"/>
                      </a:endParaRPr>
                    </a:p>
                  </a:txBody>
                  <a:tcPr marL="62370" marR="62370" marT="0" marB="0"/>
                </a:tc>
                <a:tc>
                  <a:txBody>
                    <a:bodyPr/>
                    <a:lstStyle/>
                    <a:p>
                      <a:pPr marL="0" marR="0">
                        <a:lnSpc>
                          <a:spcPct val="100000"/>
                        </a:lnSpc>
                        <a:spcBef>
                          <a:spcPts val="0"/>
                        </a:spcBef>
                        <a:spcAft>
                          <a:spcPts val="0"/>
                        </a:spcAft>
                      </a:pPr>
                      <a:r>
                        <a:rPr lang="en-US" sz="1800">
                          <a:effectLst/>
                        </a:rPr>
                        <a:t>521</a:t>
                      </a:r>
                      <a:endParaRPr lang="en-US" sz="1800">
                        <a:solidFill>
                          <a:srgbClr val="000000"/>
                        </a:solidFill>
                        <a:effectLst/>
                        <a:latin typeface="Calibri"/>
                        <a:ea typeface="Calibri"/>
                        <a:cs typeface="Times New Roman"/>
                      </a:endParaRPr>
                    </a:p>
                  </a:txBody>
                  <a:tcPr marL="62370" marR="62370" marT="0" marB="0"/>
                </a:tc>
                <a:tc>
                  <a:txBody>
                    <a:bodyPr/>
                    <a:lstStyle/>
                    <a:p>
                      <a:pPr marL="0" marR="0">
                        <a:lnSpc>
                          <a:spcPct val="100000"/>
                        </a:lnSpc>
                        <a:spcBef>
                          <a:spcPts val="0"/>
                        </a:spcBef>
                        <a:spcAft>
                          <a:spcPts val="0"/>
                        </a:spcAft>
                      </a:pPr>
                      <a:r>
                        <a:rPr lang="en-US" sz="1800">
                          <a:effectLst/>
                        </a:rPr>
                        <a:t>357</a:t>
                      </a:r>
                      <a:endParaRPr lang="en-US" sz="1800">
                        <a:solidFill>
                          <a:srgbClr val="000000"/>
                        </a:solidFill>
                        <a:effectLst/>
                        <a:latin typeface="Calibri"/>
                        <a:ea typeface="Calibri"/>
                        <a:cs typeface="Times New Roman"/>
                      </a:endParaRPr>
                    </a:p>
                  </a:txBody>
                  <a:tcPr marL="62370" marR="62370" marT="0" marB="0"/>
                </a:tc>
                <a:tc>
                  <a:txBody>
                    <a:bodyPr/>
                    <a:lstStyle/>
                    <a:p>
                      <a:pPr marL="0" marR="0">
                        <a:lnSpc>
                          <a:spcPct val="100000"/>
                        </a:lnSpc>
                        <a:spcBef>
                          <a:spcPts val="0"/>
                        </a:spcBef>
                        <a:spcAft>
                          <a:spcPts val="0"/>
                        </a:spcAft>
                      </a:pPr>
                      <a:r>
                        <a:rPr lang="en-US" sz="1800">
                          <a:effectLst/>
                        </a:rPr>
                        <a:t>878</a:t>
                      </a:r>
                      <a:endParaRPr lang="en-US" sz="1800">
                        <a:solidFill>
                          <a:srgbClr val="000000"/>
                        </a:solidFill>
                        <a:effectLst/>
                        <a:latin typeface="Calibri"/>
                        <a:ea typeface="Calibri"/>
                        <a:cs typeface="Times New Roman"/>
                      </a:endParaRPr>
                    </a:p>
                  </a:txBody>
                  <a:tcPr marL="62370" marR="62370" marT="0" marB="0"/>
                </a:tc>
                <a:tc>
                  <a:txBody>
                    <a:bodyPr/>
                    <a:lstStyle/>
                    <a:p>
                      <a:pPr marL="0" marR="0">
                        <a:lnSpc>
                          <a:spcPct val="100000"/>
                        </a:lnSpc>
                        <a:spcBef>
                          <a:spcPts val="0"/>
                        </a:spcBef>
                        <a:spcAft>
                          <a:spcPts val="0"/>
                        </a:spcAft>
                      </a:pPr>
                      <a:r>
                        <a:rPr lang="en-US" sz="1800" dirty="0" smtClean="0">
                          <a:effectLst/>
                        </a:rPr>
                        <a:t>41%</a:t>
                      </a:r>
                      <a:endParaRPr lang="en-US" sz="1800" dirty="0">
                        <a:solidFill>
                          <a:srgbClr val="000000"/>
                        </a:solidFill>
                        <a:effectLst/>
                        <a:latin typeface="Calibri"/>
                        <a:ea typeface="Calibri"/>
                        <a:cs typeface="Times New Roman"/>
                      </a:endParaRPr>
                    </a:p>
                  </a:txBody>
                  <a:tcPr marL="62370" marR="62370" marT="0" marB="0"/>
                </a:tc>
              </a:tr>
              <a:tr h="332642">
                <a:tc>
                  <a:txBody>
                    <a:bodyPr/>
                    <a:lstStyle/>
                    <a:p>
                      <a:pPr marL="0" marR="0">
                        <a:lnSpc>
                          <a:spcPct val="100000"/>
                        </a:lnSpc>
                        <a:spcBef>
                          <a:spcPts val="0"/>
                        </a:spcBef>
                        <a:spcAft>
                          <a:spcPts val="0"/>
                        </a:spcAft>
                      </a:pPr>
                      <a:r>
                        <a:rPr lang="en-US" sz="1800">
                          <a:effectLst/>
                        </a:rPr>
                        <a:t>Unknown</a:t>
                      </a:r>
                      <a:endParaRPr lang="en-US" sz="1800">
                        <a:solidFill>
                          <a:srgbClr val="000000"/>
                        </a:solidFill>
                        <a:effectLst/>
                        <a:latin typeface="Calibri"/>
                        <a:ea typeface="Calibri"/>
                        <a:cs typeface="Times New Roman"/>
                      </a:endParaRPr>
                    </a:p>
                  </a:txBody>
                  <a:tcPr marL="62370" marR="62370" marT="0" marB="0"/>
                </a:tc>
                <a:tc>
                  <a:txBody>
                    <a:bodyPr/>
                    <a:lstStyle/>
                    <a:p>
                      <a:pPr marL="0" marR="0">
                        <a:lnSpc>
                          <a:spcPct val="100000"/>
                        </a:lnSpc>
                        <a:spcBef>
                          <a:spcPts val="0"/>
                        </a:spcBef>
                        <a:spcAft>
                          <a:spcPts val="0"/>
                        </a:spcAft>
                      </a:pPr>
                      <a:r>
                        <a:rPr lang="en-US" sz="1800">
                          <a:effectLst/>
                        </a:rPr>
                        <a:t>98</a:t>
                      </a:r>
                      <a:endParaRPr lang="en-US" sz="1800">
                        <a:solidFill>
                          <a:srgbClr val="000000"/>
                        </a:solidFill>
                        <a:effectLst/>
                        <a:latin typeface="Calibri"/>
                        <a:ea typeface="Calibri"/>
                        <a:cs typeface="Times New Roman"/>
                      </a:endParaRPr>
                    </a:p>
                  </a:txBody>
                  <a:tcPr marL="62370" marR="62370" marT="0" marB="0"/>
                </a:tc>
                <a:tc>
                  <a:txBody>
                    <a:bodyPr/>
                    <a:lstStyle/>
                    <a:p>
                      <a:pPr marL="0" marR="0">
                        <a:lnSpc>
                          <a:spcPct val="100000"/>
                        </a:lnSpc>
                        <a:spcBef>
                          <a:spcPts val="0"/>
                        </a:spcBef>
                        <a:spcAft>
                          <a:spcPts val="0"/>
                        </a:spcAft>
                      </a:pPr>
                      <a:r>
                        <a:rPr lang="en-US" sz="1800">
                          <a:effectLst/>
                        </a:rPr>
                        <a:t>75</a:t>
                      </a:r>
                      <a:endParaRPr lang="en-US" sz="1800">
                        <a:solidFill>
                          <a:srgbClr val="000000"/>
                        </a:solidFill>
                        <a:effectLst/>
                        <a:latin typeface="Calibri"/>
                        <a:ea typeface="Calibri"/>
                        <a:cs typeface="Times New Roman"/>
                      </a:endParaRPr>
                    </a:p>
                  </a:txBody>
                  <a:tcPr marL="62370" marR="62370" marT="0" marB="0"/>
                </a:tc>
                <a:tc>
                  <a:txBody>
                    <a:bodyPr/>
                    <a:lstStyle/>
                    <a:p>
                      <a:pPr marL="0" marR="0">
                        <a:lnSpc>
                          <a:spcPct val="100000"/>
                        </a:lnSpc>
                        <a:spcBef>
                          <a:spcPts val="0"/>
                        </a:spcBef>
                        <a:spcAft>
                          <a:spcPts val="0"/>
                        </a:spcAft>
                      </a:pPr>
                      <a:r>
                        <a:rPr lang="en-US" sz="1800">
                          <a:effectLst/>
                        </a:rPr>
                        <a:t>173</a:t>
                      </a:r>
                      <a:endParaRPr lang="en-US" sz="1800">
                        <a:solidFill>
                          <a:srgbClr val="000000"/>
                        </a:solidFill>
                        <a:effectLst/>
                        <a:latin typeface="Calibri"/>
                        <a:ea typeface="Calibri"/>
                        <a:cs typeface="Times New Roman"/>
                      </a:endParaRPr>
                    </a:p>
                  </a:txBody>
                  <a:tcPr marL="62370" marR="62370" marT="0" marB="0"/>
                </a:tc>
                <a:tc>
                  <a:txBody>
                    <a:bodyPr/>
                    <a:lstStyle/>
                    <a:p>
                      <a:pPr marL="0" marR="0">
                        <a:lnSpc>
                          <a:spcPct val="100000"/>
                        </a:lnSpc>
                        <a:spcBef>
                          <a:spcPts val="0"/>
                        </a:spcBef>
                        <a:spcAft>
                          <a:spcPts val="0"/>
                        </a:spcAft>
                      </a:pPr>
                      <a:r>
                        <a:rPr lang="en-US" sz="1800" dirty="0" smtClean="0">
                          <a:effectLst/>
                        </a:rPr>
                        <a:t>43%</a:t>
                      </a:r>
                      <a:endParaRPr lang="en-US" sz="1800" dirty="0">
                        <a:solidFill>
                          <a:srgbClr val="000000"/>
                        </a:solidFill>
                        <a:effectLst/>
                        <a:latin typeface="Calibri"/>
                        <a:ea typeface="Calibri"/>
                        <a:cs typeface="Times New Roman"/>
                      </a:endParaRPr>
                    </a:p>
                  </a:txBody>
                  <a:tcPr marL="62370" marR="62370" marT="0" marB="0"/>
                </a:tc>
              </a:tr>
            </a:tbl>
          </a:graphicData>
        </a:graphic>
      </p:graphicFrame>
    </p:spTree>
    <p:extLst>
      <p:ext uri="{BB962C8B-B14F-4D97-AF65-F5344CB8AC3E}">
        <p14:creationId xmlns:p14="http://schemas.microsoft.com/office/powerpoint/2010/main" val="13993123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153400" cy="1066800"/>
          </a:xfrm>
        </p:spPr>
        <p:txBody>
          <a:bodyPr/>
          <a:lstStyle/>
          <a:p>
            <a:r>
              <a:rPr lang="en-US" dirty="0" smtClean="0"/>
              <a:t>Completions (2008-09 to 2012-13)</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57199652"/>
              </p:ext>
            </p:extLst>
          </p:nvPr>
        </p:nvGraphicFramePr>
        <p:xfrm>
          <a:off x="35511" y="2362200"/>
          <a:ext cx="4648200" cy="4221536"/>
        </p:xfrm>
        <a:graphic>
          <a:graphicData uri="http://schemas.openxmlformats.org/drawingml/2006/table">
            <a:tbl>
              <a:tblPr/>
              <a:tblGrid>
                <a:gridCol w="2783889"/>
                <a:gridCol w="861806"/>
                <a:gridCol w="1002505"/>
              </a:tblGrid>
              <a:tr h="191888">
                <a:tc>
                  <a:txBody>
                    <a:bodyPr/>
                    <a:lstStyle/>
                    <a:p>
                      <a:pPr algn="l" fontAlgn="b"/>
                      <a:r>
                        <a:rPr lang="en-US" sz="1200" b="1" i="0" u="none" strike="noStrike" dirty="0">
                          <a:solidFill>
                            <a:srgbClr val="000000"/>
                          </a:solidFill>
                          <a:effectLst/>
                          <a:latin typeface="Calibri"/>
                        </a:rPr>
                        <a:t>Row Labels</a:t>
                      </a:r>
                    </a:p>
                  </a:txBody>
                  <a:tcPr marL="5544" marR="5544" marT="5544"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l" fontAlgn="b"/>
                      <a:r>
                        <a:rPr lang="en-US" sz="1200" b="1" i="0" u="none" strike="noStrike">
                          <a:solidFill>
                            <a:srgbClr val="000000"/>
                          </a:solidFill>
                          <a:effectLst/>
                          <a:latin typeface="Calibri"/>
                        </a:rPr>
                        <a:t>Sum of Total</a:t>
                      </a:r>
                    </a:p>
                  </a:txBody>
                  <a:tcPr marL="5544" marR="5544" marT="5544"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l" fontAlgn="b"/>
                      <a:r>
                        <a:rPr lang="en-US" sz="1200" b="1" i="0" u="none" strike="noStrike">
                          <a:solidFill>
                            <a:srgbClr val="000000"/>
                          </a:solidFill>
                          <a:effectLst/>
                          <a:latin typeface="Calibri"/>
                        </a:rPr>
                        <a:t>Sum of Percent</a:t>
                      </a:r>
                    </a:p>
                  </a:txBody>
                  <a:tcPr marL="5544" marR="5544" marT="5544"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tr>
              <a:tr h="191888">
                <a:tc>
                  <a:txBody>
                    <a:bodyPr/>
                    <a:lstStyle/>
                    <a:p>
                      <a:pPr algn="l" fontAlgn="b"/>
                      <a:r>
                        <a:rPr lang="en-US" sz="1200" b="1" i="0" u="none" strike="noStrike">
                          <a:solidFill>
                            <a:srgbClr val="000000"/>
                          </a:solidFill>
                          <a:effectLst/>
                          <a:latin typeface="Calibri"/>
                        </a:rPr>
                        <a:t>Liberal Arts: Behavioral &amp; Social Sciences</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447</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14.6%</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91888">
                <a:tc>
                  <a:txBody>
                    <a:bodyPr/>
                    <a:lstStyle/>
                    <a:p>
                      <a:pPr algn="l" fontAlgn="b"/>
                      <a:r>
                        <a:rPr lang="en-US" sz="1200" b="1" i="0" u="none" strike="noStrike">
                          <a:solidFill>
                            <a:srgbClr val="000000"/>
                          </a:solidFill>
                          <a:effectLst/>
                          <a:latin typeface="Calibri"/>
                        </a:rPr>
                        <a:t>Liberal Arts: Humanities &amp; Communications</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228</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7.5%</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91888">
                <a:tc>
                  <a:txBody>
                    <a:bodyPr/>
                    <a:lstStyle/>
                    <a:p>
                      <a:pPr algn="l" fontAlgn="b"/>
                      <a:r>
                        <a:rPr lang="en-US" sz="1200" b="1" i="0" u="none" strike="noStrike" dirty="0">
                          <a:solidFill>
                            <a:srgbClr val="000000"/>
                          </a:solidFill>
                          <a:effectLst/>
                          <a:latin typeface="Calibri"/>
                        </a:rPr>
                        <a:t>Liberal Arts: Science Exploration</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213</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7.0%</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91888">
                <a:tc>
                  <a:txBody>
                    <a:bodyPr/>
                    <a:lstStyle/>
                    <a:p>
                      <a:pPr algn="l" fontAlgn="b"/>
                      <a:r>
                        <a:rPr lang="en-US" sz="1200" b="1" i="0" u="none" strike="noStrike">
                          <a:solidFill>
                            <a:srgbClr val="000000"/>
                          </a:solidFill>
                          <a:effectLst/>
                          <a:latin typeface="Calibri"/>
                        </a:rPr>
                        <a:t>CSU General Education Requirements</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211</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6.9%</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91888">
                <a:tc>
                  <a:txBody>
                    <a:bodyPr/>
                    <a:lstStyle/>
                    <a:p>
                      <a:pPr algn="l" fontAlgn="b"/>
                      <a:r>
                        <a:rPr lang="en-US" sz="1200" b="1" i="0" u="none" strike="noStrike">
                          <a:solidFill>
                            <a:srgbClr val="000000"/>
                          </a:solidFill>
                          <a:effectLst/>
                          <a:latin typeface="Calibri"/>
                        </a:rPr>
                        <a:t>NURS Registered Nursing - AS</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187</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6.1%</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91888">
                <a:tc>
                  <a:txBody>
                    <a:bodyPr/>
                    <a:lstStyle/>
                    <a:p>
                      <a:pPr algn="l" fontAlgn="b"/>
                      <a:r>
                        <a:rPr lang="en-US" sz="1200" b="1" i="0" u="none" strike="noStrike">
                          <a:solidFill>
                            <a:srgbClr val="000000"/>
                          </a:solidFill>
                          <a:effectLst/>
                          <a:latin typeface="Calibri"/>
                        </a:rPr>
                        <a:t>AJ Basic Law Enforcement Academy - CA</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162</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5.3%</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91888">
                <a:tc>
                  <a:txBody>
                    <a:bodyPr/>
                    <a:lstStyle/>
                    <a:p>
                      <a:pPr algn="l" fontAlgn="b"/>
                      <a:r>
                        <a:rPr lang="en-US" sz="1200" b="1" i="0" u="none" strike="noStrike">
                          <a:solidFill>
                            <a:srgbClr val="000000"/>
                          </a:solidFill>
                          <a:effectLst/>
                          <a:latin typeface="Calibri"/>
                        </a:rPr>
                        <a:t>ECE Early Childhood Education - CA</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149</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4.9%</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91888">
                <a:tc>
                  <a:txBody>
                    <a:bodyPr/>
                    <a:lstStyle/>
                    <a:p>
                      <a:pPr algn="l" fontAlgn="b"/>
                      <a:r>
                        <a:rPr lang="en-US" sz="1200" b="1" i="0" u="none" strike="noStrike">
                          <a:solidFill>
                            <a:srgbClr val="000000"/>
                          </a:solidFill>
                          <a:effectLst/>
                          <a:latin typeface="Calibri"/>
                        </a:rPr>
                        <a:t>NURS Licensed Vocational Nursing - CA</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142</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4.7%</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91888">
                <a:tc>
                  <a:txBody>
                    <a:bodyPr/>
                    <a:lstStyle/>
                    <a:p>
                      <a:pPr algn="l" fontAlgn="b"/>
                      <a:r>
                        <a:rPr lang="en-US" sz="1200" b="1" i="0" u="none" strike="noStrike">
                          <a:solidFill>
                            <a:srgbClr val="000000"/>
                          </a:solidFill>
                          <a:effectLst/>
                          <a:latin typeface="Calibri"/>
                        </a:rPr>
                        <a:t>GENED General Studies - AS</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96</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3.1%</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91888">
                <a:tc>
                  <a:txBody>
                    <a:bodyPr/>
                    <a:lstStyle/>
                    <a:p>
                      <a:pPr algn="l" fontAlgn="b"/>
                      <a:r>
                        <a:rPr lang="en-US" sz="1200" b="1" i="0" u="none" strike="noStrike">
                          <a:solidFill>
                            <a:srgbClr val="000000"/>
                          </a:solidFill>
                          <a:effectLst/>
                          <a:latin typeface="Calibri"/>
                        </a:rPr>
                        <a:t>DA Dental Assisting - CA</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91</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3.0%</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91888">
                <a:tc>
                  <a:txBody>
                    <a:bodyPr/>
                    <a:lstStyle/>
                    <a:p>
                      <a:pPr algn="l" fontAlgn="b"/>
                      <a:r>
                        <a:rPr lang="en-US" sz="1200" b="1" i="0" u="none" strike="noStrike">
                          <a:solidFill>
                            <a:srgbClr val="000000"/>
                          </a:solidFill>
                          <a:effectLst/>
                          <a:latin typeface="Calibri"/>
                        </a:rPr>
                        <a:t>CT Fine Woodworking I - CA</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88</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2.9%</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91888">
                <a:tc>
                  <a:txBody>
                    <a:bodyPr/>
                    <a:lstStyle/>
                    <a:p>
                      <a:pPr algn="l" fontAlgn="b"/>
                      <a:r>
                        <a:rPr lang="en-US" sz="1200" b="1" i="0" u="none" strike="noStrike">
                          <a:solidFill>
                            <a:srgbClr val="000000"/>
                          </a:solidFill>
                          <a:effectLst/>
                          <a:latin typeface="Calibri"/>
                        </a:rPr>
                        <a:t>NURS Licensed Vocational Nursing - AS</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79</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2.6%</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91888">
                <a:tc>
                  <a:txBody>
                    <a:bodyPr/>
                    <a:lstStyle/>
                    <a:p>
                      <a:pPr algn="l" fontAlgn="b"/>
                      <a:r>
                        <a:rPr lang="en-US" sz="1200" b="1" i="0" u="none" strike="noStrike">
                          <a:solidFill>
                            <a:srgbClr val="000000"/>
                          </a:solidFill>
                          <a:effectLst/>
                          <a:latin typeface="Calibri"/>
                        </a:rPr>
                        <a:t>Liberal Arts: Business</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71</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2.3%</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91888">
                <a:tc>
                  <a:txBody>
                    <a:bodyPr/>
                    <a:lstStyle/>
                    <a:p>
                      <a:pPr algn="l" fontAlgn="b"/>
                      <a:r>
                        <a:rPr lang="en-US" sz="1200" b="1" i="0" u="none" strike="noStrike">
                          <a:solidFill>
                            <a:srgbClr val="000000"/>
                          </a:solidFill>
                          <a:effectLst/>
                          <a:latin typeface="Calibri"/>
                        </a:rPr>
                        <a:t>General Studies</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69</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2.3%</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91888">
                <a:tc>
                  <a:txBody>
                    <a:bodyPr/>
                    <a:lstStyle/>
                    <a:p>
                      <a:pPr algn="l" fontAlgn="b"/>
                      <a:r>
                        <a:rPr lang="en-US" sz="1200" b="1" i="0" u="none" strike="noStrike">
                          <a:solidFill>
                            <a:srgbClr val="000000"/>
                          </a:solidFill>
                          <a:effectLst/>
                          <a:latin typeface="Calibri"/>
                        </a:rPr>
                        <a:t>ADCT Addiction Studies - CA</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59</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1.9%</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91888">
                <a:tc>
                  <a:txBody>
                    <a:bodyPr/>
                    <a:lstStyle/>
                    <a:p>
                      <a:pPr algn="l" fontAlgn="b"/>
                      <a:r>
                        <a:rPr lang="en-US" sz="1200" b="1" i="0" u="none" strike="noStrike">
                          <a:solidFill>
                            <a:srgbClr val="000000"/>
                          </a:solidFill>
                          <a:effectLst/>
                          <a:latin typeface="Calibri"/>
                        </a:rPr>
                        <a:t>NURS LVN to RN Career Mobility - AS</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56</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1.8%</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91888">
                <a:tc>
                  <a:txBody>
                    <a:bodyPr/>
                    <a:lstStyle/>
                    <a:p>
                      <a:pPr algn="l" fontAlgn="b"/>
                      <a:r>
                        <a:rPr lang="en-US" sz="1200" b="1" i="0" u="none" strike="noStrike">
                          <a:solidFill>
                            <a:srgbClr val="000000"/>
                          </a:solidFill>
                          <a:effectLst/>
                          <a:latin typeface="Calibri"/>
                        </a:rPr>
                        <a:t>Liberal Arts: Fine Arts</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54</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1.8%</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91888">
                <a:tc>
                  <a:txBody>
                    <a:bodyPr/>
                    <a:lstStyle/>
                    <a:p>
                      <a:pPr algn="l" fontAlgn="b"/>
                      <a:r>
                        <a:rPr lang="en-US" sz="1200" b="1" i="0" u="none" strike="noStrike">
                          <a:solidFill>
                            <a:srgbClr val="000000"/>
                          </a:solidFill>
                          <a:effectLst/>
                          <a:latin typeface="Calibri"/>
                        </a:rPr>
                        <a:t>DA Dental Assisting - AS</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51</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1.7%</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91888">
                <a:tc>
                  <a:txBody>
                    <a:bodyPr/>
                    <a:lstStyle/>
                    <a:p>
                      <a:pPr algn="l" fontAlgn="b"/>
                      <a:r>
                        <a:rPr lang="en-US" sz="1200" b="1" i="0" u="none" strike="noStrike">
                          <a:solidFill>
                            <a:srgbClr val="000000"/>
                          </a:solidFill>
                          <a:effectLst/>
                          <a:latin typeface="Calibri"/>
                        </a:rPr>
                        <a:t>MA Medical Assisting - CA</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46</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1.5%</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91888">
                <a:tc>
                  <a:txBody>
                    <a:bodyPr/>
                    <a:lstStyle/>
                    <a:p>
                      <a:pPr algn="l" fontAlgn="b"/>
                      <a:r>
                        <a:rPr lang="en-US" sz="1200" b="1" i="0" u="none" strike="noStrike">
                          <a:solidFill>
                            <a:srgbClr val="000000"/>
                          </a:solidFill>
                          <a:effectLst/>
                          <a:latin typeface="Calibri"/>
                        </a:rPr>
                        <a:t>ECE Early Childhood Education - AS</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35</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1.1%</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91888">
                <a:tc>
                  <a:txBody>
                    <a:bodyPr/>
                    <a:lstStyle/>
                    <a:p>
                      <a:pPr algn="l" fontAlgn="b"/>
                      <a:r>
                        <a:rPr lang="en-US" sz="1200" b="1" i="0" u="none" strike="noStrike">
                          <a:solidFill>
                            <a:srgbClr val="000000"/>
                          </a:solidFill>
                          <a:effectLst/>
                          <a:latin typeface="Calibri"/>
                        </a:rPr>
                        <a:t>BUS General Business - AS</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27</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a:rPr>
                        <a:t>0.9%</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54289900"/>
              </p:ext>
            </p:extLst>
          </p:nvPr>
        </p:nvGraphicFramePr>
        <p:xfrm>
          <a:off x="4876800" y="2590800"/>
          <a:ext cx="3886200" cy="3568968"/>
        </p:xfrm>
        <a:graphic>
          <a:graphicData uri="http://schemas.openxmlformats.org/drawingml/2006/table">
            <a:tbl>
              <a:tblPr/>
              <a:tblGrid>
                <a:gridCol w="2362272"/>
                <a:gridCol w="685768"/>
                <a:gridCol w="838160"/>
              </a:tblGrid>
              <a:tr h="110881">
                <a:tc>
                  <a:txBody>
                    <a:bodyPr/>
                    <a:lstStyle/>
                    <a:p>
                      <a:pPr algn="l" fontAlgn="b"/>
                      <a:r>
                        <a:rPr lang="en-US" sz="1200" b="1" i="0" u="none" strike="noStrike" dirty="0">
                          <a:solidFill>
                            <a:srgbClr val="000000"/>
                          </a:solidFill>
                          <a:effectLst/>
                          <a:latin typeface="Calibri"/>
                        </a:rPr>
                        <a:t>CT Fine Woodworking II - CA</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27</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0.9%</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10881">
                <a:tc>
                  <a:txBody>
                    <a:bodyPr/>
                    <a:lstStyle/>
                    <a:p>
                      <a:pPr algn="l" fontAlgn="b"/>
                      <a:r>
                        <a:rPr lang="en-US" sz="1200" b="1" i="0" u="none" strike="noStrike">
                          <a:solidFill>
                            <a:srgbClr val="000000"/>
                          </a:solidFill>
                          <a:effectLst/>
                          <a:latin typeface="Calibri"/>
                        </a:rPr>
                        <a:t>MA Medical Assisting - AS</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26</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0.9%</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10881">
                <a:tc>
                  <a:txBody>
                    <a:bodyPr/>
                    <a:lstStyle/>
                    <a:p>
                      <a:pPr algn="l" fontAlgn="b"/>
                      <a:r>
                        <a:rPr lang="en-US" sz="1200" b="1" i="0" u="none" strike="noStrike" dirty="0">
                          <a:solidFill>
                            <a:srgbClr val="000000"/>
                          </a:solidFill>
                          <a:effectLst/>
                          <a:latin typeface="Calibri"/>
                        </a:rPr>
                        <a:t>DM Digital Media - AS</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24</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0.8%</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10881">
                <a:tc>
                  <a:txBody>
                    <a:bodyPr/>
                    <a:lstStyle/>
                    <a:p>
                      <a:pPr algn="l" fontAlgn="b"/>
                      <a:r>
                        <a:rPr lang="en-US" sz="1200" b="1" i="0" u="none" strike="noStrike">
                          <a:solidFill>
                            <a:srgbClr val="000000"/>
                          </a:solidFill>
                          <a:effectLst/>
                          <a:latin typeface="Calibri"/>
                        </a:rPr>
                        <a:t>Liberal Arts: Science</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23</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0.8%</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10881">
                <a:tc>
                  <a:txBody>
                    <a:bodyPr/>
                    <a:lstStyle/>
                    <a:p>
                      <a:pPr algn="l" fontAlgn="b"/>
                      <a:r>
                        <a:rPr lang="en-US" sz="1200" b="1" i="0" u="none" strike="noStrike">
                          <a:solidFill>
                            <a:srgbClr val="000000"/>
                          </a:solidFill>
                          <a:effectLst/>
                          <a:latin typeface="Calibri"/>
                        </a:rPr>
                        <a:t>AJ Administration of Justice - AS</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20</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0.7%</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10881">
                <a:tc>
                  <a:txBody>
                    <a:bodyPr/>
                    <a:lstStyle/>
                    <a:p>
                      <a:pPr algn="l" fontAlgn="b"/>
                      <a:r>
                        <a:rPr lang="en-US" sz="1200" b="1" i="0" u="none" strike="noStrike">
                          <a:solidFill>
                            <a:srgbClr val="000000"/>
                          </a:solidFill>
                          <a:effectLst/>
                          <a:latin typeface="Calibri"/>
                        </a:rPr>
                        <a:t>CT Cabinetmaking &amp; Millwork - CA</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20</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0.7%</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10881">
                <a:tc>
                  <a:txBody>
                    <a:bodyPr/>
                    <a:lstStyle/>
                    <a:p>
                      <a:pPr algn="l" fontAlgn="b"/>
                      <a:r>
                        <a:rPr lang="en-US" sz="1200" b="1" i="0" u="none" strike="noStrike">
                          <a:solidFill>
                            <a:srgbClr val="000000"/>
                          </a:solidFill>
                          <a:effectLst/>
                          <a:latin typeface="Calibri"/>
                        </a:rPr>
                        <a:t>CIS Networking - AS</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19</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0.6%</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10881">
                <a:tc>
                  <a:txBody>
                    <a:bodyPr/>
                    <a:lstStyle/>
                    <a:p>
                      <a:pPr algn="l" fontAlgn="b"/>
                      <a:r>
                        <a:rPr lang="en-US" sz="1200" b="1" i="0" u="none" strike="noStrike">
                          <a:solidFill>
                            <a:srgbClr val="000000"/>
                          </a:solidFill>
                          <a:effectLst/>
                          <a:latin typeface="Calibri"/>
                        </a:rPr>
                        <a:t>CT Residential Construction I - CA</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18</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0.6%</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10881">
                <a:tc>
                  <a:txBody>
                    <a:bodyPr/>
                    <a:lstStyle/>
                    <a:p>
                      <a:pPr algn="l" fontAlgn="b"/>
                      <a:r>
                        <a:rPr lang="en-US" sz="1200" b="1" i="0" u="none" strike="noStrike">
                          <a:solidFill>
                            <a:srgbClr val="000000"/>
                          </a:solidFill>
                          <a:effectLst/>
                          <a:latin typeface="Calibri"/>
                        </a:rPr>
                        <a:t>Liberal Arts: Mathematics</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18</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0.6%</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10881">
                <a:tc>
                  <a:txBody>
                    <a:bodyPr/>
                    <a:lstStyle/>
                    <a:p>
                      <a:pPr algn="l" fontAlgn="b"/>
                      <a:r>
                        <a:rPr lang="en-US" sz="1200" b="1" i="0" u="none" strike="noStrike">
                          <a:solidFill>
                            <a:srgbClr val="000000"/>
                          </a:solidFill>
                          <a:effectLst/>
                          <a:latin typeface="Calibri"/>
                        </a:rPr>
                        <a:t>CT Residential Construction II - CA</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17</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0.6%</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10881">
                <a:tc>
                  <a:txBody>
                    <a:bodyPr/>
                    <a:lstStyle/>
                    <a:p>
                      <a:pPr algn="l" fontAlgn="b"/>
                      <a:r>
                        <a:rPr lang="en-US" sz="1200" b="1" i="0" u="none" strike="noStrike">
                          <a:solidFill>
                            <a:srgbClr val="000000"/>
                          </a:solidFill>
                          <a:effectLst/>
                          <a:latin typeface="Calibri"/>
                        </a:rPr>
                        <a:t>CT Construction Technology - AS</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16</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0.5%</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10881">
                <a:tc>
                  <a:txBody>
                    <a:bodyPr/>
                    <a:lstStyle/>
                    <a:p>
                      <a:pPr algn="l" fontAlgn="b"/>
                      <a:r>
                        <a:rPr lang="en-US" sz="1200" b="1" i="0" u="none" strike="noStrike">
                          <a:solidFill>
                            <a:srgbClr val="000000"/>
                          </a:solidFill>
                          <a:effectLst/>
                          <a:latin typeface="Calibri"/>
                        </a:rPr>
                        <a:t>DT Architectural Drafting - AS</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16</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0.5%</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10881">
                <a:tc>
                  <a:txBody>
                    <a:bodyPr/>
                    <a:lstStyle/>
                    <a:p>
                      <a:pPr algn="l" fontAlgn="b"/>
                      <a:r>
                        <a:rPr lang="en-US" sz="1200" b="1" i="0" u="none" strike="noStrike">
                          <a:solidFill>
                            <a:srgbClr val="000000"/>
                          </a:solidFill>
                          <a:effectLst/>
                          <a:latin typeface="Calibri"/>
                        </a:rPr>
                        <a:t>MS Marine Science - AS</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15</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0.5%</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10881">
                <a:tc>
                  <a:txBody>
                    <a:bodyPr/>
                    <a:lstStyle/>
                    <a:p>
                      <a:pPr algn="l" fontAlgn="b"/>
                      <a:r>
                        <a:rPr lang="en-US" sz="1200" b="1" i="0" u="none" strike="noStrike">
                          <a:solidFill>
                            <a:srgbClr val="000000"/>
                          </a:solidFill>
                          <a:effectLst/>
                          <a:latin typeface="Calibri"/>
                        </a:rPr>
                        <a:t>MT Manufacturing Technology - CA</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13</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0.4%</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10881">
                <a:tc>
                  <a:txBody>
                    <a:bodyPr/>
                    <a:lstStyle/>
                    <a:p>
                      <a:pPr algn="l" fontAlgn="b"/>
                      <a:r>
                        <a:rPr lang="en-US" sz="1200" b="1" i="0" u="none" strike="noStrike">
                          <a:solidFill>
                            <a:srgbClr val="000000"/>
                          </a:solidFill>
                          <a:effectLst/>
                          <a:latin typeface="Calibri"/>
                        </a:rPr>
                        <a:t>CT Historic Preservation &amp; Restoration - CA</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12</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0.4%</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10881">
                <a:tc>
                  <a:txBody>
                    <a:bodyPr/>
                    <a:lstStyle/>
                    <a:p>
                      <a:pPr algn="l" fontAlgn="b"/>
                      <a:r>
                        <a:rPr lang="en-US" sz="1200" b="1" i="0" u="none" strike="noStrike">
                          <a:solidFill>
                            <a:srgbClr val="000000"/>
                          </a:solidFill>
                          <a:effectLst/>
                          <a:latin typeface="Calibri"/>
                        </a:rPr>
                        <a:t>IGETC General Education Requirements</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12</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0.4%</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10881">
                <a:tc>
                  <a:txBody>
                    <a:bodyPr/>
                    <a:lstStyle/>
                    <a:p>
                      <a:pPr algn="l" fontAlgn="b"/>
                      <a:r>
                        <a:rPr lang="en-US" sz="1200" b="1" i="0" u="none" strike="noStrike">
                          <a:solidFill>
                            <a:srgbClr val="000000"/>
                          </a:solidFill>
                          <a:effectLst/>
                          <a:latin typeface="Calibri"/>
                        </a:rPr>
                        <a:t>AG Plant Science - AS</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a:solidFill>
                            <a:srgbClr val="000000"/>
                          </a:solidFill>
                          <a:effectLst/>
                          <a:latin typeface="Calibri"/>
                        </a:rPr>
                        <a:t>10</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Calibri"/>
                        </a:rPr>
                        <a:t>0.3%</a:t>
                      </a:r>
                    </a:p>
                  </a:txBody>
                  <a:tcPr marL="5544" marR="5544" marT="5544"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399147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Degree/Certificate Completions</a:t>
            </a:r>
            <a:endParaRPr lang="en-US" dirty="0"/>
          </a:p>
        </p:txBody>
      </p:sp>
      <p:sp>
        <p:nvSpPr>
          <p:cNvPr id="3" name="Content Placeholder 2"/>
          <p:cNvSpPr>
            <a:spLocks noGrp="1"/>
          </p:cNvSpPr>
          <p:nvPr>
            <p:ph idx="1"/>
          </p:nvPr>
        </p:nvSpPr>
        <p:spPr/>
        <p:txBody>
          <a:bodyPr/>
          <a:lstStyle/>
          <a:p>
            <a:r>
              <a:rPr lang="en-US" dirty="0" smtClean="0"/>
              <a:t>IPEDS </a:t>
            </a:r>
            <a:r>
              <a:rPr lang="en-US" dirty="0" smtClean="0"/>
              <a:t>150% graduation </a:t>
            </a:r>
            <a:r>
              <a:rPr lang="en-US" dirty="0" smtClean="0"/>
              <a:t>rate – </a:t>
            </a:r>
            <a:endParaRPr lang="en-US" dirty="0" smtClean="0"/>
          </a:p>
          <a:p>
            <a:pPr lvl="1"/>
            <a:r>
              <a:rPr lang="en-US" dirty="0" smtClean="0"/>
              <a:t>first-time </a:t>
            </a:r>
            <a:r>
              <a:rPr lang="en-US" dirty="0" smtClean="0"/>
              <a:t>full-time degree/cert seeking </a:t>
            </a:r>
            <a:r>
              <a:rPr lang="en-US" dirty="0" smtClean="0"/>
              <a:t>students</a:t>
            </a:r>
          </a:p>
          <a:p>
            <a:pPr lvl="2"/>
            <a:r>
              <a:rPr lang="en-US" dirty="0" smtClean="0"/>
              <a:t>2009 </a:t>
            </a:r>
            <a:r>
              <a:rPr lang="en-US" dirty="0" smtClean="0"/>
              <a:t>CR cohort = 13%, Comparison group = 21%</a:t>
            </a:r>
          </a:p>
          <a:p>
            <a:pPr lvl="2"/>
            <a:r>
              <a:rPr lang="en-US" dirty="0" smtClean="0"/>
              <a:t>2008 CR cohort = 4%, Comparison group = 20%</a:t>
            </a:r>
          </a:p>
          <a:p>
            <a:pPr lvl="2"/>
            <a:r>
              <a:rPr lang="en-US" dirty="0" smtClean="0"/>
              <a:t>2007 CR cohort = 6%, Comparison group = 21%</a:t>
            </a:r>
          </a:p>
          <a:p>
            <a:pPr lvl="2"/>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16280258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Transfer-out rate</a:t>
            </a:r>
            <a:endParaRPr lang="en-US" dirty="0"/>
          </a:p>
        </p:txBody>
      </p:sp>
      <p:sp>
        <p:nvSpPr>
          <p:cNvPr id="3" name="Content Placeholder 2"/>
          <p:cNvSpPr>
            <a:spLocks noGrp="1"/>
          </p:cNvSpPr>
          <p:nvPr>
            <p:ph idx="1"/>
          </p:nvPr>
        </p:nvSpPr>
        <p:spPr/>
        <p:txBody>
          <a:bodyPr/>
          <a:lstStyle/>
          <a:p>
            <a:r>
              <a:rPr lang="en-US" dirty="0" smtClean="0"/>
              <a:t>IPEDS </a:t>
            </a:r>
            <a:r>
              <a:rPr lang="en-US" dirty="0" smtClean="0"/>
              <a:t>transfer </a:t>
            </a:r>
            <a:r>
              <a:rPr lang="en-US" dirty="0" smtClean="0"/>
              <a:t>rate – </a:t>
            </a:r>
            <a:endParaRPr lang="en-US" dirty="0" smtClean="0"/>
          </a:p>
          <a:p>
            <a:pPr lvl="1"/>
            <a:r>
              <a:rPr lang="en-US" dirty="0" smtClean="0"/>
              <a:t>first-time </a:t>
            </a:r>
            <a:r>
              <a:rPr lang="en-US" dirty="0" smtClean="0"/>
              <a:t>full-time degree/cert seeking </a:t>
            </a:r>
            <a:r>
              <a:rPr lang="en-US" dirty="0" smtClean="0"/>
              <a:t>students,</a:t>
            </a:r>
          </a:p>
          <a:p>
            <a:pPr lvl="2"/>
            <a:r>
              <a:rPr lang="en-US" dirty="0" smtClean="0"/>
              <a:t>2009 </a:t>
            </a:r>
            <a:r>
              <a:rPr lang="en-US" dirty="0" smtClean="0"/>
              <a:t>CR cohort = 10%, Comparison group = 15%</a:t>
            </a:r>
          </a:p>
          <a:p>
            <a:pPr lvl="2"/>
            <a:r>
              <a:rPr lang="en-US" dirty="0" smtClean="0"/>
              <a:t>2008 CR cohort = 18%, Comparison group = 17%</a:t>
            </a:r>
          </a:p>
          <a:p>
            <a:pPr lvl="2"/>
            <a:r>
              <a:rPr lang="en-US" dirty="0" smtClean="0"/>
              <a:t>2007 CR cohort = 23%, Comparison group = 20%</a:t>
            </a:r>
          </a:p>
          <a:p>
            <a:pPr lvl="2"/>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14424585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2012-2013 CSU Transfers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35629075"/>
              </p:ext>
            </p:extLst>
          </p:nvPr>
        </p:nvGraphicFramePr>
        <p:xfrm>
          <a:off x="228601" y="2667000"/>
          <a:ext cx="6477002" cy="1111568"/>
        </p:xfrm>
        <a:graphic>
          <a:graphicData uri="http://schemas.openxmlformats.org/drawingml/2006/table">
            <a:tbl>
              <a:tblPr>
                <a:tableStyleId>{5C22544A-7EE6-4342-B048-85BDC9FD1C3A}</a:tableStyleId>
              </a:tblPr>
              <a:tblGrid>
                <a:gridCol w="1194786"/>
                <a:gridCol w="455014"/>
                <a:gridCol w="488831"/>
                <a:gridCol w="528368"/>
                <a:gridCol w="609600"/>
                <a:gridCol w="609600"/>
                <a:gridCol w="609600"/>
                <a:gridCol w="609600"/>
                <a:gridCol w="609600"/>
                <a:gridCol w="762003"/>
              </a:tblGrid>
              <a:tr h="464344">
                <a:tc>
                  <a:txBody>
                    <a:bodyPr/>
                    <a:lstStyle/>
                    <a:p>
                      <a:pPr algn="l" fontAlgn="b"/>
                      <a:r>
                        <a:rPr lang="en-US" sz="1400" u="none" strike="noStrike" dirty="0">
                          <a:effectLst/>
                        </a:rPr>
                        <a:t>COMMUNITY COLLEGES</a:t>
                      </a:r>
                      <a:endParaRPr lang="en-US" sz="1400" b="0" i="0" u="none" strike="noStrike" dirty="0">
                        <a:solidFill>
                          <a:srgbClr val="000000"/>
                        </a:solidFill>
                        <a:effectLst/>
                        <a:latin typeface="Arial"/>
                      </a:endParaRPr>
                    </a:p>
                  </a:txBody>
                  <a:tcPr marL="7144" marR="7144" marT="7144" marB="0" anchor="b"/>
                </a:tc>
                <a:tc>
                  <a:txBody>
                    <a:bodyPr/>
                    <a:lstStyle/>
                    <a:p>
                      <a:pPr algn="r" fontAlgn="b"/>
                      <a:r>
                        <a:rPr lang="en-US" sz="1400" b="0" i="0" u="none" strike="noStrike" dirty="0" smtClean="0">
                          <a:solidFill>
                            <a:srgbClr val="000000"/>
                          </a:solidFill>
                          <a:effectLst/>
                          <a:latin typeface="Arial"/>
                        </a:rPr>
                        <a:t>BA</a:t>
                      </a:r>
                      <a:endParaRPr lang="en-US" sz="1400" b="0" i="0" u="none" strike="noStrike" dirty="0">
                        <a:solidFill>
                          <a:srgbClr val="000000"/>
                        </a:solidFill>
                        <a:effectLst/>
                        <a:latin typeface="Arial"/>
                      </a:endParaRPr>
                    </a:p>
                  </a:txBody>
                  <a:tcPr marL="7144" marR="7144" marT="7144" marB="0" anchor="b"/>
                </a:tc>
                <a:tc>
                  <a:txBody>
                    <a:bodyPr/>
                    <a:lstStyle/>
                    <a:p>
                      <a:pPr algn="r" fontAlgn="b"/>
                      <a:r>
                        <a:rPr lang="en-US" sz="1400" u="none" strike="noStrike" dirty="0">
                          <a:effectLst/>
                        </a:rPr>
                        <a:t>CHI</a:t>
                      </a:r>
                      <a:endParaRPr lang="en-US" sz="1400" b="0" i="0" u="none" strike="noStrike" dirty="0">
                        <a:solidFill>
                          <a:srgbClr val="000000"/>
                        </a:solidFill>
                        <a:effectLst/>
                        <a:latin typeface="Arial"/>
                      </a:endParaRPr>
                    </a:p>
                  </a:txBody>
                  <a:tcPr marL="7144" marR="7144" marT="7144" marB="0" anchor="b"/>
                </a:tc>
                <a:tc>
                  <a:txBody>
                    <a:bodyPr/>
                    <a:lstStyle/>
                    <a:p>
                      <a:pPr algn="r" fontAlgn="b"/>
                      <a:r>
                        <a:rPr lang="en-US" sz="1400" u="none" strike="noStrike" dirty="0">
                          <a:effectLst/>
                        </a:rPr>
                        <a:t>DH</a:t>
                      </a:r>
                      <a:endParaRPr lang="en-US" sz="1400" b="0" i="0" u="none" strike="noStrike" dirty="0">
                        <a:solidFill>
                          <a:srgbClr val="000000"/>
                        </a:solidFill>
                        <a:effectLst/>
                        <a:latin typeface="Arial"/>
                      </a:endParaRPr>
                    </a:p>
                  </a:txBody>
                  <a:tcPr marL="7144" marR="7144" marT="7144" marB="0" anchor="b"/>
                </a:tc>
                <a:tc>
                  <a:txBody>
                    <a:bodyPr/>
                    <a:lstStyle/>
                    <a:p>
                      <a:pPr algn="r" fontAlgn="b"/>
                      <a:r>
                        <a:rPr lang="en-US" sz="1400" u="none" strike="noStrike">
                          <a:effectLst/>
                        </a:rPr>
                        <a:t>FRE</a:t>
                      </a:r>
                      <a:endParaRPr lang="en-US" sz="1400" b="0" i="0" u="none" strike="noStrike">
                        <a:solidFill>
                          <a:srgbClr val="000000"/>
                        </a:solidFill>
                        <a:effectLst/>
                        <a:latin typeface="Arial"/>
                      </a:endParaRPr>
                    </a:p>
                  </a:txBody>
                  <a:tcPr marL="7144" marR="7144" marT="7144" marB="0" anchor="b"/>
                </a:tc>
                <a:tc>
                  <a:txBody>
                    <a:bodyPr/>
                    <a:lstStyle/>
                    <a:p>
                      <a:pPr algn="r" fontAlgn="b"/>
                      <a:r>
                        <a:rPr lang="en-US" sz="1400" u="none" strike="noStrike">
                          <a:effectLst/>
                        </a:rPr>
                        <a:t>FUL</a:t>
                      </a:r>
                      <a:endParaRPr lang="en-US" sz="1400" b="0" i="0" u="none" strike="noStrike">
                        <a:solidFill>
                          <a:srgbClr val="000000"/>
                        </a:solidFill>
                        <a:effectLst/>
                        <a:latin typeface="Arial"/>
                      </a:endParaRPr>
                    </a:p>
                  </a:txBody>
                  <a:tcPr marL="7144" marR="7144" marT="7144" marB="0" anchor="b"/>
                </a:tc>
                <a:tc>
                  <a:txBody>
                    <a:bodyPr/>
                    <a:lstStyle/>
                    <a:p>
                      <a:pPr algn="r" fontAlgn="b"/>
                      <a:r>
                        <a:rPr lang="en-US" sz="1400" u="none" strike="noStrike">
                          <a:effectLst/>
                        </a:rPr>
                        <a:t>HUM</a:t>
                      </a:r>
                      <a:endParaRPr lang="en-US" sz="1400" b="0" i="0" u="none" strike="noStrike">
                        <a:solidFill>
                          <a:srgbClr val="000000"/>
                        </a:solidFill>
                        <a:effectLst/>
                        <a:latin typeface="Arial"/>
                      </a:endParaRPr>
                    </a:p>
                  </a:txBody>
                  <a:tcPr marL="7144" marR="7144" marT="7144" marB="0" anchor="b"/>
                </a:tc>
                <a:tc>
                  <a:txBody>
                    <a:bodyPr/>
                    <a:lstStyle/>
                    <a:p>
                      <a:pPr algn="r" fontAlgn="b"/>
                      <a:r>
                        <a:rPr lang="en-US" sz="1400" u="none" strike="noStrike">
                          <a:effectLst/>
                        </a:rPr>
                        <a:t>LB</a:t>
                      </a:r>
                      <a:endParaRPr lang="en-US" sz="1400" b="0" i="0" u="none" strike="noStrike">
                        <a:solidFill>
                          <a:srgbClr val="000000"/>
                        </a:solidFill>
                        <a:effectLst/>
                        <a:latin typeface="Arial"/>
                      </a:endParaRPr>
                    </a:p>
                  </a:txBody>
                  <a:tcPr marL="7144" marR="7144" marT="7144" marB="0" anchor="b"/>
                </a:tc>
                <a:tc>
                  <a:txBody>
                    <a:bodyPr/>
                    <a:lstStyle/>
                    <a:p>
                      <a:pPr algn="r" fontAlgn="b"/>
                      <a:r>
                        <a:rPr lang="en-US" sz="1400" u="none" strike="noStrike">
                          <a:effectLst/>
                        </a:rPr>
                        <a:t>LA</a:t>
                      </a:r>
                      <a:endParaRPr lang="en-US" sz="1400" b="0" i="0" u="none" strike="noStrike">
                        <a:solidFill>
                          <a:srgbClr val="000000"/>
                        </a:solidFill>
                        <a:effectLst/>
                        <a:latin typeface="Arial"/>
                      </a:endParaRPr>
                    </a:p>
                  </a:txBody>
                  <a:tcPr marL="7144" marR="7144" marT="7144" marB="0" anchor="b"/>
                </a:tc>
                <a:tc>
                  <a:txBody>
                    <a:bodyPr/>
                    <a:lstStyle/>
                    <a:p>
                      <a:pPr algn="r" fontAlgn="b"/>
                      <a:r>
                        <a:rPr lang="en-US" sz="1400" u="none" strike="noStrike">
                          <a:effectLst/>
                        </a:rPr>
                        <a:t>NOR</a:t>
                      </a:r>
                      <a:endParaRPr lang="en-US" sz="1400" b="0" i="0" u="none" strike="noStrike">
                        <a:solidFill>
                          <a:srgbClr val="000000"/>
                        </a:solidFill>
                        <a:effectLst/>
                        <a:latin typeface="Arial"/>
                      </a:endParaRPr>
                    </a:p>
                  </a:txBody>
                  <a:tcPr marL="7144" marR="7144" marT="7144" marB="0" anchor="b"/>
                </a:tc>
              </a:tr>
              <a:tr h="464344">
                <a:tc>
                  <a:txBody>
                    <a:bodyPr/>
                    <a:lstStyle/>
                    <a:p>
                      <a:pPr algn="l" fontAlgn="b"/>
                      <a:r>
                        <a:rPr lang="en-US" sz="1400" u="none" strike="noStrike" dirty="0">
                          <a:effectLst/>
                        </a:rPr>
                        <a:t>COLLEGE OF THE REDWOODS</a:t>
                      </a:r>
                      <a:endParaRPr lang="en-US" sz="1400" b="0" i="0" u="none" strike="noStrike" dirty="0">
                        <a:solidFill>
                          <a:srgbClr val="000000"/>
                        </a:solidFill>
                        <a:effectLst/>
                        <a:latin typeface="Arial"/>
                      </a:endParaRPr>
                    </a:p>
                  </a:txBody>
                  <a:tcPr marL="7144" marR="7144" marT="7144" marB="0" anchor="b"/>
                </a:tc>
                <a:tc>
                  <a:txBody>
                    <a:bodyPr/>
                    <a:lstStyle/>
                    <a:p>
                      <a:pPr algn="r" fontAlgn="b"/>
                      <a:r>
                        <a:rPr lang="en-US" sz="1400" u="none" strike="noStrike">
                          <a:effectLst/>
                        </a:rPr>
                        <a:t>1</a:t>
                      </a:r>
                      <a:endParaRPr lang="en-US" sz="1400" b="0" i="0" u="none" strike="noStrike">
                        <a:solidFill>
                          <a:srgbClr val="000000"/>
                        </a:solidFill>
                        <a:effectLst/>
                        <a:latin typeface="Arial"/>
                      </a:endParaRPr>
                    </a:p>
                  </a:txBody>
                  <a:tcPr marL="7144" marR="7144" marT="7144" marB="0" anchor="b"/>
                </a:tc>
                <a:tc>
                  <a:txBody>
                    <a:bodyPr/>
                    <a:lstStyle/>
                    <a:p>
                      <a:pPr algn="r" fontAlgn="b"/>
                      <a:r>
                        <a:rPr lang="en-US" sz="1400" u="none" strike="noStrike">
                          <a:effectLst/>
                        </a:rPr>
                        <a:t>6</a:t>
                      </a:r>
                      <a:endParaRPr lang="en-US" sz="1400" b="0" i="0" u="none" strike="noStrike">
                        <a:solidFill>
                          <a:srgbClr val="000000"/>
                        </a:solidFill>
                        <a:effectLst/>
                        <a:latin typeface="Arial"/>
                      </a:endParaRPr>
                    </a:p>
                  </a:txBody>
                  <a:tcPr marL="7144" marR="7144" marT="7144" marB="0" anchor="b"/>
                </a:tc>
                <a:tc>
                  <a:txBody>
                    <a:bodyPr/>
                    <a:lstStyle/>
                    <a:p>
                      <a:pPr algn="r" fontAlgn="b"/>
                      <a:r>
                        <a:rPr lang="en-US" sz="1400" u="none" strike="noStrike">
                          <a:effectLst/>
                        </a:rPr>
                        <a:t>1</a:t>
                      </a:r>
                      <a:endParaRPr lang="en-US" sz="1400" b="0" i="0" u="none" strike="noStrike">
                        <a:solidFill>
                          <a:srgbClr val="000000"/>
                        </a:solidFill>
                        <a:effectLst/>
                        <a:latin typeface="Arial"/>
                      </a:endParaRPr>
                    </a:p>
                  </a:txBody>
                  <a:tcPr marL="7144" marR="7144" marT="7144" marB="0" anchor="b"/>
                </a:tc>
                <a:tc>
                  <a:txBody>
                    <a:bodyPr/>
                    <a:lstStyle/>
                    <a:p>
                      <a:pPr algn="r" fontAlgn="b"/>
                      <a:r>
                        <a:rPr lang="en-US" sz="1400" u="none" strike="noStrike">
                          <a:effectLst/>
                        </a:rPr>
                        <a:t>1</a:t>
                      </a:r>
                      <a:endParaRPr lang="en-US" sz="1400" b="0" i="0" u="none" strike="noStrike">
                        <a:solidFill>
                          <a:srgbClr val="000000"/>
                        </a:solidFill>
                        <a:effectLst/>
                        <a:latin typeface="Arial"/>
                      </a:endParaRPr>
                    </a:p>
                  </a:txBody>
                  <a:tcPr marL="7144" marR="7144" marT="7144" marB="0" anchor="b"/>
                </a:tc>
                <a:tc>
                  <a:txBody>
                    <a:bodyPr/>
                    <a:lstStyle/>
                    <a:p>
                      <a:pPr algn="r" fontAlgn="b"/>
                      <a:r>
                        <a:rPr lang="en-US" sz="1400" u="none" strike="noStrike">
                          <a:effectLst/>
                        </a:rPr>
                        <a:t>1</a:t>
                      </a:r>
                      <a:endParaRPr lang="en-US" sz="1400" b="0" i="0" u="none" strike="noStrike">
                        <a:solidFill>
                          <a:srgbClr val="000000"/>
                        </a:solidFill>
                        <a:effectLst/>
                        <a:latin typeface="Arial"/>
                      </a:endParaRPr>
                    </a:p>
                  </a:txBody>
                  <a:tcPr marL="7144" marR="7144" marT="7144" marB="0" anchor="b"/>
                </a:tc>
                <a:tc>
                  <a:txBody>
                    <a:bodyPr/>
                    <a:lstStyle/>
                    <a:p>
                      <a:pPr algn="r" fontAlgn="b"/>
                      <a:r>
                        <a:rPr lang="en-US" sz="1400" u="none" strike="noStrike">
                          <a:effectLst/>
                        </a:rPr>
                        <a:t>180</a:t>
                      </a:r>
                      <a:endParaRPr lang="en-US" sz="1400" b="0" i="0" u="none" strike="noStrike">
                        <a:solidFill>
                          <a:srgbClr val="000000"/>
                        </a:solidFill>
                        <a:effectLst/>
                        <a:latin typeface="Arial"/>
                      </a:endParaRPr>
                    </a:p>
                  </a:txBody>
                  <a:tcPr marL="7144" marR="7144" marT="7144" marB="0" anchor="b"/>
                </a:tc>
                <a:tc>
                  <a:txBody>
                    <a:bodyPr/>
                    <a:lstStyle/>
                    <a:p>
                      <a:pPr algn="r" fontAlgn="b"/>
                      <a:r>
                        <a:rPr lang="en-US" sz="1400" u="none" strike="noStrike">
                          <a:effectLst/>
                        </a:rPr>
                        <a:t>1</a:t>
                      </a:r>
                      <a:endParaRPr lang="en-US" sz="1400" b="0" i="0" u="none" strike="noStrike">
                        <a:solidFill>
                          <a:srgbClr val="000000"/>
                        </a:solidFill>
                        <a:effectLst/>
                        <a:latin typeface="Arial"/>
                      </a:endParaRPr>
                    </a:p>
                  </a:txBody>
                  <a:tcPr marL="7144" marR="7144" marT="7144" marB="0" anchor="b"/>
                </a:tc>
                <a:tc>
                  <a:txBody>
                    <a:bodyPr/>
                    <a:lstStyle/>
                    <a:p>
                      <a:pPr algn="r" fontAlgn="b"/>
                      <a:r>
                        <a:rPr lang="en-US" sz="1400" u="none" strike="noStrike">
                          <a:effectLst/>
                        </a:rPr>
                        <a:t>1</a:t>
                      </a:r>
                      <a:endParaRPr lang="en-US" sz="1400" b="0" i="0" u="none" strike="noStrike">
                        <a:solidFill>
                          <a:srgbClr val="000000"/>
                        </a:solidFill>
                        <a:effectLst/>
                        <a:latin typeface="Arial"/>
                      </a:endParaRPr>
                    </a:p>
                  </a:txBody>
                  <a:tcPr marL="7144" marR="7144" marT="7144" marB="0" anchor="b"/>
                </a:tc>
                <a:tc>
                  <a:txBody>
                    <a:bodyPr/>
                    <a:lstStyle/>
                    <a:p>
                      <a:pPr algn="r" fontAlgn="b"/>
                      <a:r>
                        <a:rPr lang="en-US" sz="1400" u="none" strike="noStrike" dirty="0">
                          <a:effectLst/>
                        </a:rPr>
                        <a:t>1</a:t>
                      </a:r>
                      <a:endParaRPr lang="en-US" sz="1400" b="0" i="0" u="none" strike="noStrike" dirty="0">
                        <a:solidFill>
                          <a:srgbClr val="000000"/>
                        </a:solidFill>
                        <a:effectLst/>
                        <a:latin typeface="Arial"/>
                      </a:endParaRPr>
                    </a:p>
                  </a:txBody>
                  <a:tcPr marL="7144" marR="7144" marT="7144" marB="0" anchor="b"/>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032151415"/>
              </p:ext>
            </p:extLst>
          </p:nvPr>
        </p:nvGraphicFramePr>
        <p:xfrm>
          <a:off x="1676400" y="3962400"/>
          <a:ext cx="4953000" cy="921544"/>
        </p:xfrm>
        <a:graphic>
          <a:graphicData uri="http://schemas.openxmlformats.org/drawingml/2006/table">
            <a:tbl>
              <a:tblPr>
                <a:tableStyleId>{5C22544A-7EE6-4342-B048-85BDC9FD1C3A}</a:tableStyleId>
              </a:tblPr>
              <a:tblGrid>
                <a:gridCol w="619125"/>
                <a:gridCol w="619125"/>
                <a:gridCol w="619125"/>
                <a:gridCol w="619125"/>
                <a:gridCol w="619125"/>
                <a:gridCol w="619125"/>
                <a:gridCol w="619125"/>
                <a:gridCol w="619125"/>
              </a:tblGrid>
              <a:tr h="457200">
                <a:tc>
                  <a:txBody>
                    <a:bodyPr/>
                    <a:lstStyle/>
                    <a:p>
                      <a:pPr algn="r" fontAlgn="b"/>
                      <a:r>
                        <a:rPr lang="en-US" sz="1400" u="none" strike="noStrike" dirty="0">
                          <a:effectLst/>
                        </a:rPr>
                        <a:t>SAC</a:t>
                      </a:r>
                      <a:endParaRPr lang="en-US" sz="1400" b="0" i="0" u="none" strike="noStrike" dirty="0">
                        <a:solidFill>
                          <a:srgbClr val="000000"/>
                        </a:solidFill>
                        <a:effectLst/>
                        <a:latin typeface="Arial"/>
                      </a:endParaRPr>
                    </a:p>
                  </a:txBody>
                  <a:tcPr marL="7144" marR="7144" marT="7144" marB="0" anchor="b"/>
                </a:tc>
                <a:tc>
                  <a:txBody>
                    <a:bodyPr/>
                    <a:lstStyle/>
                    <a:p>
                      <a:pPr algn="r" fontAlgn="b"/>
                      <a:r>
                        <a:rPr lang="en-US" sz="1400" u="none" strike="noStrike" dirty="0">
                          <a:effectLst/>
                        </a:rPr>
                        <a:t>SB</a:t>
                      </a:r>
                      <a:endParaRPr lang="en-US" sz="1400" b="0" i="0" u="none" strike="noStrike" dirty="0">
                        <a:solidFill>
                          <a:srgbClr val="000000"/>
                        </a:solidFill>
                        <a:effectLst/>
                        <a:latin typeface="Arial"/>
                      </a:endParaRPr>
                    </a:p>
                  </a:txBody>
                  <a:tcPr marL="7144" marR="7144" marT="7144" marB="0" anchor="b"/>
                </a:tc>
                <a:tc>
                  <a:txBody>
                    <a:bodyPr/>
                    <a:lstStyle/>
                    <a:p>
                      <a:pPr algn="r" fontAlgn="b"/>
                      <a:r>
                        <a:rPr lang="en-US" sz="1400" u="none" strike="noStrike" dirty="0">
                          <a:effectLst/>
                        </a:rPr>
                        <a:t>SD</a:t>
                      </a:r>
                      <a:endParaRPr lang="en-US" sz="1400" b="0" i="0" u="none" strike="noStrike" dirty="0">
                        <a:solidFill>
                          <a:srgbClr val="000000"/>
                        </a:solidFill>
                        <a:effectLst/>
                        <a:latin typeface="Arial"/>
                      </a:endParaRPr>
                    </a:p>
                  </a:txBody>
                  <a:tcPr marL="7144" marR="7144" marT="7144" marB="0" anchor="b"/>
                </a:tc>
                <a:tc>
                  <a:txBody>
                    <a:bodyPr/>
                    <a:lstStyle/>
                    <a:p>
                      <a:pPr algn="r" fontAlgn="b"/>
                      <a:r>
                        <a:rPr lang="en-US" sz="1400" u="none" strike="noStrike">
                          <a:effectLst/>
                        </a:rPr>
                        <a:t>SF</a:t>
                      </a:r>
                      <a:endParaRPr lang="en-US" sz="1400" b="0" i="0" u="none" strike="noStrike">
                        <a:solidFill>
                          <a:srgbClr val="000000"/>
                        </a:solidFill>
                        <a:effectLst/>
                        <a:latin typeface="Arial"/>
                      </a:endParaRPr>
                    </a:p>
                  </a:txBody>
                  <a:tcPr marL="7144" marR="7144" marT="7144" marB="0" anchor="b"/>
                </a:tc>
                <a:tc>
                  <a:txBody>
                    <a:bodyPr/>
                    <a:lstStyle/>
                    <a:p>
                      <a:pPr algn="r" fontAlgn="b"/>
                      <a:r>
                        <a:rPr lang="en-US" sz="1400" u="none" strike="noStrike" dirty="0">
                          <a:effectLst/>
                        </a:rPr>
                        <a:t>SJ</a:t>
                      </a:r>
                      <a:endParaRPr lang="en-US" sz="1400" b="0" i="0" u="none" strike="noStrike" dirty="0">
                        <a:solidFill>
                          <a:srgbClr val="000000"/>
                        </a:solidFill>
                        <a:effectLst/>
                        <a:latin typeface="Arial"/>
                      </a:endParaRPr>
                    </a:p>
                  </a:txBody>
                  <a:tcPr marL="7144" marR="7144" marT="7144" marB="0" anchor="b"/>
                </a:tc>
                <a:tc>
                  <a:txBody>
                    <a:bodyPr/>
                    <a:lstStyle/>
                    <a:p>
                      <a:pPr algn="r" fontAlgn="b"/>
                      <a:r>
                        <a:rPr lang="en-US" sz="1400" u="none" strike="noStrike">
                          <a:effectLst/>
                        </a:rPr>
                        <a:t>SLO</a:t>
                      </a:r>
                      <a:endParaRPr lang="en-US" sz="1400" b="0" i="0" u="none" strike="noStrike">
                        <a:solidFill>
                          <a:srgbClr val="000000"/>
                        </a:solidFill>
                        <a:effectLst/>
                        <a:latin typeface="Arial"/>
                      </a:endParaRPr>
                    </a:p>
                  </a:txBody>
                  <a:tcPr marL="7144" marR="7144" marT="7144" marB="0" anchor="b"/>
                </a:tc>
                <a:tc>
                  <a:txBody>
                    <a:bodyPr/>
                    <a:lstStyle/>
                    <a:p>
                      <a:pPr algn="r" fontAlgn="b"/>
                      <a:r>
                        <a:rPr lang="en-US" sz="1400" u="none" strike="noStrike">
                          <a:effectLst/>
                        </a:rPr>
                        <a:t>SON</a:t>
                      </a:r>
                      <a:endParaRPr lang="en-US" sz="1400" b="0" i="0" u="none" strike="noStrike">
                        <a:solidFill>
                          <a:srgbClr val="000000"/>
                        </a:solidFill>
                        <a:effectLst/>
                        <a:latin typeface="Arial"/>
                      </a:endParaRPr>
                    </a:p>
                  </a:txBody>
                  <a:tcPr marL="7144" marR="7144" marT="7144" marB="0" anchor="b"/>
                </a:tc>
                <a:tc>
                  <a:txBody>
                    <a:bodyPr/>
                    <a:lstStyle/>
                    <a:p>
                      <a:pPr algn="r" fontAlgn="b"/>
                      <a:r>
                        <a:rPr lang="en-US" sz="1400" u="none" strike="noStrike">
                          <a:effectLst/>
                        </a:rPr>
                        <a:t>TOTAL</a:t>
                      </a:r>
                      <a:endParaRPr lang="en-US" sz="1400" b="0" i="0" u="none" strike="noStrike">
                        <a:solidFill>
                          <a:srgbClr val="000000"/>
                        </a:solidFill>
                        <a:effectLst/>
                        <a:latin typeface="Arial"/>
                      </a:endParaRPr>
                    </a:p>
                  </a:txBody>
                  <a:tcPr marL="7144" marR="7144" marT="7144" marB="0" anchor="b"/>
                </a:tc>
              </a:tr>
              <a:tr h="464344">
                <a:tc>
                  <a:txBody>
                    <a:bodyPr/>
                    <a:lstStyle/>
                    <a:p>
                      <a:pPr algn="r" fontAlgn="b"/>
                      <a:r>
                        <a:rPr lang="en-US" sz="1400" u="none" strike="noStrike">
                          <a:effectLst/>
                        </a:rPr>
                        <a:t>11</a:t>
                      </a:r>
                      <a:endParaRPr lang="en-US" sz="1400" b="0" i="0" u="none" strike="noStrike">
                        <a:solidFill>
                          <a:srgbClr val="000000"/>
                        </a:solidFill>
                        <a:effectLst/>
                        <a:latin typeface="Arial"/>
                      </a:endParaRPr>
                    </a:p>
                  </a:txBody>
                  <a:tcPr marL="7144" marR="7144" marT="7144" marB="0" anchor="b"/>
                </a:tc>
                <a:tc>
                  <a:txBody>
                    <a:bodyPr/>
                    <a:lstStyle/>
                    <a:p>
                      <a:pPr algn="r" fontAlgn="b"/>
                      <a:r>
                        <a:rPr lang="en-US" sz="1400" u="none" strike="noStrike" dirty="0">
                          <a:effectLst/>
                        </a:rPr>
                        <a:t>1</a:t>
                      </a:r>
                      <a:endParaRPr lang="en-US" sz="1400" b="0" i="0" u="none" strike="noStrike" dirty="0">
                        <a:solidFill>
                          <a:srgbClr val="000000"/>
                        </a:solidFill>
                        <a:effectLst/>
                        <a:latin typeface="Arial"/>
                      </a:endParaRPr>
                    </a:p>
                  </a:txBody>
                  <a:tcPr marL="7144" marR="7144" marT="7144" marB="0" anchor="b"/>
                </a:tc>
                <a:tc>
                  <a:txBody>
                    <a:bodyPr/>
                    <a:lstStyle/>
                    <a:p>
                      <a:pPr algn="r" fontAlgn="b"/>
                      <a:r>
                        <a:rPr lang="en-US" sz="1400" u="none" strike="noStrike" dirty="0">
                          <a:effectLst/>
                        </a:rPr>
                        <a:t>2</a:t>
                      </a:r>
                      <a:endParaRPr lang="en-US" sz="1400" b="0" i="0" u="none" strike="noStrike" dirty="0">
                        <a:solidFill>
                          <a:srgbClr val="000000"/>
                        </a:solidFill>
                        <a:effectLst/>
                        <a:latin typeface="Arial"/>
                      </a:endParaRPr>
                    </a:p>
                  </a:txBody>
                  <a:tcPr marL="7144" marR="7144" marT="7144" marB="0" anchor="b"/>
                </a:tc>
                <a:tc>
                  <a:txBody>
                    <a:bodyPr/>
                    <a:lstStyle/>
                    <a:p>
                      <a:pPr algn="r" fontAlgn="b"/>
                      <a:r>
                        <a:rPr lang="en-US" sz="1400" u="none" strike="noStrike" dirty="0">
                          <a:effectLst/>
                        </a:rPr>
                        <a:t>6</a:t>
                      </a:r>
                      <a:endParaRPr lang="en-US" sz="1400" b="0" i="0" u="none" strike="noStrike" dirty="0">
                        <a:solidFill>
                          <a:srgbClr val="000000"/>
                        </a:solidFill>
                        <a:effectLst/>
                        <a:latin typeface="Arial"/>
                      </a:endParaRPr>
                    </a:p>
                  </a:txBody>
                  <a:tcPr marL="7144" marR="7144" marT="7144" marB="0" anchor="b"/>
                </a:tc>
                <a:tc>
                  <a:txBody>
                    <a:bodyPr/>
                    <a:lstStyle/>
                    <a:p>
                      <a:pPr algn="r" fontAlgn="b"/>
                      <a:r>
                        <a:rPr lang="en-US" sz="1400" u="none" strike="noStrike" dirty="0">
                          <a:effectLst/>
                        </a:rPr>
                        <a:t>1</a:t>
                      </a:r>
                      <a:endParaRPr lang="en-US" sz="1400" b="0" i="0" u="none" strike="noStrike" dirty="0">
                        <a:solidFill>
                          <a:srgbClr val="000000"/>
                        </a:solidFill>
                        <a:effectLst/>
                        <a:latin typeface="Arial"/>
                      </a:endParaRPr>
                    </a:p>
                  </a:txBody>
                  <a:tcPr marL="7144" marR="7144" marT="7144" marB="0" anchor="b"/>
                </a:tc>
                <a:tc>
                  <a:txBody>
                    <a:bodyPr/>
                    <a:lstStyle/>
                    <a:p>
                      <a:pPr algn="r" fontAlgn="b"/>
                      <a:r>
                        <a:rPr lang="en-US" sz="1400" u="none" strike="noStrike" dirty="0">
                          <a:effectLst/>
                        </a:rPr>
                        <a:t>3</a:t>
                      </a:r>
                      <a:endParaRPr lang="en-US" sz="1400" b="0" i="0" u="none" strike="noStrike" dirty="0">
                        <a:solidFill>
                          <a:srgbClr val="000000"/>
                        </a:solidFill>
                        <a:effectLst/>
                        <a:latin typeface="Arial"/>
                      </a:endParaRPr>
                    </a:p>
                  </a:txBody>
                  <a:tcPr marL="7144" marR="7144" marT="7144" marB="0" anchor="b"/>
                </a:tc>
                <a:tc>
                  <a:txBody>
                    <a:bodyPr/>
                    <a:lstStyle/>
                    <a:p>
                      <a:pPr algn="r" fontAlgn="b"/>
                      <a:r>
                        <a:rPr lang="en-US" sz="1400" u="none" strike="noStrike" dirty="0">
                          <a:effectLst/>
                        </a:rPr>
                        <a:t>3</a:t>
                      </a:r>
                      <a:endParaRPr lang="en-US" sz="1400" b="0" i="0" u="none" strike="noStrike" dirty="0">
                        <a:solidFill>
                          <a:srgbClr val="000000"/>
                        </a:solidFill>
                        <a:effectLst/>
                        <a:latin typeface="Arial"/>
                      </a:endParaRPr>
                    </a:p>
                  </a:txBody>
                  <a:tcPr marL="7144" marR="7144" marT="7144" marB="0" anchor="b"/>
                </a:tc>
                <a:tc>
                  <a:txBody>
                    <a:bodyPr/>
                    <a:lstStyle/>
                    <a:p>
                      <a:pPr algn="r" fontAlgn="b"/>
                      <a:r>
                        <a:rPr lang="en-US" sz="1400" u="none" strike="noStrike" dirty="0">
                          <a:effectLst/>
                        </a:rPr>
                        <a:t>220</a:t>
                      </a:r>
                      <a:endParaRPr lang="en-US" sz="1400" b="0" i="0" u="none" strike="noStrike" dirty="0">
                        <a:solidFill>
                          <a:srgbClr val="000000"/>
                        </a:solidFill>
                        <a:effectLst/>
                        <a:latin typeface="Arial"/>
                      </a:endParaRPr>
                    </a:p>
                  </a:txBody>
                  <a:tcPr marL="7144" marR="7144" marT="7144" marB="0" anchor="b"/>
                </a:tc>
              </a:tr>
            </a:tbl>
          </a:graphicData>
        </a:graphic>
      </p:graphicFrame>
    </p:spTree>
    <p:extLst>
      <p:ext uri="{BB962C8B-B14F-4D97-AF65-F5344CB8AC3E}">
        <p14:creationId xmlns:p14="http://schemas.microsoft.com/office/powerpoint/2010/main" val="233437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ILO 1: Academic &amp; </a:t>
            </a:r>
            <a:r>
              <a:rPr lang="en-US" b="1" dirty="0"/>
              <a:t>Career Technical Objectives</a:t>
            </a:r>
          </a:p>
        </p:txBody>
      </p:sp>
      <p:sp>
        <p:nvSpPr>
          <p:cNvPr id="3" name="Content Placeholder 2"/>
          <p:cNvSpPr>
            <a:spLocks noGrp="1"/>
          </p:cNvSpPr>
          <p:nvPr>
            <p:ph idx="1"/>
          </p:nvPr>
        </p:nvSpPr>
        <p:spPr/>
        <p:txBody>
          <a:bodyPr>
            <a:normAutofit fontScale="77500" lnSpcReduction="20000"/>
          </a:bodyPr>
          <a:lstStyle/>
          <a:p>
            <a:endParaRPr lang="en-US" dirty="0" smtClean="0"/>
          </a:p>
          <a:p>
            <a:r>
              <a:rPr lang="en-US" dirty="0" smtClean="0"/>
              <a:t>Students </a:t>
            </a:r>
            <a:r>
              <a:rPr lang="en-US" dirty="0"/>
              <a:t>will successfully acquire program outcomes and complete degrees and/or certificates.  This institutional outcome indicates if the objectives stated for degrees and/or certificates are being </a:t>
            </a:r>
            <a:r>
              <a:rPr lang="en-US" dirty="0" smtClean="0"/>
              <a:t>met.</a:t>
            </a:r>
            <a:r>
              <a:rPr lang="en-US" dirty="0"/>
              <a:t> </a:t>
            </a:r>
            <a:r>
              <a:rPr lang="en-US" dirty="0" smtClean="0"/>
              <a:t>Students </a:t>
            </a:r>
            <a:r>
              <a:rPr lang="en-US" dirty="0"/>
              <a:t>earning degrees will acquire the College’s general education outcomes: Effective Communication, Critical Thinking, and Global/Cultural Context. </a:t>
            </a:r>
            <a:endParaRPr lang="en-US" dirty="0" smtClean="0"/>
          </a:p>
          <a:p>
            <a:endParaRPr lang="en-US" dirty="0"/>
          </a:p>
          <a:p>
            <a:r>
              <a:rPr lang="en-US" u="sng" dirty="0"/>
              <a:t>Possible assessment tools</a:t>
            </a:r>
            <a:r>
              <a:rPr lang="en-US" dirty="0"/>
              <a:t>:</a:t>
            </a:r>
            <a:endParaRPr lang="en-US" sz="3200" dirty="0"/>
          </a:p>
          <a:p>
            <a:pPr lvl="1"/>
            <a:r>
              <a:rPr lang="en-US" dirty="0"/>
              <a:t>Program assessment data </a:t>
            </a:r>
            <a:endParaRPr lang="en-US" sz="3000" dirty="0"/>
          </a:p>
          <a:p>
            <a:pPr lvl="1"/>
            <a:r>
              <a:rPr lang="en-US" dirty="0"/>
              <a:t>General Education Outcomes assessment data</a:t>
            </a:r>
            <a:endParaRPr lang="en-US" sz="3000" dirty="0"/>
          </a:p>
          <a:p>
            <a:pPr lvl="1"/>
            <a:r>
              <a:rPr lang="en-US" dirty="0"/>
              <a:t>Degree/Certificate completion rates</a:t>
            </a:r>
            <a:endParaRPr lang="en-US" sz="3000" dirty="0"/>
          </a:p>
          <a:p>
            <a:pPr lvl="1"/>
            <a:r>
              <a:rPr lang="en-US" dirty="0"/>
              <a:t>Transfers &amp; transfer eligibility</a:t>
            </a:r>
            <a:endParaRPr lang="en-US" sz="3000" dirty="0"/>
          </a:p>
          <a:p>
            <a:pPr lvl="1"/>
            <a:r>
              <a:rPr lang="en-US" dirty="0"/>
              <a:t>External accreditation of programs</a:t>
            </a:r>
            <a:endParaRPr lang="en-US" sz="3000" dirty="0"/>
          </a:p>
          <a:p>
            <a:endParaRPr lang="en-US" dirty="0" smtClean="0"/>
          </a:p>
          <a:p>
            <a:endParaRPr lang="en-US" dirty="0"/>
          </a:p>
        </p:txBody>
      </p:sp>
    </p:spTree>
    <p:extLst>
      <p:ext uri="{BB962C8B-B14F-4D97-AF65-F5344CB8AC3E}">
        <p14:creationId xmlns:p14="http://schemas.microsoft.com/office/powerpoint/2010/main" val="15397981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Transfers to HSU</a:t>
            </a:r>
            <a:endParaRPr lang="en-US" dirty="0"/>
          </a:p>
        </p:txBody>
      </p:sp>
      <p:sp>
        <p:nvSpPr>
          <p:cNvPr id="3" name="Content Placeholder 2"/>
          <p:cNvSpPr>
            <a:spLocks noGrp="1"/>
          </p:cNvSpPr>
          <p:nvPr>
            <p:ph idx="1"/>
          </p:nvPr>
        </p:nvSpPr>
        <p:spPr/>
        <p:txBody>
          <a:bodyPr>
            <a:normAutofit lnSpcReduction="10000"/>
          </a:bodyPr>
          <a:lstStyle/>
          <a:p>
            <a:r>
              <a:rPr lang="en-US" dirty="0" smtClean="0"/>
              <a:t>2012-2013: 180</a:t>
            </a:r>
          </a:p>
          <a:p>
            <a:r>
              <a:rPr lang="en-US" dirty="0" smtClean="0"/>
              <a:t>2011-2012: 175</a:t>
            </a:r>
          </a:p>
          <a:p>
            <a:r>
              <a:rPr lang="en-US" dirty="0" smtClean="0"/>
              <a:t>2010-2011: 162</a:t>
            </a:r>
          </a:p>
          <a:p>
            <a:r>
              <a:rPr lang="en-US" dirty="0" smtClean="0"/>
              <a:t>2009-2010: 137</a:t>
            </a:r>
          </a:p>
          <a:p>
            <a:r>
              <a:rPr lang="en-US" dirty="0" smtClean="0"/>
              <a:t>2008-2009: 154</a:t>
            </a:r>
          </a:p>
          <a:p>
            <a:r>
              <a:rPr lang="en-US" dirty="0" smtClean="0"/>
              <a:t>2007-2008: 221</a:t>
            </a:r>
          </a:p>
          <a:p>
            <a:r>
              <a:rPr lang="en-US" dirty="0" smtClean="0"/>
              <a:t>2006-2007: 227</a:t>
            </a:r>
          </a:p>
          <a:p>
            <a:r>
              <a:rPr lang="en-US" dirty="0" smtClean="0"/>
              <a:t>2005-2006: 244</a:t>
            </a:r>
          </a:p>
          <a:p>
            <a:r>
              <a:rPr lang="en-US" dirty="0" smtClean="0"/>
              <a:t>2004-2005: 247</a:t>
            </a:r>
          </a:p>
          <a:p>
            <a:r>
              <a:rPr lang="en-US" dirty="0" smtClean="0"/>
              <a:t>2003-2004: 274</a:t>
            </a:r>
            <a:endParaRPr lang="en-US" dirty="0"/>
          </a:p>
        </p:txBody>
      </p:sp>
    </p:spTree>
    <p:extLst>
      <p:ext uri="{BB962C8B-B14F-4D97-AF65-F5344CB8AC3E}">
        <p14:creationId xmlns:p14="http://schemas.microsoft.com/office/powerpoint/2010/main" val="42760466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graphicFrame>
        <p:nvGraphicFramePr>
          <p:cNvPr id="4" name="Chart 3"/>
          <p:cNvGraphicFramePr>
            <a:graphicFrameLocks/>
          </p:cNvGraphicFramePr>
          <p:nvPr>
            <p:extLst>
              <p:ext uri="{D42A27DB-BD31-4B8C-83A1-F6EECF244321}">
                <p14:modId xmlns:p14="http://schemas.microsoft.com/office/powerpoint/2010/main" val="1828727713"/>
              </p:ext>
            </p:extLst>
          </p:nvPr>
        </p:nvGraphicFramePr>
        <p:xfrm>
          <a:off x="2209800" y="28194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194649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ILO: Students </a:t>
            </a:r>
            <a:r>
              <a:rPr lang="en-US" dirty="0"/>
              <a:t>will successfully acquire program outcomes and complete degrees and/or certificates.  This institutional outcome indicates if the objectives stated for degrees and/or certificates are being met. Students earning degrees will acquire the College’s general education outcomes: Effective Communication, Critical Thinking, and Global/Cultural Context. </a:t>
            </a:r>
          </a:p>
          <a:p>
            <a:endParaRPr lang="en-US" dirty="0" smtClean="0"/>
          </a:p>
          <a:p>
            <a:r>
              <a:rPr lang="en-US" dirty="0" smtClean="0"/>
              <a:t>There is evidence of successful attainment of program </a:t>
            </a:r>
            <a:r>
              <a:rPr lang="en-US" dirty="0" smtClean="0"/>
              <a:t>outcomes and general education outcomes.</a:t>
            </a:r>
            <a:endParaRPr lang="en-US" dirty="0" smtClean="0"/>
          </a:p>
          <a:p>
            <a:pPr lvl="1"/>
            <a:endParaRPr lang="en-US" dirty="0"/>
          </a:p>
        </p:txBody>
      </p:sp>
    </p:spTree>
    <p:extLst>
      <p:ext uri="{BB962C8B-B14F-4D97-AF65-F5344CB8AC3E}">
        <p14:creationId xmlns:p14="http://schemas.microsoft.com/office/powerpoint/2010/main" val="11692295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a:t>Students do not always earn declared degrees or certificates for many reasons</a:t>
            </a:r>
          </a:p>
          <a:p>
            <a:pPr lvl="1"/>
            <a:r>
              <a:rPr lang="en-US" dirty="0"/>
              <a:t>Declared </a:t>
            </a:r>
            <a:r>
              <a:rPr lang="en-US" dirty="0" smtClean="0"/>
              <a:t>degree/cert </a:t>
            </a:r>
            <a:r>
              <a:rPr lang="en-US" dirty="0"/>
              <a:t>may not be accurate</a:t>
            </a:r>
          </a:p>
          <a:p>
            <a:pPr lvl="1"/>
            <a:r>
              <a:rPr lang="en-US" dirty="0"/>
              <a:t>Employment opportunity may present itself</a:t>
            </a:r>
          </a:p>
          <a:p>
            <a:pPr lvl="1"/>
            <a:r>
              <a:rPr lang="en-US" dirty="0"/>
              <a:t>Value of degree/certificate may be unclear</a:t>
            </a:r>
          </a:p>
          <a:p>
            <a:endParaRPr lang="en-US" dirty="0"/>
          </a:p>
        </p:txBody>
      </p:sp>
    </p:spTree>
    <p:extLst>
      <p:ext uri="{BB962C8B-B14F-4D97-AF65-F5344CB8AC3E}">
        <p14:creationId xmlns:p14="http://schemas.microsoft.com/office/powerpoint/2010/main" val="29732687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next?		</a:t>
            </a:r>
            <a:endParaRPr lang="en-US" dirty="0"/>
          </a:p>
        </p:txBody>
      </p:sp>
      <p:sp>
        <p:nvSpPr>
          <p:cNvPr id="3" name="Content Placeholder 2"/>
          <p:cNvSpPr>
            <a:spLocks noGrp="1"/>
          </p:cNvSpPr>
          <p:nvPr>
            <p:ph idx="1"/>
          </p:nvPr>
        </p:nvSpPr>
        <p:spPr/>
        <p:txBody>
          <a:bodyPr/>
          <a:lstStyle/>
          <a:p>
            <a:r>
              <a:rPr lang="en-US" dirty="0" smtClean="0"/>
              <a:t>In what ways do we have room for improvement?</a:t>
            </a:r>
          </a:p>
          <a:p>
            <a:r>
              <a:rPr lang="en-US" dirty="0" smtClean="0"/>
              <a:t>What can we do to help students?</a:t>
            </a:r>
            <a:endParaRPr lang="en-US" dirty="0"/>
          </a:p>
        </p:txBody>
      </p:sp>
    </p:spTree>
    <p:extLst>
      <p:ext uri="{BB962C8B-B14F-4D97-AF65-F5344CB8AC3E}">
        <p14:creationId xmlns:p14="http://schemas.microsoft.com/office/powerpoint/2010/main" val="3691264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ILO 2:</a:t>
            </a:r>
            <a:r>
              <a:rPr lang="en-US" b="1" dirty="0"/>
              <a:t>Personal and Professional Development</a:t>
            </a:r>
            <a:r>
              <a:rPr lang="en-US" dirty="0"/>
              <a:t/>
            </a:r>
            <a:br>
              <a:rPr lang="en-US" dirty="0"/>
            </a:br>
            <a:r>
              <a:rPr lang="en-US" dirty="0" smtClean="0"/>
              <a:t> </a:t>
            </a:r>
            <a:endParaRPr lang="en-US" dirty="0"/>
          </a:p>
        </p:txBody>
      </p:sp>
      <p:sp>
        <p:nvSpPr>
          <p:cNvPr id="3" name="Content Placeholder 2"/>
          <p:cNvSpPr>
            <a:spLocks noGrp="1"/>
          </p:cNvSpPr>
          <p:nvPr>
            <p:ph idx="1"/>
          </p:nvPr>
        </p:nvSpPr>
        <p:spPr/>
        <p:txBody>
          <a:bodyPr>
            <a:normAutofit fontScale="70000" lnSpcReduction="20000"/>
          </a:bodyPr>
          <a:lstStyle/>
          <a:p>
            <a:r>
              <a:rPr lang="en-US" dirty="0"/>
              <a:t>Students will reach their career, transfer, or personal goals.  This outcome indicates if a student's individual goals are being met.  This includes the goals of students earning degrees, or of students taking only a few courses for training and/or personal enrichment. </a:t>
            </a:r>
            <a:endParaRPr lang="en-US" dirty="0" smtClean="0"/>
          </a:p>
          <a:p>
            <a:endParaRPr lang="en-US" dirty="0"/>
          </a:p>
          <a:p>
            <a:r>
              <a:rPr lang="en-US" u="sng" dirty="0"/>
              <a:t>Possible assessment tools:</a:t>
            </a:r>
            <a:endParaRPr lang="en-US" dirty="0"/>
          </a:p>
          <a:p>
            <a:pPr lvl="1"/>
            <a:r>
              <a:rPr lang="en-US" dirty="0"/>
              <a:t>Graduating exit survey </a:t>
            </a:r>
          </a:p>
          <a:p>
            <a:pPr lvl="1"/>
            <a:r>
              <a:rPr lang="en-US" dirty="0"/>
              <a:t>CTE employment survey</a:t>
            </a:r>
          </a:p>
          <a:p>
            <a:pPr lvl="1"/>
            <a:r>
              <a:rPr lang="en-US" dirty="0"/>
              <a:t>External licensure and certifications</a:t>
            </a:r>
          </a:p>
          <a:p>
            <a:pPr lvl="1"/>
            <a:r>
              <a:rPr lang="en-US" dirty="0"/>
              <a:t>Students with comprehensive SEPs</a:t>
            </a:r>
          </a:p>
          <a:p>
            <a:pPr lvl="1"/>
            <a:r>
              <a:rPr lang="en-US" dirty="0"/>
              <a:t>Student Satisfaction Inventory</a:t>
            </a:r>
          </a:p>
          <a:p>
            <a:pPr lvl="1"/>
            <a:r>
              <a:rPr lang="en-US" dirty="0"/>
              <a:t>Students declaring a CTE- or transfer-related degree or certificate (vs. enrichment)</a:t>
            </a:r>
          </a:p>
          <a:p>
            <a:pPr lvl="1"/>
            <a:r>
              <a:rPr lang="en-US" dirty="0"/>
              <a:t>Meeting/Exceeding SLO expectations – use of existing course assessment reports.</a:t>
            </a:r>
          </a:p>
          <a:p>
            <a:endParaRPr lang="en-US" dirty="0"/>
          </a:p>
        </p:txBody>
      </p:sp>
    </p:spTree>
    <p:extLst>
      <p:ext uri="{BB962C8B-B14F-4D97-AF65-F5344CB8AC3E}">
        <p14:creationId xmlns:p14="http://schemas.microsoft.com/office/powerpoint/2010/main" val="1190999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ILO 3: </a:t>
            </a:r>
            <a:r>
              <a:rPr lang="en-US" b="1" dirty="0"/>
              <a:t>Community and Global Responsibility</a:t>
            </a:r>
            <a:r>
              <a:rPr lang="en-US" dirty="0"/>
              <a:t>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t>Students will develop the awareness and skills needed to contribute to local and global communities. This outcome indicates if students recognize ways to contribute to their community and the value of effectively engaging in cross-cultural environments.</a:t>
            </a:r>
          </a:p>
          <a:p>
            <a:endParaRPr lang="en-US" dirty="0"/>
          </a:p>
          <a:p>
            <a:r>
              <a:rPr lang="en-US" u="sng" dirty="0" smtClean="0"/>
              <a:t>Possible </a:t>
            </a:r>
            <a:r>
              <a:rPr lang="en-US" u="sng" dirty="0"/>
              <a:t>assessment tools:</a:t>
            </a:r>
            <a:endParaRPr lang="en-US" dirty="0"/>
          </a:p>
          <a:p>
            <a:pPr lvl="1"/>
            <a:r>
              <a:rPr lang="en-US" dirty="0"/>
              <a:t>Student awareness and appreciation of diverse perspectives (exit survey)</a:t>
            </a:r>
          </a:p>
          <a:p>
            <a:pPr lvl="1"/>
            <a:r>
              <a:rPr lang="en-US" dirty="0"/>
              <a:t>Service learning and internship work </a:t>
            </a:r>
          </a:p>
          <a:p>
            <a:pPr lvl="1"/>
            <a:r>
              <a:rPr lang="en-US" dirty="0"/>
              <a:t>Student club service work; community outreach performed by student athletes</a:t>
            </a:r>
          </a:p>
          <a:p>
            <a:pPr lvl="1"/>
            <a:r>
              <a:rPr lang="en-US" dirty="0"/>
              <a:t>Student awareness of, and attitudes toward campus activities and services related to diverse student populations (survey)</a:t>
            </a:r>
          </a:p>
          <a:p>
            <a:pPr lvl="1"/>
            <a:r>
              <a:rPr lang="en-US" dirty="0"/>
              <a:t>Class and club community activities (survey of faculty and clubs)</a:t>
            </a:r>
          </a:p>
          <a:p>
            <a:endParaRPr lang="en-US" dirty="0"/>
          </a:p>
        </p:txBody>
      </p:sp>
    </p:spTree>
    <p:extLst>
      <p:ext uri="{BB962C8B-B14F-4D97-AF65-F5344CB8AC3E}">
        <p14:creationId xmlns:p14="http://schemas.microsoft.com/office/powerpoint/2010/main" val="26210866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ILO 1: Academic &amp; </a:t>
            </a:r>
            <a:r>
              <a:rPr lang="en-US" b="1" dirty="0"/>
              <a:t>Career Technical Objectives</a:t>
            </a:r>
          </a:p>
        </p:txBody>
      </p:sp>
      <p:sp>
        <p:nvSpPr>
          <p:cNvPr id="3" name="Content Placeholder 2"/>
          <p:cNvSpPr>
            <a:spLocks noGrp="1"/>
          </p:cNvSpPr>
          <p:nvPr>
            <p:ph idx="1"/>
          </p:nvPr>
        </p:nvSpPr>
        <p:spPr/>
        <p:txBody>
          <a:bodyPr>
            <a:normAutofit/>
          </a:bodyPr>
          <a:lstStyle/>
          <a:p>
            <a:pPr marL="109728" indent="0">
              <a:buNone/>
            </a:pPr>
            <a:endParaRPr lang="en-US" dirty="0"/>
          </a:p>
          <a:p>
            <a:r>
              <a:rPr lang="en-US" u="sng" dirty="0"/>
              <a:t>Possible assessment tools</a:t>
            </a:r>
            <a:r>
              <a:rPr lang="en-US" dirty="0"/>
              <a:t>:</a:t>
            </a:r>
            <a:endParaRPr lang="en-US" sz="3200" dirty="0"/>
          </a:p>
          <a:p>
            <a:pPr lvl="1"/>
            <a:r>
              <a:rPr lang="en-US" b="1" dirty="0"/>
              <a:t>Program assessment data </a:t>
            </a:r>
            <a:endParaRPr lang="en-US" sz="3000" b="1" dirty="0"/>
          </a:p>
          <a:p>
            <a:pPr lvl="1"/>
            <a:r>
              <a:rPr lang="en-US" dirty="0"/>
              <a:t>General Education Outcomes assessment data</a:t>
            </a:r>
            <a:endParaRPr lang="en-US" sz="3000" dirty="0"/>
          </a:p>
          <a:p>
            <a:pPr lvl="1"/>
            <a:r>
              <a:rPr lang="en-US" dirty="0"/>
              <a:t>Degree/Certificate completion rates</a:t>
            </a:r>
            <a:endParaRPr lang="en-US" sz="3000" dirty="0"/>
          </a:p>
          <a:p>
            <a:pPr lvl="1"/>
            <a:r>
              <a:rPr lang="en-US" dirty="0"/>
              <a:t>Transfers &amp; transfer eligibility</a:t>
            </a:r>
            <a:endParaRPr lang="en-US" sz="3000" dirty="0"/>
          </a:p>
          <a:p>
            <a:pPr lvl="1"/>
            <a:r>
              <a:rPr lang="en-US" dirty="0"/>
              <a:t>External accreditation of programs</a:t>
            </a:r>
            <a:endParaRPr lang="en-US" sz="3000" dirty="0"/>
          </a:p>
          <a:p>
            <a:endParaRPr lang="en-US" dirty="0" smtClean="0"/>
          </a:p>
          <a:p>
            <a:endParaRPr lang="en-US" dirty="0"/>
          </a:p>
        </p:txBody>
      </p:sp>
    </p:spTree>
    <p:extLst>
      <p:ext uri="{BB962C8B-B14F-4D97-AF65-F5344CB8AC3E}">
        <p14:creationId xmlns:p14="http://schemas.microsoft.com/office/powerpoint/2010/main" val="1102304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Assessment Data</a:t>
            </a:r>
            <a:endParaRPr lang="en-US" dirty="0"/>
          </a:p>
        </p:txBody>
      </p:sp>
      <p:sp>
        <p:nvSpPr>
          <p:cNvPr id="3" name="Content Placeholder 2"/>
          <p:cNvSpPr>
            <a:spLocks noGrp="1"/>
          </p:cNvSpPr>
          <p:nvPr>
            <p:ph idx="1"/>
          </p:nvPr>
        </p:nvSpPr>
        <p:spPr/>
        <p:txBody>
          <a:bodyPr/>
          <a:lstStyle/>
          <a:p>
            <a:r>
              <a:rPr lang="en-US" dirty="0" smtClean="0"/>
              <a:t>Programs were evaluated looking at 63 </a:t>
            </a:r>
            <a:r>
              <a:rPr lang="en-US" dirty="0" smtClean="0"/>
              <a:t>courses.</a:t>
            </a:r>
            <a:endParaRPr lang="en-US" dirty="0" smtClean="0"/>
          </a:p>
          <a:p>
            <a:pPr lvl="1"/>
            <a:r>
              <a:rPr lang="en-US" dirty="0" smtClean="0"/>
              <a:t>   1/63   (1.6%) Did not meet</a:t>
            </a:r>
          </a:p>
          <a:p>
            <a:pPr lvl="1"/>
            <a:r>
              <a:rPr lang="en-US" dirty="0" smtClean="0"/>
              <a:t>39/63 (61.9%) Met</a:t>
            </a:r>
          </a:p>
          <a:p>
            <a:pPr lvl="1"/>
            <a:r>
              <a:rPr lang="en-US" dirty="0" smtClean="0"/>
              <a:t>23/63 (36.5%)Exceeded</a:t>
            </a:r>
          </a:p>
          <a:p>
            <a:endParaRPr lang="en-US" dirty="0" smtClean="0"/>
          </a:p>
          <a:p>
            <a:r>
              <a:rPr lang="en-US" dirty="0" smtClean="0"/>
              <a:t>Nearly all courses indicated successful delivery of program-level outcomes</a:t>
            </a:r>
            <a:endParaRPr lang="en-US" dirty="0"/>
          </a:p>
        </p:txBody>
      </p:sp>
    </p:spTree>
    <p:extLst>
      <p:ext uri="{BB962C8B-B14F-4D97-AF65-F5344CB8AC3E}">
        <p14:creationId xmlns:p14="http://schemas.microsoft.com/office/powerpoint/2010/main" val="18915202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Assessment Data</a:t>
            </a:r>
            <a:endParaRPr lang="en-US" dirty="0"/>
          </a:p>
        </p:txBody>
      </p:sp>
      <p:sp>
        <p:nvSpPr>
          <p:cNvPr id="3" name="Content Placeholder 2"/>
          <p:cNvSpPr>
            <a:spLocks noGrp="1"/>
          </p:cNvSpPr>
          <p:nvPr>
            <p:ph idx="1"/>
          </p:nvPr>
        </p:nvSpPr>
        <p:spPr/>
        <p:txBody>
          <a:bodyPr/>
          <a:lstStyle/>
          <a:p>
            <a:endParaRPr lang="en-US" dirty="0"/>
          </a:p>
        </p:txBody>
      </p:sp>
      <p:graphicFrame>
        <p:nvGraphicFramePr>
          <p:cNvPr id="4" name="Chart 3"/>
          <p:cNvGraphicFramePr>
            <a:graphicFrameLocks/>
          </p:cNvGraphicFramePr>
          <p:nvPr>
            <p:extLst>
              <p:ext uri="{D42A27DB-BD31-4B8C-83A1-F6EECF244321}">
                <p14:modId xmlns:p14="http://schemas.microsoft.com/office/powerpoint/2010/main" val="4092170902"/>
              </p:ext>
            </p:extLst>
          </p:nvPr>
        </p:nvGraphicFramePr>
        <p:xfrm>
          <a:off x="609600" y="2286000"/>
          <a:ext cx="6643687" cy="4267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07206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ILO 1: Academic &amp; </a:t>
            </a:r>
            <a:r>
              <a:rPr lang="en-US" b="1" dirty="0"/>
              <a:t>Career Technical Objectives</a:t>
            </a:r>
          </a:p>
        </p:txBody>
      </p:sp>
      <p:sp>
        <p:nvSpPr>
          <p:cNvPr id="3" name="Content Placeholder 2"/>
          <p:cNvSpPr>
            <a:spLocks noGrp="1"/>
          </p:cNvSpPr>
          <p:nvPr>
            <p:ph idx="1"/>
          </p:nvPr>
        </p:nvSpPr>
        <p:spPr/>
        <p:txBody>
          <a:bodyPr>
            <a:normAutofit/>
          </a:bodyPr>
          <a:lstStyle/>
          <a:p>
            <a:pPr marL="109728" indent="0">
              <a:buNone/>
            </a:pPr>
            <a:endParaRPr lang="en-US" dirty="0"/>
          </a:p>
          <a:p>
            <a:r>
              <a:rPr lang="en-US" u="sng" dirty="0"/>
              <a:t>Possible assessment tools</a:t>
            </a:r>
            <a:r>
              <a:rPr lang="en-US" dirty="0"/>
              <a:t>:</a:t>
            </a:r>
            <a:endParaRPr lang="en-US" sz="3200" dirty="0"/>
          </a:p>
          <a:p>
            <a:pPr lvl="1"/>
            <a:r>
              <a:rPr lang="en-US" dirty="0"/>
              <a:t>Program assessment data </a:t>
            </a:r>
            <a:endParaRPr lang="en-US" sz="3000" dirty="0"/>
          </a:p>
          <a:p>
            <a:pPr lvl="1"/>
            <a:r>
              <a:rPr lang="en-US" b="1" dirty="0"/>
              <a:t>General Education Outcomes assessment data</a:t>
            </a:r>
            <a:endParaRPr lang="en-US" sz="3000" b="1" dirty="0"/>
          </a:p>
          <a:p>
            <a:pPr lvl="1"/>
            <a:r>
              <a:rPr lang="en-US" dirty="0"/>
              <a:t>Degree/Certificate completion rates</a:t>
            </a:r>
            <a:endParaRPr lang="en-US" sz="3000" dirty="0"/>
          </a:p>
          <a:p>
            <a:pPr lvl="1"/>
            <a:r>
              <a:rPr lang="en-US" dirty="0"/>
              <a:t>Transfers &amp; transfer eligibility</a:t>
            </a:r>
            <a:endParaRPr lang="en-US" sz="3000" dirty="0"/>
          </a:p>
          <a:p>
            <a:pPr lvl="1"/>
            <a:r>
              <a:rPr lang="en-US" dirty="0"/>
              <a:t>External accreditation of programs</a:t>
            </a:r>
            <a:endParaRPr lang="en-US" sz="3000" dirty="0"/>
          </a:p>
          <a:p>
            <a:endParaRPr lang="en-US" dirty="0" smtClean="0"/>
          </a:p>
          <a:p>
            <a:endParaRPr lang="en-US" dirty="0"/>
          </a:p>
        </p:txBody>
      </p:sp>
    </p:spTree>
    <p:extLst>
      <p:ext uri="{BB962C8B-B14F-4D97-AF65-F5344CB8AC3E}">
        <p14:creationId xmlns:p14="http://schemas.microsoft.com/office/powerpoint/2010/main" val="10996601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077200" cy="1066800"/>
          </a:xfrm>
        </p:spPr>
        <p:txBody>
          <a:bodyPr>
            <a:normAutofit/>
          </a:bodyPr>
          <a:lstStyle/>
          <a:p>
            <a:r>
              <a:rPr lang="en-US" dirty="0" smtClean="0"/>
              <a:t>General Education Assessment</a:t>
            </a:r>
            <a:endParaRPr lang="en-US" dirty="0"/>
          </a:p>
        </p:txBody>
      </p:sp>
      <p:sp>
        <p:nvSpPr>
          <p:cNvPr id="3" name="Content Placeholder 2"/>
          <p:cNvSpPr>
            <a:spLocks noGrp="1"/>
          </p:cNvSpPr>
          <p:nvPr>
            <p:ph idx="1"/>
          </p:nvPr>
        </p:nvSpPr>
        <p:spPr>
          <a:xfrm>
            <a:off x="533400" y="1752600"/>
            <a:ext cx="3276600" cy="685800"/>
          </a:xfrm>
        </p:spPr>
        <p:txBody>
          <a:bodyPr/>
          <a:lstStyle/>
          <a:p>
            <a:r>
              <a:rPr lang="en-US" dirty="0" smtClean="0"/>
              <a:t>Critical Thinking</a:t>
            </a:r>
          </a:p>
          <a:p>
            <a:pPr marL="109728"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305219326"/>
              </p:ext>
            </p:extLst>
          </p:nvPr>
        </p:nvGraphicFramePr>
        <p:xfrm>
          <a:off x="1187547" y="2438400"/>
          <a:ext cx="7924801" cy="1962912"/>
        </p:xfrm>
        <a:graphic>
          <a:graphicData uri="http://schemas.openxmlformats.org/drawingml/2006/table">
            <a:tbl>
              <a:tblPr firstRow="1" firstCol="1" bandRow="1">
                <a:tableStyleId>{5C22544A-7EE6-4342-B048-85BDC9FD1C3A}</a:tableStyleId>
              </a:tblPr>
              <a:tblGrid>
                <a:gridCol w="2014647"/>
                <a:gridCol w="1048920"/>
                <a:gridCol w="974720"/>
                <a:gridCol w="1214185"/>
                <a:gridCol w="1237794"/>
                <a:gridCol w="1434535"/>
              </a:tblGrid>
              <a:tr h="190500">
                <a:tc>
                  <a:txBody>
                    <a:bodyPr/>
                    <a:lstStyle/>
                    <a:p>
                      <a:pPr marL="0" marR="0">
                        <a:lnSpc>
                          <a:spcPct val="115000"/>
                        </a:lnSpc>
                        <a:spcBef>
                          <a:spcPts val="0"/>
                        </a:spcBef>
                        <a:spcAft>
                          <a:spcPts val="0"/>
                        </a:spcAft>
                      </a:pPr>
                      <a:r>
                        <a:rPr lang="en-US" sz="1600" dirty="0">
                          <a:effectLst/>
                        </a:rPr>
                        <a:t>GE Area</a:t>
                      </a:r>
                      <a:endParaRPr lang="en-US" sz="16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dirty="0">
                          <a:effectLst/>
                        </a:rPr>
                        <a:t>Exceeds</a:t>
                      </a:r>
                      <a:endParaRPr lang="en-US" sz="16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dirty="0">
                          <a:effectLst/>
                        </a:rPr>
                        <a:t>Meets</a:t>
                      </a:r>
                      <a:endParaRPr lang="en-US" sz="16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dirty="0">
                          <a:effectLst/>
                        </a:rPr>
                        <a:t>Does not meet</a:t>
                      </a:r>
                      <a:endParaRPr lang="en-US" sz="16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600">
                          <a:effectLst/>
                        </a:rPr>
                        <a:t># courses evaluated</a:t>
                      </a:r>
                      <a:endParaRPr lang="en-US" sz="16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a:effectLst/>
                        </a:rPr>
                        <a:t># Participants</a:t>
                      </a:r>
                      <a:endParaRPr lang="en-US" sz="1600">
                        <a:effectLst/>
                        <a:latin typeface="Calibri"/>
                        <a:ea typeface="Calibri"/>
                        <a:cs typeface="Times New Roman"/>
                      </a:endParaRPr>
                    </a:p>
                  </a:txBody>
                  <a:tcPr marL="68580" marR="68580" marT="0" marB="0" anchor="b"/>
                </a:tc>
              </a:tr>
              <a:tr h="274320">
                <a:tc>
                  <a:txBody>
                    <a:bodyPr/>
                    <a:lstStyle/>
                    <a:p>
                      <a:pPr marL="0" marR="0" algn="l">
                        <a:lnSpc>
                          <a:spcPct val="115000"/>
                        </a:lnSpc>
                        <a:spcBef>
                          <a:spcPts val="0"/>
                        </a:spcBef>
                        <a:spcAft>
                          <a:spcPts val="0"/>
                        </a:spcAft>
                      </a:pPr>
                      <a:r>
                        <a:rPr lang="en-US" sz="1600" dirty="0">
                          <a:effectLst/>
                        </a:rPr>
                        <a:t>Overall</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56.8%</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34.0%</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9.2%</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14</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403</a:t>
                      </a:r>
                      <a:endParaRPr lang="en-US" sz="1600" dirty="0">
                        <a:effectLst/>
                        <a:latin typeface="Calibri"/>
                        <a:ea typeface="Calibri"/>
                        <a:cs typeface="Times New Roman"/>
                      </a:endParaRPr>
                    </a:p>
                  </a:txBody>
                  <a:tcPr marL="68580" marR="68580" marT="0" marB="0"/>
                </a:tc>
              </a:tr>
              <a:tr h="228600">
                <a:tc>
                  <a:txBody>
                    <a:bodyPr/>
                    <a:lstStyle/>
                    <a:p>
                      <a:pPr marL="0" marR="0" algn="l">
                        <a:lnSpc>
                          <a:spcPct val="115000"/>
                        </a:lnSpc>
                        <a:spcBef>
                          <a:spcPts val="0"/>
                        </a:spcBef>
                        <a:spcAft>
                          <a:spcPts val="0"/>
                        </a:spcAft>
                      </a:pPr>
                      <a:r>
                        <a:rPr lang="en-US" sz="1600" dirty="0">
                          <a:effectLst/>
                        </a:rPr>
                        <a:t>A: </a:t>
                      </a:r>
                      <a:r>
                        <a:rPr lang="en-US" sz="1600" dirty="0" smtClean="0">
                          <a:effectLst/>
                        </a:rPr>
                        <a:t>Natural </a:t>
                      </a:r>
                      <a:r>
                        <a:rPr lang="en-US" sz="1600" dirty="0" err="1">
                          <a:effectLst/>
                        </a:rPr>
                        <a:t>Sci</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64.6%</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31.5%</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3.9%</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4</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127</a:t>
                      </a:r>
                      <a:endParaRPr lang="en-US" sz="1600" dirty="0">
                        <a:effectLst/>
                        <a:latin typeface="Calibri"/>
                        <a:ea typeface="Calibri"/>
                        <a:cs typeface="Times New Roman"/>
                      </a:endParaRPr>
                    </a:p>
                  </a:txBody>
                  <a:tcPr marL="68580" marR="68580" marT="0" marB="0"/>
                </a:tc>
              </a:tr>
              <a:tr h="239395">
                <a:tc>
                  <a:txBody>
                    <a:bodyPr/>
                    <a:lstStyle/>
                    <a:p>
                      <a:pPr marL="0" marR="0" algn="l">
                        <a:lnSpc>
                          <a:spcPct val="115000"/>
                        </a:lnSpc>
                        <a:spcBef>
                          <a:spcPts val="0"/>
                        </a:spcBef>
                        <a:spcAft>
                          <a:spcPts val="0"/>
                        </a:spcAft>
                      </a:pPr>
                      <a:r>
                        <a:rPr lang="en-US" sz="1600" dirty="0">
                          <a:effectLst/>
                        </a:rPr>
                        <a:t>B: </a:t>
                      </a:r>
                      <a:r>
                        <a:rPr lang="en-US" sz="1600" dirty="0" smtClean="0">
                          <a:effectLst/>
                        </a:rPr>
                        <a:t>Social </a:t>
                      </a:r>
                      <a:r>
                        <a:rPr lang="en-US" sz="1600" dirty="0" err="1">
                          <a:effectLst/>
                        </a:rPr>
                        <a:t>Sci</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58.6%</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30.4%</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11.0%</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6</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201</a:t>
                      </a:r>
                      <a:endParaRPr lang="en-US" sz="1600" dirty="0">
                        <a:effectLst/>
                        <a:latin typeface="Calibri"/>
                        <a:ea typeface="Calibri"/>
                        <a:cs typeface="Times New Roman"/>
                      </a:endParaRPr>
                    </a:p>
                  </a:txBody>
                  <a:tcPr marL="68580" marR="68580" marT="0" marB="0"/>
                </a:tc>
              </a:tr>
              <a:tr h="222250">
                <a:tc>
                  <a:txBody>
                    <a:bodyPr/>
                    <a:lstStyle/>
                    <a:p>
                      <a:pPr marL="0" marR="0" algn="l">
                        <a:lnSpc>
                          <a:spcPct val="115000"/>
                        </a:lnSpc>
                        <a:spcBef>
                          <a:spcPts val="0"/>
                        </a:spcBef>
                        <a:spcAft>
                          <a:spcPts val="0"/>
                        </a:spcAft>
                      </a:pPr>
                      <a:r>
                        <a:rPr lang="en-US" sz="1600" dirty="0">
                          <a:effectLst/>
                        </a:rPr>
                        <a:t>C: Human</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35.4%</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49.2%</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15.4%</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3</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65</a:t>
                      </a:r>
                      <a:endParaRPr lang="en-US" sz="1600" dirty="0">
                        <a:effectLst/>
                        <a:latin typeface="Calibri"/>
                        <a:ea typeface="Calibri"/>
                        <a:cs typeface="Times New Roman"/>
                      </a:endParaRPr>
                    </a:p>
                  </a:txBody>
                  <a:tcPr marL="68580" marR="68580" marT="0" marB="0"/>
                </a:tc>
              </a:tr>
              <a:tr h="190500">
                <a:tc>
                  <a:txBody>
                    <a:bodyPr/>
                    <a:lstStyle/>
                    <a:p>
                      <a:pPr marL="0" marR="0" algn="l">
                        <a:lnSpc>
                          <a:spcPct val="115000"/>
                        </a:lnSpc>
                        <a:spcBef>
                          <a:spcPts val="0"/>
                        </a:spcBef>
                        <a:spcAft>
                          <a:spcPts val="0"/>
                        </a:spcAft>
                      </a:pPr>
                      <a:r>
                        <a:rPr lang="en-US" sz="1600" dirty="0">
                          <a:effectLst/>
                        </a:rPr>
                        <a:t>D: Lang &amp; Rat</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60.0%</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40.0%</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0.0%</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1</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10</a:t>
                      </a:r>
                      <a:endParaRPr lang="en-US" sz="1600" dirty="0">
                        <a:effectLst/>
                        <a:latin typeface="Calibri"/>
                        <a:ea typeface="Calibri"/>
                        <a:cs typeface="Times New Roman"/>
                      </a:endParaRPr>
                    </a:p>
                  </a:txBody>
                  <a:tcPr marL="68580" marR="68580" marT="0" marB="0"/>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383414931"/>
              </p:ext>
            </p:extLst>
          </p:nvPr>
        </p:nvGraphicFramePr>
        <p:xfrm>
          <a:off x="1219200" y="4800600"/>
          <a:ext cx="6477001" cy="1968246"/>
        </p:xfrm>
        <a:graphic>
          <a:graphicData uri="http://schemas.openxmlformats.org/drawingml/2006/table">
            <a:tbl>
              <a:tblPr firstRow="1" firstCol="1" bandRow="1">
                <a:tableStyleId>{5C22544A-7EE6-4342-B048-85BDC9FD1C3A}</a:tableStyleId>
              </a:tblPr>
              <a:tblGrid>
                <a:gridCol w="1981200"/>
                <a:gridCol w="1066800"/>
                <a:gridCol w="990600"/>
                <a:gridCol w="1219200"/>
                <a:gridCol w="1219201"/>
              </a:tblGrid>
              <a:tr h="190500">
                <a:tc>
                  <a:txBody>
                    <a:bodyPr/>
                    <a:lstStyle/>
                    <a:p>
                      <a:pPr marL="0" marR="0" algn="l">
                        <a:lnSpc>
                          <a:spcPct val="115000"/>
                        </a:lnSpc>
                        <a:spcBef>
                          <a:spcPts val="0"/>
                        </a:spcBef>
                        <a:spcAft>
                          <a:spcPts val="0"/>
                        </a:spcAft>
                      </a:pPr>
                      <a:r>
                        <a:rPr lang="en-US" sz="1600" dirty="0">
                          <a:effectLst/>
                        </a:rPr>
                        <a:t>GE Area</a:t>
                      </a:r>
                      <a:endParaRPr lang="en-US" sz="1600"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600" dirty="0">
                          <a:effectLst/>
                        </a:rPr>
                        <a:t>Exceeds</a:t>
                      </a:r>
                      <a:endParaRPr lang="en-US" sz="1600"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600" dirty="0">
                          <a:effectLst/>
                        </a:rPr>
                        <a:t>Meets</a:t>
                      </a:r>
                      <a:endParaRPr lang="en-US" sz="1600" dirty="0">
                        <a:effectLst/>
                        <a:latin typeface="Calibri"/>
                        <a:ea typeface="Calibri"/>
                        <a:cs typeface="Times New Roman"/>
                      </a:endParaRPr>
                    </a:p>
                  </a:txBody>
                  <a:tcPr marL="68580" marR="68580" marT="0" marB="0" anchor="b"/>
                </a:tc>
                <a:tc>
                  <a:txBody>
                    <a:bodyPr/>
                    <a:lstStyle/>
                    <a:p>
                      <a:pPr marL="0" marR="0" algn="r">
                        <a:lnSpc>
                          <a:spcPct val="115000"/>
                        </a:lnSpc>
                        <a:spcBef>
                          <a:spcPts val="0"/>
                        </a:spcBef>
                        <a:spcAft>
                          <a:spcPts val="0"/>
                        </a:spcAft>
                      </a:pPr>
                      <a:r>
                        <a:rPr lang="en-US" sz="1600">
                          <a:effectLst/>
                        </a:rPr>
                        <a:t>Does not meet</a:t>
                      </a:r>
                      <a:endParaRPr lang="en-US" sz="16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600">
                          <a:effectLst/>
                        </a:rPr>
                        <a:t># courses evaluated</a:t>
                      </a:r>
                      <a:endParaRPr lang="en-US" sz="1600">
                        <a:effectLst/>
                        <a:latin typeface="Calibri"/>
                        <a:ea typeface="Calibri"/>
                        <a:cs typeface="Times New Roman"/>
                      </a:endParaRPr>
                    </a:p>
                  </a:txBody>
                  <a:tcPr marL="68580" marR="68580" marT="0" marB="0" anchor="b"/>
                </a:tc>
              </a:tr>
              <a:tr h="274320">
                <a:tc>
                  <a:txBody>
                    <a:bodyPr/>
                    <a:lstStyle/>
                    <a:p>
                      <a:pPr marL="0" marR="0" algn="l">
                        <a:lnSpc>
                          <a:spcPct val="115000"/>
                        </a:lnSpc>
                        <a:spcBef>
                          <a:spcPts val="0"/>
                        </a:spcBef>
                        <a:spcAft>
                          <a:spcPts val="0"/>
                        </a:spcAft>
                      </a:pPr>
                      <a:r>
                        <a:rPr lang="en-US" sz="1600" dirty="0">
                          <a:effectLst/>
                        </a:rPr>
                        <a:t>Overall</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38.21%</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42.69%</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19.10%</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21</a:t>
                      </a:r>
                      <a:endParaRPr lang="en-US" sz="1600">
                        <a:effectLst/>
                        <a:latin typeface="Calibri"/>
                        <a:ea typeface="Calibri"/>
                        <a:cs typeface="Times New Roman"/>
                      </a:endParaRPr>
                    </a:p>
                  </a:txBody>
                  <a:tcPr marL="68580" marR="68580" marT="0" marB="0"/>
                </a:tc>
              </a:tr>
              <a:tr h="285750">
                <a:tc>
                  <a:txBody>
                    <a:bodyPr/>
                    <a:lstStyle/>
                    <a:p>
                      <a:pPr marL="0" marR="0" algn="l">
                        <a:lnSpc>
                          <a:spcPct val="115000"/>
                        </a:lnSpc>
                        <a:spcBef>
                          <a:spcPts val="0"/>
                        </a:spcBef>
                        <a:spcAft>
                          <a:spcPts val="0"/>
                        </a:spcAft>
                      </a:pPr>
                      <a:r>
                        <a:rPr lang="en-US" sz="1600" dirty="0">
                          <a:effectLst/>
                        </a:rPr>
                        <a:t>A: </a:t>
                      </a:r>
                      <a:r>
                        <a:rPr lang="en-US" sz="1600" dirty="0" smtClean="0">
                          <a:effectLst/>
                        </a:rPr>
                        <a:t>Natural </a:t>
                      </a:r>
                      <a:r>
                        <a:rPr lang="en-US" sz="1600" dirty="0" err="1">
                          <a:effectLst/>
                        </a:rPr>
                        <a:t>Sci</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44.73%</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43.46%</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11.81%</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5 </a:t>
                      </a:r>
                      <a:endParaRPr lang="en-US" sz="1600">
                        <a:effectLst/>
                        <a:latin typeface="Calibri"/>
                        <a:ea typeface="Calibri"/>
                        <a:cs typeface="Times New Roman"/>
                      </a:endParaRPr>
                    </a:p>
                  </a:txBody>
                  <a:tcPr marL="68580" marR="68580" marT="0" marB="0"/>
                </a:tc>
              </a:tr>
              <a:tr h="239395">
                <a:tc>
                  <a:txBody>
                    <a:bodyPr/>
                    <a:lstStyle/>
                    <a:p>
                      <a:pPr marL="0" marR="0" algn="l">
                        <a:lnSpc>
                          <a:spcPct val="115000"/>
                        </a:lnSpc>
                        <a:spcBef>
                          <a:spcPts val="0"/>
                        </a:spcBef>
                        <a:spcAft>
                          <a:spcPts val="0"/>
                        </a:spcAft>
                      </a:pPr>
                      <a:r>
                        <a:rPr lang="en-US" sz="1600" dirty="0">
                          <a:effectLst/>
                        </a:rPr>
                        <a:t>B: </a:t>
                      </a:r>
                      <a:r>
                        <a:rPr lang="en-US" sz="1600" dirty="0" smtClean="0">
                          <a:effectLst/>
                        </a:rPr>
                        <a:t>Social </a:t>
                      </a:r>
                      <a:r>
                        <a:rPr lang="en-US" sz="1600" dirty="0" err="1">
                          <a:effectLst/>
                        </a:rPr>
                        <a:t>Sci</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30.59%</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41.67%</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27.65%</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7</a:t>
                      </a:r>
                      <a:endParaRPr lang="en-US" sz="1600">
                        <a:effectLst/>
                        <a:latin typeface="Calibri"/>
                        <a:ea typeface="Calibri"/>
                        <a:cs typeface="Times New Roman"/>
                      </a:endParaRPr>
                    </a:p>
                  </a:txBody>
                  <a:tcPr marL="68580" marR="68580" marT="0" marB="0"/>
                </a:tc>
              </a:tr>
              <a:tr h="222250">
                <a:tc>
                  <a:txBody>
                    <a:bodyPr/>
                    <a:lstStyle/>
                    <a:p>
                      <a:pPr marL="0" marR="0" algn="l">
                        <a:lnSpc>
                          <a:spcPct val="115000"/>
                        </a:lnSpc>
                        <a:spcBef>
                          <a:spcPts val="0"/>
                        </a:spcBef>
                        <a:spcAft>
                          <a:spcPts val="0"/>
                        </a:spcAft>
                      </a:pPr>
                      <a:r>
                        <a:rPr lang="en-US" sz="1600" dirty="0">
                          <a:effectLst/>
                        </a:rPr>
                        <a:t>C: Human</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36.67%</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52.22%</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11.11%</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5</a:t>
                      </a:r>
                      <a:endParaRPr lang="en-US" sz="1600" dirty="0">
                        <a:effectLst/>
                        <a:latin typeface="Calibri"/>
                        <a:ea typeface="Calibri"/>
                        <a:cs typeface="Times New Roman"/>
                      </a:endParaRPr>
                    </a:p>
                  </a:txBody>
                  <a:tcPr marL="68580" marR="68580" marT="0" marB="0"/>
                </a:tc>
              </a:tr>
              <a:tr h="190500">
                <a:tc>
                  <a:txBody>
                    <a:bodyPr/>
                    <a:lstStyle/>
                    <a:p>
                      <a:pPr marL="0" marR="0" algn="l">
                        <a:lnSpc>
                          <a:spcPct val="115000"/>
                        </a:lnSpc>
                        <a:spcBef>
                          <a:spcPts val="0"/>
                        </a:spcBef>
                        <a:spcAft>
                          <a:spcPts val="0"/>
                        </a:spcAft>
                      </a:pPr>
                      <a:r>
                        <a:rPr lang="en-US" sz="1600" dirty="0">
                          <a:effectLst/>
                        </a:rPr>
                        <a:t>D: Lang &amp; Rat</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36.90%</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32.14%</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30.95%</a:t>
                      </a:r>
                      <a:endParaRPr lang="en-US" sz="16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4</a:t>
                      </a:r>
                      <a:endParaRPr lang="en-US" sz="1600" dirty="0">
                        <a:effectLst/>
                        <a:latin typeface="Calibri"/>
                        <a:ea typeface="Calibri"/>
                        <a:cs typeface="Times New Roman"/>
                      </a:endParaRPr>
                    </a:p>
                  </a:txBody>
                  <a:tcPr marL="68580" marR="68580" marT="0" marB="0"/>
                </a:tc>
              </a:tr>
            </a:tbl>
          </a:graphicData>
        </a:graphic>
      </p:graphicFrame>
      <p:sp>
        <p:nvSpPr>
          <p:cNvPr id="6" name="TextBox 5"/>
          <p:cNvSpPr txBox="1"/>
          <p:nvPr/>
        </p:nvSpPr>
        <p:spPr>
          <a:xfrm rot="16200000">
            <a:off x="57021" y="3200400"/>
            <a:ext cx="1603324" cy="369332"/>
          </a:xfrm>
          <a:prstGeom prst="rect">
            <a:avLst/>
          </a:prstGeom>
          <a:noFill/>
        </p:spPr>
        <p:txBody>
          <a:bodyPr wrap="none" rtlCol="0">
            <a:spAutoFit/>
          </a:bodyPr>
          <a:lstStyle/>
          <a:p>
            <a:r>
              <a:rPr lang="en-US" b="1" dirty="0" smtClean="0"/>
              <a:t>Spring 2013</a:t>
            </a:r>
            <a:endParaRPr lang="en-US" b="1" dirty="0"/>
          </a:p>
        </p:txBody>
      </p:sp>
      <p:sp>
        <p:nvSpPr>
          <p:cNvPr id="7" name="TextBox 6"/>
          <p:cNvSpPr txBox="1"/>
          <p:nvPr/>
        </p:nvSpPr>
        <p:spPr>
          <a:xfrm rot="16200000">
            <a:off x="227741" y="5704076"/>
            <a:ext cx="1261884" cy="369332"/>
          </a:xfrm>
          <a:prstGeom prst="rect">
            <a:avLst/>
          </a:prstGeom>
          <a:noFill/>
        </p:spPr>
        <p:txBody>
          <a:bodyPr wrap="none" rtlCol="0">
            <a:spAutoFit/>
          </a:bodyPr>
          <a:lstStyle/>
          <a:p>
            <a:r>
              <a:rPr lang="en-US" b="1" dirty="0" smtClean="0"/>
              <a:t>Fall 2012</a:t>
            </a:r>
            <a:endParaRPr lang="en-US" b="1" dirty="0"/>
          </a:p>
        </p:txBody>
      </p:sp>
    </p:spTree>
    <p:extLst>
      <p:ext uri="{BB962C8B-B14F-4D97-AF65-F5344CB8AC3E}">
        <p14:creationId xmlns:p14="http://schemas.microsoft.com/office/powerpoint/2010/main" val="36688396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1436</TotalTime>
  <Words>1427</Words>
  <Application>Microsoft Office PowerPoint</Application>
  <PresentationFormat>On-screen Show (4:3)</PresentationFormat>
  <Paragraphs>488</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Urban</vt:lpstr>
      <vt:lpstr>Institutional Learning Outcomes: Assessing Academic and Career Technical Objectives</vt:lpstr>
      <vt:lpstr>ILO 1: Academic &amp; Career Technical Objectives</vt:lpstr>
      <vt:lpstr>ILO 2:Personal and Professional Development  </vt:lpstr>
      <vt:lpstr>ILO 3: Community and Global Responsibility  </vt:lpstr>
      <vt:lpstr>ILO 1: Academic &amp; Career Technical Objectives</vt:lpstr>
      <vt:lpstr>Program Assessment Data</vt:lpstr>
      <vt:lpstr>Course Assessment Data</vt:lpstr>
      <vt:lpstr>ILO 1: Academic &amp; Career Technical Objectives</vt:lpstr>
      <vt:lpstr>General Education Assessment</vt:lpstr>
      <vt:lpstr>General Education Assessment</vt:lpstr>
      <vt:lpstr>General Education Assessment</vt:lpstr>
      <vt:lpstr>ILO 1: Academic &amp; Career Technical Objectives</vt:lpstr>
      <vt:lpstr>Degree/Certificate Completions</vt:lpstr>
      <vt:lpstr>Degree/Certificate Completions</vt:lpstr>
      <vt:lpstr>Degree/Certificate Completions</vt:lpstr>
      <vt:lpstr>Completions (2008-09 to 2012-13)</vt:lpstr>
      <vt:lpstr>Degree/Certificate Completions</vt:lpstr>
      <vt:lpstr>Transfer-out rate</vt:lpstr>
      <vt:lpstr>2012-2013 CSU Transfers</vt:lpstr>
      <vt:lpstr>Transfers to HSU</vt:lpstr>
      <vt:lpstr>PowerPoint Presentation</vt:lpstr>
      <vt:lpstr>Conclusion</vt:lpstr>
      <vt:lpstr>Conclusion</vt:lpstr>
      <vt:lpstr>What next?  </vt:lpstr>
    </vt:vector>
  </TitlesOfParts>
  <Company>Redwoods Community College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Institutional Learning Outcomes: Assessing Academic and Career Technical Objectives</dc:title>
  <dc:creator>Windows User</dc:creator>
  <cp:lastModifiedBy>Windows User</cp:lastModifiedBy>
  <cp:revision>17</cp:revision>
  <dcterms:created xsi:type="dcterms:W3CDTF">2014-08-19T22:25:56Z</dcterms:created>
  <dcterms:modified xsi:type="dcterms:W3CDTF">2014-08-22T16:25:09Z</dcterms:modified>
</cp:coreProperties>
</file>