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46"/>
  </p:notesMasterIdLst>
  <p:sldIdLst>
    <p:sldId id="256" r:id="rId5"/>
    <p:sldId id="257" r:id="rId6"/>
    <p:sldId id="260" r:id="rId7"/>
    <p:sldId id="263" r:id="rId8"/>
    <p:sldId id="259" r:id="rId9"/>
    <p:sldId id="264" r:id="rId10"/>
    <p:sldId id="265" r:id="rId11"/>
    <p:sldId id="282" r:id="rId12"/>
    <p:sldId id="309" r:id="rId13"/>
    <p:sldId id="289" r:id="rId14"/>
    <p:sldId id="274" r:id="rId15"/>
    <p:sldId id="277" r:id="rId16"/>
    <p:sldId id="278" r:id="rId17"/>
    <p:sldId id="276" r:id="rId18"/>
    <p:sldId id="271" r:id="rId19"/>
    <p:sldId id="290" r:id="rId20"/>
    <p:sldId id="304" r:id="rId21"/>
    <p:sldId id="291" r:id="rId22"/>
    <p:sldId id="279" r:id="rId23"/>
    <p:sldId id="306" r:id="rId24"/>
    <p:sldId id="270" r:id="rId25"/>
    <p:sldId id="307" r:id="rId26"/>
    <p:sldId id="286" r:id="rId27"/>
    <p:sldId id="288" r:id="rId28"/>
    <p:sldId id="299" r:id="rId29"/>
    <p:sldId id="311" r:id="rId30"/>
    <p:sldId id="302" r:id="rId31"/>
    <p:sldId id="293" r:id="rId32"/>
    <p:sldId id="266" r:id="rId33"/>
    <p:sldId id="300" r:id="rId34"/>
    <p:sldId id="296" r:id="rId35"/>
    <p:sldId id="297" r:id="rId36"/>
    <p:sldId id="262" r:id="rId37"/>
    <p:sldId id="314" r:id="rId38"/>
    <p:sldId id="310" r:id="rId39"/>
    <p:sldId id="273" r:id="rId40"/>
    <p:sldId id="298" r:id="rId41"/>
    <p:sldId id="272" r:id="rId42"/>
    <p:sldId id="313" r:id="rId43"/>
    <p:sldId id="315" r:id="rId44"/>
    <p:sldId id="261" r:id="rId4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365" autoAdjust="0"/>
    <p:restoredTop sz="96283" autoAdjust="0"/>
  </p:normalViewPr>
  <p:slideViewPr>
    <p:cSldViewPr snapToGrid="0">
      <p:cViewPr>
        <p:scale>
          <a:sx n="75" d="100"/>
          <a:sy n="75" d="100"/>
        </p:scale>
        <p:origin x="2502" y="7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notesMaster" Target="notesMasters/notesMaster1.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1AAF127-148E-404E-9EF2-2862B4F3BEE7}" type="datetimeFigureOut">
              <a:rPr lang="en-US" smtClean="0"/>
              <a:t>6/27/2024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1106409-3258-416F-ADA0-41EB9F3EC7A3}" type="slidenum">
              <a:rPr lang="en-US" smtClean="0"/>
              <a:t>‹#›</a:t>
            </a:fld>
            <a:endParaRPr lang="en-US"/>
          </a:p>
        </p:txBody>
      </p:sp>
    </p:spTree>
    <p:extLst>
      <p:ext uri="{BB962C8B-B14F-4D97-AF65-F5344CB8AC3E}">
        <p14:creationId xmlns:p14="http://schemas.microsoft.com/office/powerpoint/2010/main" val="25189478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Piscataway: Puh-ska-</a:t>
            </a:r>
            <a:r>
              <a:rPr lang="en-US" err="1"/>
              <a:t>tuh</a:t>
            </a:r>
            <a:r>
              <a:rPr lang="en-US"/>
              <a:t>-way</a:t>
            </a:r>
          </a:p>
          <a:p>
            <a:r>
              <a:rPr lang="en-US"/>
              <a:t>Susquehannock: Suh-</a:t>
            </a:r>
            <a:r>
              <a:rPr lang="en-US" err="1"/>
              <a:t>skwuh</a:t>
            </a:r>
            <a:r>
              <a:rPr lang="en-US"/>
              <a:t>-ha-</a:t>
            </a:r>
            <a:r>
              <a:rPr lang="en-US" err="1"/>
              <a:t>nok</a:t>
            </a:r>
            <a:endParaRPr lang="en-US"/>
          </a:p>
          <a:p>
            <a:r>
              <a:rPr lang="en-US"/>
              <a:t>Lumbee: </a:t>
            </a:r>
            <a:r>
              <a:rPr lang="en-US" err="1"/>
              <a:t>Luhm</a:t>
            </a:r>
            <a:r>
              <a:rPr lang="en-US"/>
              <a:t>-bee</a:t>
            </a:r>
          </a:p>
          <a:p>
            <a:r>
              <a:rPr lang="en-US"/>
              <a:t>Cherokee: </a:t>
            </a:r>
            <a:r>
              <a:rPr lang="en-US" b="1" i="0" err="1">
                <a:solidFill>
                  <a:srgbClr val="3C4043"/>
                </a:solidFill>
                <a:effectLst/>
                <a:highlight>
                  <a:srgbClr val="FFFFFF"/>
                </a:highlight>
                <a:latin typeface="Roboto" panose="02000000000000000000" pitchFamily="2" charset="0"/>
              </a:rPr>
              <a:t>cheh</a:t>
            </a:r>
            <a:r>
              <a:rPr lang="en-US" b="0" i="0" err="1">
                <a:solidFill>
                  <a:srgbClr val="3C4043"/>
                </a:solidFill>
                <a:effectLst/>
                <a:highlight>
                  <a:srgbClr val="FFFFFF"/>
                </a:highlight>
                <a:latin typeface="Roboto" panose="02000000000000000000" pitchFamily="2" charset="0"/>
              </a:rPr>
              <a:t>-ruh-kee</a:t>
            </a:r>
            <a:endParaRPr lang="en-US"/>
          </a:p>
        </p:txBody>
      </p:sp>
      <p:sp>
        <p:nvSpPr>
          <p:cNvPr id="4" name="Slide Number Placeholder 3"/>
          <p:cNvSpPr>
            <a:spLocks noGrp="1"/>
          </p:cNvSpPr>
          <p:nvPr>
            <p:ph type="sldNum" sz="quarter" idx="5"/>
          </p:nvPr>
        </p:nvSpPr>
        <p:spPr/>
        <p:txBody>
          <a:bodyPr/>
          <a:lstStyle/>
          <a:p>
            <a:fld id="{31106409-3258-416F-ADA0-41EB9F3EC7A3}" type="slidenum">
              <a:rPr lang="en-US" smtClean="0"/>
              <a:t>3</a:t>
            </a:fld>
            <a:endParaRPr lang="en-US"/>
          </a:p>
        </p:txBody>
      </p:sp>
    </p:spTree>
    <p:extLst>
      <p:ext uri="{BB962C8B-B14F-4D97-AF65-F5344CB8AC3E}">
        <p14:creationId xmlns:p14="http://schemas.microsoft.com/office/powerpoint/2010/main" val="36510498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“Course of conduct” means two or more instances, including but not limited to unwelcome acts in which an individual directly, indirectly, or through third parties, by any action, method, device, or means, follows, monitors, observes, surveils, threatens, or communicates to or about an individual, or interferes with an individual’s property.</a:t>
            </a:r>
          </a:p>
          <a:p>
            <a:endParaRPr lang="en-US" dirty="0"/>
          </a:p>
          <a:p>
            <a:r>
              <a:rPr lang="en-US" dirty="0"/>
              <a:t>“Substantial emotional distress” means significant mental suffering or anguish.</a:t>
            </a:r>
          </a:p>
          <a:p>
            <a:endParaRPr lang="en-US" dirty="0"/>
          </a:p>
        </p:txBody>
      </p:sp>
      <p:sp>
        <p:nvSpPr>
          <p:cNvPr id="4" name="Slide Number Placeholder 3"/>
          <p:cNvSpPr>
            <a:spLocks noGrp="1"/>
          </p:cNvSpPr>
          <p:nvPr>
            <p:ph type="sldNum" sz="quarter" idx="5"/>
          </p:nvPr>
        </p:nvSpPr>
        <p:spPr/>
        <p:txBody>
          <a:bodyPr/>
          <a:lstStyle/>
          <a:p>
            <a:fld id="{31106409-3258-416F-ADA0-41EB9F3EC7A3}" type="slidenum">
              <a:rPr lang="en-US" smtClean="0"/>
              <a:t>14</a:t>
            </a:fld>
            <a:endParaRPr lang="en-US"/>
          </a:p>
        </p:txBody>
      </p:sp>
    </p:spTree>
    <p:extLst>
      <p:ext uri="{BB962C8B-B14F-4D97-AF65-F5344CB8AC3E}">
        <p14:creationId xmlns:p14="http://schemas.microsoft.com/office/powerpoint/2010/main" val="27392564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i="1" dirty="0">
                <a:latin typeface="Helvetica"/>
                <a:cs typeface="Helvetica"/>
              </a:rPr>
              <a:t>Hint: Every campus is required to have one.</a:t>
            </a:r>
            <a:endParaRPr lang="en-US" i="1" dirty="0"/>
          </a:p>
          <a:p>
            <a:pPr marL="171450" indent="-171450">
              <a:buFont typeface="Arial" panose="020B0604020202020204" pitchFamily="34" charset="0"/>
              <a:buChar char="•"/>
            </a:pPr>
            <a:r>
              <a:rPr lang="en-US" dirty="0"/>
              <a:t>It is important to know who is your Title IX coordinator and how to contact your relevant T9/Equity Office. </a:t>
            </a:r>
          </a:p>
          <a:p>
            <a:pPr marL="171450" indent="-171450">
              <a:buFont typeface="Arial" panose="020B0604020202020204" pitchFamily="34" charset="0"/>
              <a:buChar char="•"/>
            </a:pPr>
            <a:r>
              <a:rPr lang="en-US" dirty="0"/>
              <a:t>They are a resources to ask questions and also to whom you must notify under mandated reporter requirements of your institution. </a:t>
            </a:r>
          </a:p>
          <a:p>
            <a:pPr marL="171450" indent="-171450">
              <a:buFont typeface="Arial" panose="020B0604020202020204" pitchFamily="34" charset="0"/>
              <a:buChar char="•"/>
            </a:pPr>
            <a:r>
              <a:rPr lang="en-US" dirty="0"/>
              <a:t>Their contact information should be readily available on your institution’s website. </a:t>
            </a:r>
          </a:p>
        </p:txBody>
      </p:sp>
      <p:sp>
        <p:nvSpPr>
          <p:cNvPr id="4" name="Slide Number Placeholder 3"/>
          <p:cNvSpPr>
            <a:spLocks noGrp="1"/>
          </p:cNvSpPr>
          <p:nvPr>
            <p:ph type="sldNum" sz="quarter" idx="5"/>
          </p:nvPr>
        </p:nvSpPr>
        <p:spPr/>
        <p:txBody>
          <a:bodyPr/>
          <a:lstStyle/>
          <a:p>
            <a:fld id="{31106409-3258-416F-ADA0-41EB9F3EC7A3}" type="slidenum">
              <a:rPr lang="en-US" smtClean="0"/>
              <a:t>15</a:t>
            </a:fld>
            <a:endParaRPr lang="en-US"/>
          </a:p>
        </p:txBody>
      </p:sp>
    </p:spTree>
    <p:extLst>
      <p:ext uri="{BB962C8B-B14F-4D97-AF65-F5344CB8AC3E}">
        <p14:creationId xmlns:p14="http://schemas.microsoft.com/office/powerpoint/2010/main" val="39712540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Examples: Collaborative/Joint Training Presentations between relevant offices. </a:t>
            </a:r>
          </a:p>
          <a:p>
            <a:pPr marL="171450" indent="-171450">
              <a:buFont typeface="Calibri"/>
              <a:buChar char="-"/>
            </a:pPr>
            <a:r>
              <a:rPr lang="en-US"/>
              <a:t>EEO-TIX and OIA present what they do and answer questions about the process</a:t>
            </a:r>
          </a:p>
          <a:p>
            <a:pPr marL="171450" indent="-171450">
              <a:buFont typeface="Calibri"/>
              <a:buChar char="-"/>
            </a:pPr>
            <a:r>
              <a:rPr lang="en-US"/>
              <a:t>Discuss best practices</a:t>
            </a:r>
          </a:p>
          <a:p>
            <a:pPr marL="171450" indent="-171450">
              <a:buFont typeface="Calibri"/>
              <a:buChar char="-"/>
            </a:pPr>
            <a:r>
              <a:rPr lang="en-US"/>
              <a:t>Discuss areas to improve the effectiveness of responses and communication</a:t>
            </a:r>
          </a:p>
        </p:txBody>
      </p:sp>
      <p:sp>
        <p:nvSpPr>
          <p:cNvPr id="4" name="Slide Number Placeholder 3"/>
          <p:cNvSpPr>
            <a:spLocks noGrp="1"/>
          </p:cNvSpPr>
          <p:nvPr>
            <p:ph type="sldNum" sz="quarter" idx="5"/>
          </p:nvPr>
        </p:nvSpPr>
        <p:spPr/>
        <p:txBody>
          <a:bodyPr/>
          <a:lstStyle/>
          <a:p>
            <a:fld id="{31106409-3258-416F-ADA0-41EB9F3EC7A3}" type="slidenum">
              <a:rPr lang="en-US" smtClean="0"/>
              <a:t>18</a:t>
            </a:fld>
            <a:endParaRPr lang="en-US"/>
          </a:p>
        </p:txBody>
      </p:sp>
    </p:spTree>
    <p:extLst>
      <p:ext uri="{BB962C8B-B14F-4D97-AF65-F5344CB8AC3E}">
        <p14:creationId xmlns:p14="http://schemas.microsoft.com/office/powerpoint/2010/main" val="15921600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i="0">
                <a:solidFill>
                  <a:srgbClr val="0D0D0D"/>
                </a:solidFill>
                <a:effectLst/>
                <a:highlight>
                  <a:srgbClr val="FFFFFF"/>
                </a:highlight>
                <a:latin typeface="ui-sans-serif"/>
              </a:rPr>
              <a:t>This slide highlights the key features and flexibility of supportive measures in Title IX cases, emphasizing their role in ensuring a fair and supportive environment for all parties involved.</a:t>
            </a:r>
            <a:endParaRPr lang="en-US"/>
          </a:p>
        </p:txBody>
      </p:sp>
      <p:sp>
        <p:nvSpPr>
          <p:cNvPr id="4" name="Slide Number Placeholder 3"/>
          <p:cNvSpPr>
            <a:spLocks noGrp="1"/>
          </p:cNvSpPr>
          <p:nvPr>
            <p:ph type="sldNum" sz="quarter" idx="5"/>
          </p:nvPr>
        </p:nvSpPr>
        <p:spPr/>
        <p:txBody>
          <a:bodyPr/>
          <a:lstStyle/>
          <a:p>
            <a:fld id="{31106409-3258-416F-ADA0-41EB9F3EC7A3}" type="slidenum">
              <a:rPr lang="en-US" smtClean="0"/>
              <a:t>19</a:t>
            </a:fld>
            <a:endParaRPr lang="en-US"/>
          </a:p>
        </p:txBody>
      </p:sp>
    </p:spTree>
    <p:extLst>
      <p:ext uri="{BB962C8B-B14F-4D97-AF65-F5344CB8AC3E}">
        <p14:creationId xmlns:p14="http://schemas.microsoft.com/office/powerpoint/2010/main" val="26856699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i="0">
                <a:solidFill>
                  <a:srgbClr val="0D0D0D"/>
                </a:solidFill>
                <a:effectLst/>
                <a:highlight>
                  <a:srgbClr val="FFFFFF"/>
                </a:highlight>
                <a:latin typeface="ui-sans-serif"/>
              </a:rPr>
              <a:t>This slide highlights the key features and flexibility of supportive measures in Title IX cases, emphasizing their role in ensuring a fair and supportive environment for all parties involved.</a:t>
            </a:r>
            <a:endParaRPr lang="en-US"/>
          </a:p>
        </p:txBody>
      </p:sp>
      <p:sp>
        <p:nvSpPr>
          <p:cNvPr id="4" name="Slide Number Placeholder 3"/>
          <p:cNvSpPr>
            <a:spLocks noGrp="1"/>
          </p:cNvSpPr>
          <p:nvPr>
            <p:ph type="sldNum" sz="quarter" idx="5"/>
          </p:nvPr>
        </p:nvSpPr>
        <p:spPr/>
        <p:txBody>
          <a:bodyPr/>
          <a:lstStyle/>
          <a:p>
            <a:fld id="{31106409-3258-416F-ADA0-41EB9F3EC7A3}" type="slidenum">
              <a:rPr lang="en-US" smtClean="0"/>
              <a:t>20</a:t>
            </a:fld>
            <a:endParaRPr lang="en-US"/>
          </a:p>
        </p:txBody>
      </p:sp>
    </p:spTree>
    <p:extLst>
      <p:ext uri="{BB962C8B-B14F-4D97-AF65-F5344CB8AC3E}">
        <p14:creationId xmlns:p14="http://schemas.microsoft.com/office/powerpoint/2010/main" val="10013538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i="0">
                <a:solidFill>
                  <a:srgbClr val="0D0D0D"/>
                </a:solidFill>
                <a:effectLst/>
                <a:highlight>
                  <a:srgbClr val="FFFFFF"/>
                </a:highlight>
                <a:latin typeface="ui-sans-serif"/>
              </a:rPr>
              <a:t>These common accommodations aim to promote accessibility, understanding, and fair participation for all individuals involved in the Title IX process.</a:t>
            </a:r>
          </a:p>
          <a:p>
            <a:endParaRPr lang="en-US"/>
          </a:p>
        </p:txBody>
      </p:sp>
      <p:sp>
        <p:nvSpPr>
          <p:cNvPr id="4" name="Slide Number Placeholder 3"/>
          <p:cNvSpPr>
            <a:spLocks noGrp="1"/>
          </p:cNvSpPr>
          <p:nvPr>
            <p:ph type="sldNum" sz="quarter" idx="5"/>
          </p:nvPr>
        </p:nvSpPr>
        <p:spPr/>
        <p:txBody>
          <a:bodyPr/>
          <a:lstStyle/>
          <a:p>
            <a:fld id="{31106409-3258-416F-ADA0-41EB9F3EC7A3}" type="slidenum">
              <a:rPr lang="en-US" smtClean="0"/>
              <a:t>21</a:t>
            </a:fld>
            <a:endParaRPr lang="en-US"/>
          </a:p>
        </p:txBody>
      </p:sp>
    </p:spTree>
    <p:extLst>
      <p:ext uri="{BB962C8B-B14F-4D97-AF65-F5344CB8AC3E}">
        <p14:creationId xmlns:p14="http://schemas.microsoft.com/office/powerpoint/2010/main" val="9255631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i="0">
                <a:solidFill>
                  <a:srgbClr val="0D0D0D"/>
                </a:solidFill>
                <a:effectLst/>
                <a:highlight>
                  <a:srgbClr val="FFFFFF"/>
                </a:highlight>
                <a:latin typeface="ui-sans-serif"/>
              </a:rPr>
              <a:t>These common accommodations aim to promote accessibility, understanding, and fair participation for all individuals involved in the Title IX process.</a:t>
            </a:r>
          </a:p>
          <a:p>
            <a:endParaRPr lang="en-US"/>
          </a:p>
        </p:txBody>
      </p:sp>
      <p:sp>
        <p:nvSpPr>
          <p:cNvPr id="4" name="Slide Number Placeholder 3"/>
          <p:cNvSpPr>
            <a:spLocks noGrp="1"/>
          </p:cNvSpPr>
          <p:nvPr>
            <p:ph type="sldNum" sz="quarter" idx="5"/>
          </p:nvPr>
        </p:nvSpPr>
        <p:spPr/>
        <p:txBody>
          <a:bodyPr/>
          <a:lstStyle/>
          <a:p>
            <a:fld id="{31106409-3258-416F-ADA0-41EB9F3EC7A3}" type="slidenum">
              <a:rPr lang="en-US" smtClean="0"/>
              <a:t>22</a:t>
            </a:fld>
            <a:endParaRPr lang="en-US"/>
          </a:p>
        </p:txBody>
      </p:sp>
    </p:spTree>
    <p:extLst>
      <p:ext uri="{BB962C8B-B14F-4D97-AF65-F5344CB8AC3E}">
        <p14:creationId xmlns:p14="http://schemas.microsoft.com/office/powerpoint/2010/main" val="340357354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1106409-3258-416F-ADA0-41EB9F3EC7A3}" type="slidenum">
              <a:rPr lang="en-US" smtClean="0"/>
              <a:t>25</a:t>
            </a:fld>
            <a:endParaRPr lang="en-US"/>
          </a:p>
        </p:txBody>
      </p:sp>
    </p:spTree>
    <p:extLst>
      <p:ext uri="{BB962C8B-B14F-4D97-AF65-F5344CB8AC3E}">
        <p14:creationId xmlns:p14="http://schemas.microsoft.com/office/powerpoint/2010/main" val="97354123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dirty="0">
                <a:latin typeface="Calibri"/>
                <a:ea typeface="Calibri"/>
                <a:cs typeface="Calibri"/>
              </a:rPr>
              <a:t>Disability is not an excuse for inappropriate conduct, especially under Title IX. </a:t>
            </a:r>
          </a:p>
          <a:p>
            <a:pPr algn="l"/>
            <a:r>
              <a:rPr lang="en-US" dirty="0">
                <a:latin typeface="Calibri"/>
                <a:ea typeface="Calibri"/>
                <a:cs typeface="Calibri"/>
              </a:rPr>
              <a:t>Misconduct - </a:t>
            </a:r>
            <a:r>
              <a:rPr lang="en-US" sz="1800" b="0" i="1" u="none" strike="noStrike" baseline="0" dirty="0">
                <a:solidFill>
                  <a:srgbClr val="3E3E3E"/>
                </a:solidFill>
                <a:latin typeface="Arial" panose="020B0604020202020204" pitchFamily="34" charset="0"/>
              </a:rPr>
              <a:t>Halpern v. Wake Forest Univ., </a:t>
            </a:r>
            <a:r>
              <a:rPr lang="en-US" sz="1800" b="0" i="0" u="none" strike="noStrike" baseline="0" dirty="0">
                <a:solidFill>
                  <a:srgbClr val="3E3E3E"/>
                </a:solidFill>
                <a:latin typeface="Arial" panose="020B0604020202020204" pitchFamily="34" charset="0"/>
              </a:rPr>
              <a:t>669 F.3d 454 (4th Cir. 2011)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Calibri"/>
                <a:ea typeface="Calibri"/>
                <a:cs typeface="Calibri"/>
              </a:rPr>
              <a:t>Academic Failure - </a:t>
            </a:r>
            <a:r>
              <a:rPr lang="en-US" dirty="0" err="1">
                <a:latin typeface="Helvetica"/>
                <a:cs typeface="Helvetica"/>
              </a:rPr>
              <a:t>Profita</a:t>
            </a:r>
            <a:r>
              <a:rPr lang="en-US" dirty="0">
                <a:latin typeface="Helvetica"/>
                <a:cs typeface="Helvetica"/>
              </a:rPr>
              <a:t> v. Regents of Univ. of Colorado, 709 Appx. 917 (10th Cir. 2017)</a:t>
            </a:r>
            <a:endParaRPr lang="en-US" dirty="0">
              <a:latin typeface="Calibri"/>
              <a:ea typeface="Calibri"/>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Calibri"/>
                <a:ea typeface="Calibri"/>
                <a:cs typeface="Calibri"/>
              </a:rPr>
              <a:t>Missed Meeting - </a:t>
            </a:r>
            <a:r>
              <a:rPr lang="en-US" dirty="0">
                <a:latin typeface="Helvetica"/>
                <a:cs typeface="Helvetica"/>
              </a:rPr>
              <a:t>Qiu v. Univ. of Cincinnati, 803 Fed. Appx. 831 (6th Cir. 2020)</a:t>
            </a:r>
          </a:p>
          <a:p>
            <a:endParaRPr lang="en-US" dirty="0">
              <a:latin typeface="Calibri"/>
              <a:ea typeface="Calibri"/>
              <a:cs typeface="Calibri"/>
            </a:endParaRPr>
          </a:p>
          <a:p>
            <a:endParaRPr lang="en-US" dirty="0">
              <a:latin typeface="Calibri"/>
              <a:ea typeface="Calibri"/>
              <a:cs typeface="Calibri"/>
            </a:endParaRPr>
          </a:p>
        </p:txBody>
      </p:sp>
      <p:sp>
        <p:nvSpPr>
          <p:cNvPr id="4" name="Slide Number Placeholder 3"/>
          <p:cNvSpPr>
            <a:spLocks noGrp="1"/>
          </p:cNvSpPr>
          <p:nvPr>
            <p:ph type="sldNum" sz="quarter" idx="5"/>
          </p:nvPr>
        </p:nvSpPr>
        <p:spPr/>
        <p:txBody>
          <a:bodyPr/>
          <a:lstStyle/>
          <a:p>
            <a:fld id="{31106409-3258-416F-ADA0-41EB9F3EC7A3}" type="slidenum">
              <a:rPr lang="en-US" smtClean="0"/>
              <a:t>27</a:t>
            </a:fld>
            <a:endParaRPr lang="en-US"/>
          </a:p>
        </p:txBody>
      </p:sp>
    </p:spTree>
    <p:extLst>
      <p:ext uri="{BB962C8B-B14F-4D97-AF65-F5344CB8AC3E}">
        <p14:creationId xmlns:p14="http://schemas.microsoft.com/office/powerpoint/2010/main" val="10220624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atin typeface="Calibri"/>
                <a:ea typeface="Calibri"/>
                <a:cs typeface="Calibri"/>
              </a:rPr>
              <a:t>Therefore it is important to understand the nature of the interactive process and what is required for an accommodation to be granted. </a:t>
            </a:r>
          </a:p>
          <a:p>
            <a:endParaRPr lang="en-US">
              <a:latin typeface="Calibri"/>
              <a:ea typeface="Calibri"/>
              <a:cs typeface="Calibri"/>
            </a:endParaRPr>
          </a:p>
          <a:p>
            <a:pPr marL="171450" indent="-171450">
              <a:buFont typeface="Calibri"/>
              <a:buChar char="-"/>
            </a:pPr>
            <a:r>
              <a:rPr lang="en-US">
                <a:latin typeface="Calibri"/>
                <a:ea typeface="Calibri"/>
                <a:cs typeface="Calibri"/>
              </a:rPr>
              <a:t>The Interactive process is individualized </a:t>
            </a:r>
          </a:p>
          <a:p>
            <a:pPr marL="171450" indent="-171450">
              <a:buFont typeface="Calibri"/>
              <a:buChar char="-"/>
            </a:pPr>
            <a:r>
              <a:rPr lang="en-US">
                <a:latin typeface="Calibri"/>
                <a:ea typeface="Calibri"/>
                <a:cs typeface="Calibri"/>
              </a:rPr>
              <a:t>Requires medical documentation that speaks to functional limitations </a:t>
            </a:r>
          </a:p>
          <a:p>
            <a:pPr marL="171450" indent="-171450">
              <a:buFont typeface="Calibri"/>
              <a:buChar char="-"/>
            </a:pPr>
            <a:r>
              <a:rPr lang="en-US">
                <a:latin typeface="Calibri"/>
                <a:ea typeface="Calibri"/>
                <a:cs typeface="Calibri"/>
              </a:rPr>
              <a:t>There is a an appeal process </a:t>
            </a:r>
          </a:p>
          <a:p>
            <a:pPr marL="171450" indent="-171450">
              <a:buFont typeface="Calibri"/>
              <a:buChar char="-"/>
            </a:pPr>
            <a:endParaRPr lang="en-US">
              <a:latin typeface="Calibri"/>
              <a:ea typeface="Calibri"/>
              <a:cs typeface="Calibri"/>
            </a:endParaRPr>
          </a:p>
        </p:txBody>
      </p:sp>
      <p:sp>
        <p:nvSpPr>
          <p:cNvPr id="4" name="Slide Number Placeholder 3"/>
          <p:cNvSpPr>
            <a:spLocks noGrp="1"/>
          </p:cNvSpPr>
          <p:nvPr>
            <p:ph type="sldNum" sz="quarter" idx="5"/>
          </p:nvPr>
        </p:nvSpPr>
        <p:spPr/>
        <p:txBody>
          <a:bodyPr/>
          <a:lstStyle/>
          <a:p>
            <a:fld id="{31106409-3258-416F-ADA0-41EB9F3EC7A3}" type="slidenum">
              <a:rPr lang="en-US" smtClean="0"/>
              <a:t>28</a:t>
            </a:fld>
            <a:endParaRPr lang="en-US"/>
          </a:p>
        </p:txBody>
      </p:sp>
    </p:spTree>
    <p:extLst>
      <p:ext uri="{BB962C8B-B14F-4D97-AF65-F5344CB8AC3E}">
        <p14:creationId xmlns:p14="http://schemas.microsoft.com/office/powerpoint/2010/main" val="29401736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Prior Experience and how long we have been in higher Ed.</a:t>
            </a:r>
          </a:p>
        </p:txBody>
      </p:sp>
      <p:sp>
        <p:nvSpPr>
          <p:cNvPr id="4" name="Slide Number Placeholder 3"/>
          <p:cNvSpPr>
            <a:spLocks noGrp="1"/>
          </p:cNvSpPr>
          <p:nvPr>
            <p:ph type="sldNum" sz="quarter" idx="5"/>
          </p:nvPr>
        </p:nvSpPr>
        <p:spPr/>
        <p:txBody>
          <a:bodyPr/>
          <a:lstStyle/>
          <a:p>
            <a:fld id="{31106409-3258-416F-ADA0-41EB9F3EC7A3}" type="slidenum">
              <a:rPr lang="en-US" smtClean="0"/>
              <a:t>4</a:t>
            </a:fld>
            <a:endParaRPr lang="en-US"/>
          </a:p>
        </p:txBody>
      </p:sp>
    </p:spTree>
    <p:extLst>
      <p:ext uri="{BB962C8B-B14F-4D97-AF65-F5344CB8AC3E}">
        <p14:creationId xmlns:p14="http://schemas.microsoft.com/office/powerpoint/2010/main" val="234523771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a:t>Student alleged that Disability Office discriminated against them based on disability by not providing the student with the disability-related accommodation they requested.</a:t>
            </a:r>
          </a:p>
          <a:p>
            <a:pPr>
              <a:defRPr/>
            </a:pPr>
            <a:r>
              <a:rPr lang="en-US"/>
              <a:t>We do not want to grant accommodations that have been specifically denied through the relevant disability office. (Forum Shopping)</a:t>
            </a:r>
          </a:p>
          <a:p>
            <a:endParaRPr lang="en-US"/>
          </a:p>
        </p:txBody>
      </p:sp>
      <p:sp>
        <p:nvSpPr>
          <p:cNvPr id="4" name="Slide Number Placeholder 3"/>
          <p:cNvSpPr>
            <a:spLocks noGrp="1"/>
          </p:cNvSpPr>
          <p:nvPr>
            <p:ph type="sldNum" sz="quarter" idx="5"/>
          </p:nvPr>
        </p:nvSpPr>
        <p:spPr/>
        <p:txBody>
          <a:bodyPr/>
          <a:lstStyle/>
          <a:p>
            <a:fld id="{31106409-3258-416F-ADA0-41EB9F3EC7A3}" type="slidenum">
              <a:rPr lang="en-US" smtClean="0"/>
              <a:t>29</a:t>
            </a:fld>
            <a:endParaRPr lang="en-US"/>
          </a:p>
        </p:txBody>
      </p:sp>
    </p:spTree>
    <p:extLst>
      <p:ext uri="{BB962C8B-B14F-4D97-AF65-F5344CB8AC3E}">
        <p14:creationId xmlns:p14="http://schemas.microsoft.com/office/powerpoint/2010/main" val="12454856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1106409-3258-416F-ADA0-41EB9F3EC7A3}" type="slidenum">
              <a:rPr lang="en-US" smtClean="0"/>
              <a:t>33</a:t>
            </a:fld>
            <a:endParaRPr lang="en-US"/>
          </a:p>
        </p:txBody>
      </p:sp>
    </p:spTree>
    <p:extLst>
      <p:ext uri="{BB962C8B-B14F-4D97-AF65-F5344CB8AC3E}">
        <p14:creationId xmlns:p14="http://schemas.microsoft.com/office/powerpoint/2010/main" val="279235715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rgbClr val="0D0D0D"/>
                </a:solidFill>
                <a:effectLst/>
                <a:highlight>
                  <a:srgbClr val="FFFFFF"/>
                </a:highlight>
                <a:latin typeface="Helvetica" panose="020B0604020202020204" pitchFamily="34" charset="0"/>
                <a:cs typeface="Helvetica" panose="020B0604020202020204" pitchFamily="34" charset="0"/>
              </a:rPr>
              <a:t>These distinctive challenges highlight the need for tailored support mechanisms. Proactive measures are essential to ensure equitable Title IX compliance and support for students with autism in higher education settings.</a:t>
            </a:r>
          </a:p>
          <a:p>
            <a:endParaRPr lang="en-US" dirty="0"/>
          </a:p>
        </p:txBody>
      </p:sp>
      <p:sp>
        <p:nvSpPr>
          <p:cNvPr id="4" name="Slide Number Placeholder 3"/>
          <p:cNvSpPr>
            <a:spLocks noGrp="1"/>
          </p:cNvSpPr>
          <p:nvPr>
            <p:ph type="sldNum" sz="quarter" idx="5"/>
          </p:nvPr>
        </p:nvSpPr>
        <p:spPr/>
        <p:txBody>
          <a:bodyPr/>
          <a:lstStyle/>
          <a:p>
            <a:fld id="{31106409-3258-416F-ADA0-41EB9F3EC7A3}" type="slidenum">
              <a:rPr lang="en-US" smtClean="0"/>
              <a:t>35</a:t>
            </a:fld>
            <a:endParaRPr lang="en-US"/>
          </a:p>
        </p:txBody>
      </p:sp>
    </p:spTree>
    <p:extLst>
      <p:ext uri="{BB962C8B-B14F-4D97-AF65-F5344CB8AC3E}">
        <p14:creationId xmlns:p14="http://schemas.microsoft.com/office/powerpoint/2010/main" val="235047344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rgbClr val="0D0D0D"/>
                </a:solidFill>
                <a:effectLst/>
                <a:highlight>
                  <a:srgbClr val="FFFFFF"/>
                </a:highlight>
                <a:latin typeface="Helvetica" panose="020B0604020202020204" pitchFamily="34" charset="0"/>
                <a:cs typeface="Helvetica" panose="020B0604020202020204" pitchFamily="34" charset="0"/>
              </a:rPr>
              <a:t>These distinctive challenges highlight the need for tailored support mechanisms. Proactive measures are essential to ensure equitable Title IX compliance and support for students with autism in higher education settings.</a:t>
            </a:r>
          </a:p>
          <a:p>
            <a:endParaRPr lang="en-US" dirty="0"/>
          </a:p>
        </p:txBody>
      </p:sp>
      <p:sp>
        <p:nvSpPr>
          <p:cNvPr id="4" name="Slide Number Placeholder 3"/>
          <p:cNvSpPr>
            <a:spLocks noGrp="1"/>
          </p:cNvSpPr>
          <p:nvPr>
            <p:ph type="sldNum" sz="quarter" idx="5"/>
          </p:nvPr>
        </p:nvSpPr>
        <p:spPr/>
        <p:txBody>
          <a:bodyPr/>
          <a:lstStyle/>
          <a:p>
            <a:fld id="{31106409-3258-416F-ADA0-41EB9F3EC7A3}" type="slidenum">
              <a:rPr lang="en-US" smtClean="0"/>
              <a:t>36</a:t>
            </a:fld>
            <a:endParaRPr lang="en-US"/>
          </a:p>
        </p:txBody>
      </p:sp>
    </p:spTree>
    <p:extLst>
      <p:ext uri="{BB962C8B-B14F-4D97-AF65-F5344CB8AC3E}">
        <p14:creationId xmlns:p14="http://schemas.microsoft.com/office/powerpoint/2010/main" val="50431119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a:buChar char="•"/>
            </a:pPr>
            <a:r>
              <a:rPr lang="en-US" sz="1800" b="0" i="0" u="none" strike="noStrike" baseline="0" dirty="0">
                <a:latin typeface="Arial"/>
                <a:cs typeface="Arial"/>
              </a:rPr>
              <a:t>The </a:t>
            </a:r>
            <a:r>
              <a:rPr lang="en-US" sz="1800" dirty="0">
                <a:latin typeface="Arial"/>
                <a:cs typeface="Arial"/>
              </a:rPr>
              <a:t>University's</a:t>
            </a:r>
            <a:r>
              <a:rPr lang="en-US" sz="1800" b="0" i="0" u="none" strike="noStrike" baseline="0" dirty="0">
                <a:latin typeface="Arial"/>
                <a:cs typeface="Arial"/>
              </a:rPr>
              <a:t> mission first and foremost is education, not punishment</a:t>
            </a:r>
            <a:endParaRPr lang="en-US" sz="1800" b="0" i="0" u="none" strike="noStrike" baseline="0" dirty="0">
              <a:latin typeface="Arial" panose="020B0604020202020204" pitchFamily="34" charset="0"/>
              <a:cs typeface="Arial" panose="020B0604020202020204" pitchFamily="34" charset="0"/>
            </a:endParaRPr>
          </a:p>
          <a:p>
            <a:pPr marL="285750" marR="37465" indent="-285750">
              <a:buFont typeface="Arial"/>
              <a:buChar char="•"/>
            </a:pPr>
            <a:r>
              <a:rPr lang="en-US" sz="1800" dirty="0">
                <a:latin typeface="Arial"/>
                <a:cs typeface="Arial"/>
              </a:rPr>
              <a:t>Informal Resolution, non-</a:t>
            </a:r>
            <a:r>
              <a:rPr lang="en-US" sz="1800" dirty="0" err="1">
                <a:latin typeface="Arial"/>
                <a:cs typeface="Arial"/>
              </a:rPr>
              <a:t>punative</a:t>
            </a:r>
            <a:r>
              <a:rPr lang="en-US" sz="1800" dirty="0">
                <a:latin typeface="Arial"/>
                <a:cs typeface="Arial"/>
              </a:rPr>
              <a:t> discussion may be best when appropriate</a:t>
            </a:r>
            <a:endParaRPr lang="en-US" dirty="0">
              <a:latin typeface="Arial"/>
              <a:cs typeface="Arial"/>
            </a:endParaRPr>
          </a:p>
          <a:p>
            <a:pPr marL="285750" marR="37465" indent="-285750">
              <a:buFont typeface="Arial"/>
              <a:buChar char="•"/>
            </a:pPr>
            <a:r>
              <a:rPr lang="en-US" sz="1800" dirty="0">
                <a:latin typeface="Arial"/>
                <a:cs typeface="Arial"/>
              </a:rPr>
              <a:t>DISABILITY</a:t>
            </a:r>
            <a:r>
              <a:rPr lang="en-US" sz="1800" b="0" i="0" u="none" strike="noStrike" baseline="0" dirty="0">
                <a:latin typeface="Arial"/>
                <a:cs typeface="Arial"/>
              </a:rPr>
              <a:t> NEVER EXCUSES BEHAVIOR</a:t>
            </a:r>
          </a:p>
          <a:p>
            <a:pPr marL="285750" marR="37465" lvl="0" indent="-285750" algn="l" defTabSz="914400" rtl="0" eaLnBrk="1" fontAlgn="auto" latinLnBrk="0" hangingPunct="1">
              <a:lnSpc>
                <a:spcPct val="100000"/>
              </a:lnSpc>
              <a:spcBef>
                <a:spcPts val="0"/>
              </a:spcBef>
              <a:spcAft>
                <a:spcPts val="0"/>
              </a:spcAft>
              <a:buClrTx/>
              <a:buSzTx/>
              <a:buFont typeface="Arial"/>
              <a:buChar char="•"/>
              <a:tabLst/>
              <a:defRPr/>
            </a:pPr>
            <a:r>
              <a:rPr lang="en-US" sz="1200" b="1" dirty="0">
                <a:solidFill>
                  <a:srgbClr val="0D0D0D"/>
                </a:solidFill>
                <a:highlight>
                  <a:srgbClr val="FFFFFF"/>
                </a:highlight>
                <a:latin typeface="Helvetica"/>
                <a:cs typeface="Helvetica"/>
              </a:rPr>
              <a:t>Overall Impact:</a:t>
            </a:r>
            <a:r>
              <a:rPr lang="en-US" sz="1200" dirty="0">
                <a:solidFill>
                  <a:srgbClr val="0D0D0D"/>
                </a:solidFill>
                <a:highlight>
                  <a:srgbClr val="FFFFFF"/>
                </a:highlight>
                <a:latin typeface="Helvetica"/>
                <a:cs typeface="Helvetica"/>
              </a:rPr>
              <a:t> Each of these factors contributes to the complexities surrounding Title IX involvement in higher education, </a:t>
            </a:r>
          </a:p>
          <a:p>
            <a:pPr marL="742950" marR="37465" lvl="1" indent="-285750" algn="l" defTabSz="914400" rtl="0" eaLnBrk="1" fontAlgn="auto" latinLnBrk="0" hangingPunct="1">
              <a:lnSpc>
                <a:spcPct val="100000"/>
              </a:lnSpc>
              <a:spcBef>
                <a:spcPts val="0"/>
              </a:spcBef>
              <a:spcAft>
                <a:spcPts val="0"/>
              </a:spcAft>
              <a:buClrTx/>
              <a:buSzTx/>
              <a:buFont typeface="Arial"/>
              <a:buChar char="•"/>
              <a:tabLst/>
              <a:defRPr/>
            </a:pPr>
            <a:r>
              <a:rPr lang="en-US" sz="1200" dirty="0">
                <a:solidFill>
                  <a:srgbClr val="0D0D0D"/>
                </a:solidFill>
                <a:highlight>
                  <a:srgbClr val="FFFFFF"/>
                </a:highlight>
                <a:latin typeface="Helvetica"/>
                <a:cs typeface="Helvetica"/>
              </a:rPr>
              <a:t>Highlighting the need for proactive education and support initiatives.</a:t>
            </a:r>
          </a:p>
          <a:p>
            <a:pPr marL="285750" marR="37465" indent="-285750">
              <a:buFont typeface="Arial"/>
              <a:buChar char="•"/>
            </a:pPr>
            <a:endParaRPr lang="en-US" dirty="0">
              <a:latin typeface="Arial"/>
              <a:cs typeface="Arial"/>
            </a:endParaRPr>
          </a:p>
        </p:txBody>
      </p:sp>
      <p:sp>
        <p:nvSpPr>
          <p:cNvPr id="4" name="Slide Number Placeholder 3"/>
          <p:cNvSpPr>
            <a:spLocks noGrp="1"/>
          </p:cNvSpPr>
          <p:nvPr>
            <p:ph type="sldNum" sz="quarter" idx="5"/>
          </p:nvPr>
        </p:nvSpPr>
        <p:spPr/>
        <p:txBody>
          <a:bodyPr/>
          <a:lstStyle/>
          <a:p>
            <a:fld id="{31106409-3258-416F-ADA0-41EB9F3EC7A3}" type="slidenum">
              <a:rPr lang="en-US" smtClean="0"/>
              <a:t>37</a:t>
            </a:fld>
            <a:endParaRPr lang="en-US"/>
          </a:p>
        </p:txBody>
      </p:sp>
    </p:spTree>
    <p:extLst>
      <p:ext uri="{BB962C8B-B14F-4D97-AF65-F5344CB8AC3E}">
        <p14:creationId xmlns:p14="http://schemas.microsoft.com/office/powerpoint/2010/main" val="395729099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US" sz="1800" b="0" i="0" u="none" strike="noStrike" baseline="0">
              <a:solidFill>
                <a:srgbClr val="000000"/>
              </a:solidFill>
              <a:latin typeface="Arial" panose="020B0604020202020204" pitchFamily="34" charset="0"/>
            </a:endParaRPr>
          </a:p>
          <a:p>
            <a:pPr marR="37790" algn="ctr"/>
            <a:r>
              <a:rPr lang="en-US" sz="1800" b="0" i="0" u="none" strike="noStrike" baseline="0">
                <a:latin typeface="Arial" panose="020B0604020202020204" pitchFamily="34" charset="0"/>
              </a:rPr>
              <a:t>The Universities mission first and foremost is education, not punishment</a:t>
            </a:r>
          </a:p>
          <a:p>
            <a:pPr marR="37790" algn="ctr"/>
            <a:r>
              <a:rPr lang="en-US" sz="1800" b="0" i="0" u="none" strike="noStrike" baseline="0">
                <a:latin typeface="Arial" panose="020B0604020202020204" pitchFamily="34" charset="0"/>
              </a:rPr>
              <a:t>DISABILITY NEVER EXCUSES BEHAVIOR</a:t>
            </a:r>
            <a:endParaRPr lang="en-US"/>
          </a:p>
        </p:txBody>
      </p:sp>
      <p:sp>
        <p:nvSpPr>
          <p:cNvPr id="4" name="Slide Number Placeholder 3"/>
          <p:cNvSpPr>
            <a:spLocks noGrp="1"/>
          </p:cNvSpPr>
          <p:nvPr>
            <p:ph type="sldNum" sz="quarter" idx="5"/>
          </p:nvPr>
        </p:nvSpPr>
        <p:spPr/>
        <p:txBody>
          <a:bodyPr/>
          <a:lstStyle/>
          <a:p>
            <a:fld id="{31106409-3258-416F-ADA0-41EB9F3EC7A3}" type="slidenum">
              <a:rPr lang="en-US" smtClean="0"/>
              <a:t>38</a:t>
            </a:fld>
            <a:endParaRPr lang="en-US"/>
          </a:p>
        </p:txBody>
      </p:sp>
    </p:spTree>
    <p:extLst>
      <p:ext uri="{BB962C8B-B14F-4D97-AF65-F5344CB8AC3E}">
        <p14:creationId xmlns:p14="http://schemas.microsoft.com/office/powerpoint/2010/main" val="16673149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1106409-3258-416F-ADA0-41EB9F3EC7A3}" type="slidenum">
              <a:rPr lang="en-US" smtClean="0"/>
              <a:t>39</a:t>
            </a:fld>
            <a:endParaRPr lang="en-US"/>
          </a:p>
        </p:txBody>
      </p:sp>
    </p:spTree>
    <p:extLst>
      <p:ext uri="{BB962C8B-B14F-4D97-AF65-F5344CB8AC3E}">
        <p14:creationId xmlns:p14="http://schemas.microsoft.com/office/powerpoint/2010/main" val="102471091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“Substantial emotional distress” means significant mental suffering or anguish.</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Is the male student leaving notes that say “love you” or is the sexual harassment more severe?</a:t>
            </a:r>
          </a:p>
          <a:p>
            <a:endParaRPr lang="en-US" dirty="0"/>
          </a:p>
        </p:txBody>
      </p:sp>
      <p:sp>
        <p:nvSpPr>
          <p:cNvPr id="4" name="Slide Number Placeholder 3"/>
          <p:cNvSpPr>
            <a:spLocks noGrp="1"/>
          </p:cNvSpPr>
          <p:nvPr>
            <p:ph type="sldNum" sz="quarter" idx="5"/>
          </p:nvPr>
        </p:nvSpPr>
        <p:spPr/>
        <p:txBody>
          <a:bodyPr/>
          <a:lstStyle/>
          <a:p>
            <a:fld id="{31106409-3258-416F-ADA0-41EB9F3EC7A3}" type="slidenum">
              <a:rPr lang="en-US" smtClean="0"/>
              <a:t>40</a:t>
            </a:fld>
            <a:endParaRPr lang="en-US"/>
          </a:p>
        </p:txBody>
      </p:sp>
    </p:spTree>
    <p:extLst>
      <p:ext uri="{BB962C8B-B14F-4D97-AF65-F5344CB8AC3E}">
        <p14:creationId xmlns:p14="http://schemas.microsoft.com/office/powerpoint/2010/main" val="41564837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1106409-3258-416F-ADA0-41EB9F3EC7A3}" type="slidenum">
              <a:rPr lang="en-US" smtClean="0"/>
              <a:t>5</a:t>
            </a:fld>
            <a:endParaRPr lang="en-US"/>
          </a:p>
        </p:txBody>
      </p:sp>
    </p:spTree>
    <p:extLst>
      <p:ext uri="{BB962C8B-B14F-4D97-AF65-F5344CB8AC3E}">
        <p14:creationId xmlns:p14="http://schemas.microsoft.com/office/powerpoint/2010/main" val="46862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lnSpc>
                <a:spcPct val="90000"/>
              </a:lnSpc>
              <a:spcBef>
                <a:spcPts val="1000"/>
              </a:spcBef>
              <a:buFont typeface="Arial"/>
              <a:buChar char="•"/>
            </a:pPr>
            <a:r>
              <a:rPr lang="en-US"/>
              <a:t>"Sex" refers not only to biological sex, but also sex stereotyping, sexual orientation, gender identity /expression and transgender status</a:t>
            </a:r>
          </a:p>
          <a:p>
            <a:pPr marL="285750" indent="-285750">
              <a:lnSpc>
                <a:spcPct val="90000"/>
              </a:lnSpc>
              <a:spcBef>
                <a:spcPts val="1000"/>
              </a:spcBef>
              <a:buFont typeface="Arial"/>
              <a:buChar char="•"/>
            </a:pPr>
            <a:r>
              <a:rPr lang="en-US"/>
              <a:t>“Education programs and activities” means everything your institution does.</a:t>
            </a:r>
          </a:p>
        </p:txBody>
      </p:sp>
      <p:sp>
        <p:nvSpPr>
          <p:cNvPr id="4" name="Slide Number Placeholder 3"/>
          <p:cNvSpPr>
            <a:spLocks noGrp="1"/>
          </p:cNvSpPr>
          <p:nvPr>
            <p:ph type="sldNum" sz="quarter" idx="5"/>
          </p:nvPr>
        </p:nvSpPr>
        <p:spPr/>
        <p:txBody>
          <a:bodyPr/>
          <a:lstStyle/>
          <a:p>
            <a:fld id="{31106409-3258-416F-ADA0-41EB9F3EC7A3}" type="slidenum">
              <a:rPr lang="en-US" smtClean="0"/>
              <a:t>7</a:t>
            </a:fld>
            <a:endParaRPr lang="en-US"/>
          </a:p>
        </p:txBody>
      </p:sp>
    </p:spTree>
    <p:extLst>
      <p:ext uri="{BB962C8B-B14F-4D97-AF65-F5344CB8AC3E}">
        <p14:creationId xmlns:p14="http://schemas.microsoft.com/office/powerpoint/2010/main" val="25449571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US" dirty="0">
              <a:solidFill>
                <a:srgbClr val="0D0D0D"/>
              </a:solidFill>
              <a:highlight>
                <a:srgbClr val="FFFFFF"/>
              </a:highlight>
              <a:latin typeface="ui-sans-serif"/>
            </a:endParaRPr>
          </a:p>
        </p:txBody>
      </p:sp>
      <p:sp>
        <p:nvSpPr>
          <p:cNvPr id="4" name="Slide Number Placeholder 3"/>
          <p:cNvSpPr>
            <a:spLocks noGrp="1"/>
          </p:cNvSpPr>
          <p:nvPr>
            <p:ph type="sldNum" sz="quarter" idx="5"/>
          </p:nvPr>
        </p:nvSpPr>
        <p:spPr/>
        <p:txBody>
          <a:bodyPr/>
          <a:lstStyle/>
          <a:p>
            <a:fld id="{31106409-3258-416F-ADA0-41EB9F3EC7A3}" type="slidenum">
              <a:rPr lang="en-US" smtClean="0"/>
              <a:t>8</a:t>
            </a:fld>
            <a:endParaRPr lang="en-US"/>
          </a:p>
        </p:txBody>
      </p:sp>
    </p:spTree>
    <p:extLst>
      <p:ext uri="{BB962C8B-B14F-4D97-AF65-F5344CB8AC3E}">
        <p14:creationId xmlns:p14="http://schemas.microsoft.com/office/powerpoint/2010/main" val="29178981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0" i="0">
                <a:solidFill>
                  <a:srgbClr val="0D0D0D"/>
                </a:solidFill>
                <a:effectLst/>
                <a:highlight>
                  <a:srgbClr val="FFFFFF"/>
                </a:highlight>
                <a:latin typeface="ui-sans-serif"/>
              </a:rPr>
              <a:t>This slide provides insight into the investigation process within higher education, emphasizing key points regarding its initiation, participant involvement, and utilization of institutional resources.</a:t>
            </a:r>
          </a:p>
          <a:p>
            <a:pPr marL="171450" indent="-171450">
              <a:buFont typeface="Calibri"/>
              <a:buChar char="-"/>
            </a:pPr>
            <a:r>
              <a:rPr lang="en-US">
                <a:solidFill>
                  <a:srgbClr val="0D0D0D"/>
                </a:solidFill>
                <a:highlight>
                  <a:srgbClr val="FFFFFF"/>
                </a:highlight>
                <a:latin typeface="ui-sans-serif"/>
              </a:rPr>
              <a:t>Connecting with relevant offices to gather information about the underlying complaint i.e., Disability services, Registrar, Admission Offices</a:t>
            </a:r>
          </a:p>
        </p:txBody>
      </p:sp>
      <p:sp>
        <p:nvSpPr>
          <p:cNvPr id="4" name="Slide Number Placeholder 3"/>
          <p:cNvSpPr>
            <a:spLocks noGrp="1"/>
          </p:cNvSpPr>
          <p:nvPr>
            <p:ph type="sldNum" sz="quarter" idx="5"/>
          </p:nvPr>
        </p:nvSpPr>
        <p:spPr/>
        <p:txBody>
          <a:bodyPr/>
          <a:lstStyle/>
          <a:p>
            <a:fld id="{31106409-3258-416F-ADA0-41EB9F3EC7A3}" type="slidenum">
              <a:rPr lang="en-US" smtClean="0"/>
              <a:t>9</a:t>
            </a:fld>
            <a:endParaRPr lang="en-US"/>
          </a:p>
        </p:txBody>
      </p:sp>
    </p:spTree>
    <p:extLst>
      <p:ext uri="{BB962C8B-B14F-4D97-AF65-F5344CB8AC3E}">
        <p14:creationId xmlns:p14="http://schemas.microsoft.com/office/powerpoint/2010/main" val="20225293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atin typeface="Calibri"/>
                <a:ea typeface="Calibri"/>
                <a:cs typeface="Calibri"/>
              </a:rPr>
              <a:t>This is unlikely to apply to 3rd parties who are not seeking to engage or participating in the university's educational programs or activities. </a:t>
            </a:r>
          </a:p>
        </p:txBody>
      </p:sp>
      <p:sp>
        <p:nvSpPr>
          <p:cNvPr id="4" name="Slide Number Placeholder 3"/>
          <p:cNvSpPr>
            <a:spLocks noGrp="1"/>
          </p:cNvSpPr>
          <p:nvPr>
            <p:ph type="sldNum" sz="quarter" idx="5"/>
          </p:nvPr>
        </p:nvSpPr>
        <p:spPr/>
        <p:txBody>
          <a:bodyPr/>
          <a:lstStyle/>
          <a:p>
            <a:fld id="{31106409-3258-416F-ADA0-41EB9F3EC7A3}" type="slidenum">
              <a:rPr lang="en-US" smtClean="0"/>
              <a:t>11</a:t>
            </a:fld>
            <a:endParaRPr lang="en-US"/>
          </a:p>
        </p:txBody>
      </p:sp>
    </p:spTree>
    <p:extLst>
      <p:ext uri="{BB962C8B-B14F-4D97-AF65-F5344CB8AC3E}">
        <p14:creationId xmlns:p14="http://schemas.microsoft.com/office/powerpoint/2010/main" val="20549192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Includes Sexual Intercourse, penetration of a body part with an object or requiring another to penetrate themselves with a body part or object. </a:t>
            </a:r>
          </a:p>
          <a:p>
            <a:endParaRPr lang="en-US"/>
          </a:p>
          <a:p>
            <a:r>
              <a:rPr lang="en-US"/>
              <a:t>Includes sexual touching of private body parts for the purpose of sexual gratification</a:t>
            </a:r>
          </a:p>
        </p:txBody>
      </p:sp>
      <p:sp>
        <p:nvSpPr>
          <p:cNvPr id="4" name="Slide Number Placeholder 3"/>
          <p:cNvSpPr>
            <a:spLocks noGrp="1"/>
          </p:cNvSpPr>
          <p:nvPr>
            <p:ph type="sldNum" sz="quarter" idx="5"/>
          </p:nvPr>
        </p:nvSpPr>
        <p:spPr/>
        <p:txBody>
          <a:bodyPr/>
          <a:lstStyle/>
          <a:p>
            <a:fld id="{31106409-3258-416F-ADA0-41EB9F3EC7A3}" type="slidenum">
              <a:rPr lang="en-US" smtClean="0"/>
              <a:t>12</a:t>
            </a:fld>
            <a:endParaRPr lang="en-US"/>
          </a:p>
        </p:txBody>
      </p:sp>
    </p:spTree>
    <p:extLst>
      <p:ext uri="{BB962C8B-B14F-4D97-AF65-F5344CB8AC3E}">
        <p14:creationId xmlns:p14="http://schemas.microsoft.com/office/powerpoint/2010/main" val="31909573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Domestic Violence has an additional requirement that the act of violence be committed by a current or former spouse or intimate partner; or</a:t>
            </a:r>
          </a:p>
          <a:p>
            <a:r>
              <a:rPr lang="en-US"/>
              <a:t>Shares a child in common, cohabitating with, has cohabitated with Reporting Party as a spouse or Domestic partner</a:t>
            </a:r>
          </a:p>
          <a:p>
            <a:r>
              <a:rPr lang="en-US"/>
              <a:t>A formal relationship recognized under your state law. </a:t>
            </a:r>
          </a:p>
        </p:txBody>
      </p:sp>
      <p:sp>
        <p:nvSpPr>
          <p:cNvPr id="4" name="Slide Number Placeholder 3"/>
          <p:cNvSpPr>
            <a:spLocks noGrp="1"/>
          </p:cNvSpPr>
          <p:nvPr>
            <p:ph type="sldNum" sz="quarter" idx="5"/>
          </p:nvPr>
        </p:nvSpPr>
        <p:spPr/>
        <p:txBody>
          <a:bodyPr/>
          <a:lstStyle/>
          <a:p>
            <a:fld id="{31106409-3258-416F-ADA0-41EB9F3EC7A3}" type="slidenum">
              <a:rPr lang="en-US" smtClean="0"/>
              <a:t>13</a:t>
            </a:fld>
            <a:endParaRPr lang="en-US"/>
          </a:p>
        </p:txBody>
      </p:sp>
    </p:spTree>
    <p:extLst>
      <p:ext uri="{BB962C8B-B14F-4D97-AF65-F5344CB8AC3E}">
        <p14:creationId xmlns:p14="http://schemas.microsoft.com/office/powerpoint/2010/main" val="37284269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299685-E968-5F44-B33B-377B6608270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3DD59F4-A403-4744-8FB3-8B3F8E519CE2}"/>
              </a:ext>
            </a:extLst>
          </p:cNvPr>
          <p:cNvSpPr>
            <a:spLocks noGrp="1"/>
          </p:cNvSpPr>
          <p:nvPr>
            <p:ph type="subTitle" idx="1"/>
          </p:nvPr>
        </p:nvSpPr>
        <p:spPr>
          <a:xfrm>
            <a:off x="1524000" y="3602038"/>
            <a:ext cx="9144000" cy="1655762"/>
          </a:xfrm>
        </p:spPr>
        <p:txBody>
          <a:bodyPr>
            <a:normAutofit/>
          </a:bodyPr>
          <a:lstStyle>
            <a:lvl1pPr marL="0" indent="0" algn="ctr">
              <a:buNone/>
              <a:defRPr sz="3000" b="1" i="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712CF9C-F90C-A54A-B7A3-6EF635E3732E}"/>
              </a:ext>
            </a:extLst>
          </p:cNvPr>
          <p:cNvSpPr>
            <a:spLocks noGrp="1"/>
          </p:cNvSpPr>
          <p:nvPr>
            <p:ph type="dt" sz="half" idx="10"/>
          </p:nvPr>
        </p:nvSpPr>
        <p:spPr/>
        <p:txBody>
          <a:bodyPr/>
          <a:lstStyle/>
          <a:p>
            <a:fld id="{4D692E17-590B-7C4E-A76D-513593EFAA6D}" type="datetimeFigureOut">
              <a:rPr lang="en-US" smtClean="0"/>
              <a:t>6/27/2024</a:t>
            </a:fld>
            <a:endParaRPr lang="en-US"/>
          </a:p>
        </p:txBody>
      </p:sp>
      <p:sp>
        <p:nvSpPr>
          <p:cNvPr id="5" name="Footer Placeholder 4">
            <a:extLst>
              <a:ext uri="{FF2B5EF4-FFF2-40B4-BE49-F238E27FC236}">
                <a16:creationId xmlns:a16="http://schemas.microsoft.com/office/drawing/2014/main" id="{D2EEC207-345A-624B-B2D6-B8155AC1FED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A7FF172-2B84-2042-B54E-0D7837FC268A}"/>
              </a:ext>
            </a:extLst>
          </p:cNvPr>
          <p:cNvSpPr>
            <a:spLocks noGrp="1"/>
          </p:cNvSpPr>
          <p:nvPr>
            <p:ph type="sldNum" sz="quarter" idx="12"/>
          </p:nvPr>
        </p:nvSpPr>
        <p:spPr/>
        <p:txBody>
          <a:bodyPr/>
          <a:lstStyle/>
          <a:p>
            <a:fld id="{14E462BC-22A2-0945-ADDA-66B8A70E3A5F}" type="slidenum">
              <a:rPr lang="en-US" smtClean="0"/>
              <a:t>‹#›</a:t>
            </a:fld>
            <a:endParaRPr lang="en-US"/>
          </a:p>
        </p:txBody>
      </p:sp>
    </p:spTree>
    <p:extLst>
      <p:ext uri="{BB962C8B-B14F-4D97-AF65-F5344CB8AC3E}">
        <p14:creationId xmlns:p14="http://schemas.microsoft.com/office/powerpoint/2010/main" val="26321554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6E61F-3923-004F-BCC0-DF8C4C3029B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8A797C8-3635-BD4D-8498-3FEE7600E23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2213BC-4738-8940-A352-0CE9BE901888}"/>
              </a:ext>
            </a:extLst>
          </p:cNvPr>
          <p:cNvSpPr>
            <a:spLocks noGrp="1"/>
          </p:cNvSpPr>
          <p:nvPr>
            <p:ph type="dt" sz="half" idx="10"/>
          </p:nvPr>
        </p:nvSpPr>
        <p:spPr/>
        <p:txBody>
          <a:bodyPr/>
          <a:lstStyle/>
          <a:p>
            <a:fld id="{4D692E17-590B-7C4E-A76D-513593EFAA6D}" type="datetimeFigureOut">
              <a:rPr lang="en-US" smtClean="0"/>
              <a:t>6/27/2024</a:t>
            </a:fld>
            <a:endParaRPr lang="en-US"/>
          </a:p>
        </p:txBody>
      </p:sp>
      <p:sp>
        <p:nvSpPr>
          <p:cNvPr id="5" name="Footer Placeholder 4">
            <a:extLst>
              <a:ext uri="{FF2B5EF4-FFF2-40B4-BE49-F238E27FC236}">
                <a16:creationId xmlns:a16="http://schemas.microsoft.com/office/drawing/2014/main" id="{ADBE4508-1BB8-0040-B810-68831F315B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FCF8E9-762B-3649-81B7-82198E6928BB}"/>
              </a:ext>
            </a:extLst>
          </p:cNvPr>
          <p:cNvSpPr>
            <a:spLocks noGrp="1"/>
          </p:cNvSpPr>
          <p:nvPr>
            <p:ph type="sldNum" sz="quarter" idx="12"/>
          </p:nvPr>
        </p:nvSpPr>
        <p:spPr/>
        <p:txBody>
          <a:bodyPr/>
          <a:lstStyle/>
          <a:p>
            <a:fld id="{14E462BC-22A2-0945-ADDA-66B8A70E3A5F}" type="slidenum">
              <a:rPr lang="en-US" smtClean="0"/>
              <a:t>‹#›</a:t>
            </a:fld>
            <a:endParaRPr lang="en-US"/>
          </a:p>
        </p:txBody>
      </p:sp>
    </p:spTree>
    <p:extLst>
      <p:ext uri="{BB962C8B-B14F-4D97-AF65-F5344CB8AC3E}">
        <p14:creationId xmlns:p14="http://schemas.microsoft.com/office/powerpoint/2010/main" val="26671675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434771-38C9-2C4B-99A1-66846509D75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FCAFA66-FA6B-F644-9C33-A14A507C6FF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8DB12EF-4D5D-3241-8181-17AA69D06019}"/>
              </a:ext>
            </a:extLst>
          </p:cNvPr>
          <p:cNvSpPr>
            <a:spLocks noGrp="1"/>
          </p:cNvSpPr>
          <p:nvPr>
            <p:ph type="dt" sz="half" idx="10"/>
          </p:nvPr>
        </p:nvSpPr>
        <p:spPr/>
        <p:txBody>
          <a:bodyPr/>
          <a:lstStyle/>
          <a:p>
            <a:fld id="{4D692E17-590B-7C4E-A76D-513593EFAA6D}" type="datetimeFigureOut">
              <a:rPr lang="en-US" smtClean="0"/>
              <a:t>6/27/2024</a:t>
            </a:fld>
            <a:endParaRPr lang="en-US"/>
          </a:p>
        </p:txBody>
      </p:sp>
      <p:sp>
        <p:nvSpPr>
          <p:cNvPr id="5" name="Footer Placeholder 4">
            <a:extLst>
              <a:ext uri="{FF2B5EF4-FFF2-40B4-BE49-F238E27FC236}">
                <a16:creationId xmlns:a16="http://schemas.microsoft.com/office/drawing/2014/main" id="{3289C90B-2721-574F-83F3-3110D79795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48764D-0B0F-C64B-BA32-9E0C1DDA65D8}"/>
              </a:ext>
            </a:extLst>
          </p:cNvPr>
          <p:cNvSpPr>
            <a:spLocks noGrp="1"/>
          </p:cNvSpPr>
          <p:nvPr>
            <p:ph type="sldNum" sz="quarter" idx="12"/>
          </p:nvPr>
        </p:nvSpPr>
        <p:spPr/>
        <p:txBody>
          <a:bodyPr/>
          <a:lstStyle/>
          <a:p>
            <a:fld id="{14E462BC-22A2-0945-ADDA-66B8A70E3A5F}" type="slidenum">
              <a:rPr lang="en-US" smtClean="0"/>
              <a:t>‹#›</a:t>
            </a:fld>
            <a:endParaRPr lang="en-US"/>
          </a:p>
        </p:txBody>
      </p:sp>
    </p:spTree>
    <p:extLst>
      <p:ext uri="{BB962C8B-B14F-4D97-AF65-F5344CB8AC3E}">
        <p14:creationId xmlns:p14="http://schemas.microsoft.com/office/powerpoint/2010/main" val="38256656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03CCB6-C22D-A045-AEB2-D3AF4D1A526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ECE78AB-6CB2-334E-BD7A-9242DFF15F51}"/>
              </a:ext>
            </a:extLst>
          </p:cNvPr>
          <p:cNvSpPr>
            <a:spLocks noGrp="1"/>
          </p:cNvSpPr>
          <p:nvPr>
            <p:ph sz="half" idx="1"/>
          </p:nvPr>
        </p:nvSpPr>
        <p:spPr>
          <a:xfrm>
            <a:off x="838200" y="2481925"/>
            <a:ext cx="5181600" cy="36950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464BF82-D270-6A4E-8F3B-6E5A4B61107F}"/>
              </a:ext>
            </a:extLst>
          </p:cNvPr>
          <p:cNvSpPr>
            <a:spLocks noGrp="1"/>
          </p:cNvSpPr>
          <p:nvPr>
            <p:ph sz="half" idx="2"/>
          </p:nvPr>
        </p:nvSpPr>
        <p:spPr>
          <a:xfrm>
            <a:off x="6172200" y="2481923"/>
            <a:ext cx="5181600" cy="369503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3DD3A0C-DFF9-704A-AE67-74D1F2DA3098}"/>
              </a:ext>
            </a:extLst>
          </p:cNvPr>
          <p:cNvSpPr>
            <a:spLocks noGrp="1"/>
          </p:cNvSpPr>
          <p:nvPr>
            <p:ph type="dt" sz="half" idx="10"/>
          </p:nvPr>
        </p:nvSpPr>
        <p:spPr/>
        <p:txBody>
          <a:bodyPr/>
          <a:lstStyle/>
          <a:p>
            <a:fld id="{4D692E17-590B-7C4E-A76D-513593EFAA6D}" type="datetimeFigureOut">
              <a:rPr lang="en-US" smtClean="0"/>
              <a:t>6/27/2024</a:t>
            </a:fld>
            <a:endParaRPr lang="en-US"/>
          </a:p>
        </p:txBody>
      </p:sp>
      <p:sp>
        <p:nvSpPr>
          <p:cNvPr id="6" name="Footer Placeholder 5">
            <a:extLst>
              <a:ext uri="{FF2B5EF4-FFF2-40B4-BE49-F238E27FC236}">
                <a16:creationId xmlns:a16="http://schemas.microsoft.com/office/drawing/2014/main" id="{9CF59AA2-BFE9-6848-B2B9-6FB7435310C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BFF37E4-10EF-6D4A-9374-1BEB2C57AA6B}"/>
              </a:ext>
            </a:extLst>
          </p:cNvPr>
          <p:cNvSpPr>
            <a:spLocks noGrp="1"/>
          </p:cNvSpPr>
          <p:nvPr>
            <p:ph type="sldNum" sz="quarter" idx="12"/>
          </p:nvPr>
        </p:nvSpPr>
        <p:spPr/>
        <p:txBody>
          <a:bodyPr/>
          <a:lstStyle/>
          <a:p>
            <a:fld id="{14E462BC-22A2-0945-ADDA-66B8A70E3A5F}" type="slidenum">
              <a:rPr lang="en-US" smtClean="0"/>
              <a:t>‹#›</a:t>
            </a:fld>
            <a:endParaRPr lang="en-US"/>
          </a:p>
        </p:txBody>
      </p:sp>
    </p:spTree>
    <p:extLst>
      <p:ext uri="{BB962C8B-B14F-4D97-AF65-F5344CB8AC3E}">
        <p14:creationId xmlns:p14="http://schemas.microsoft.com/office/powerpoint/2010/main" val="8449686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3509B8-55E0-A140-8D49-3E02C932812F}"/>
              </a:ext>
            </a:extLst>
          </p:cNvPr>
          <p:cNvSpPr>
            <a:spLocks noGrp="1"/>
          </p:cNvSpPr>
          <p:nvPr>
            <p:ph type="title"/>
          </p:nvPr>
        </p:nvSpPr>
        <p:spPr>
          <a:xfrm>
            <a:off x="839788" y="1009934"/>
            <a:ext cx="10515600" cy="680754"/>
          </a:xfrm>
        </p:spPr>
        <p:txBody>
          <a:bodyPr/>
          <a:lstStyle/>
          <a:p>
            <a:r>
              <a:rPr lang="en-US"/>
              <a:t>Click to edit Master title style</a:t>
            </a:r>
          </a:p>
        </p:txBody>
      </p:sp>
      <p:sp>
        <p:nvSpPr>
          <p:cNvPr id="3" name="Text Placeholder 2">
            <a:extLst>
              <a:ext uri="{FF2B5EF4-FFF2-40B4-BE49-F238E27FC236}">
                <a16:creationId xmlns:a16="http://schemas.microsoft.com/office/drawing/2014/main" id="{85946427-B47D-8C49-AC9D-238D6831CDE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6C1478A-2361-0642-99DF-5699771140B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D43D59E-CDCA-914B-9C89-650108571D3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28DB677-5EAC-ED44-A867-5CAC5D4C72D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313C545-5C6B-6447-A718-6D923B19C517}"/>
              </a:ext>
            </a:extLst>
          </p:cNvPr>
          <p:cNvSpPr>
            <a:spLocks noGrp="1"/>
          </p:cNvSpPr>
          <p:nvPr>
            <p:ph type="dt" sz="half" idx="10"/>
          </p:nvPr>
        </p:nvSpPr>
        <p:spPr/>
        <p:txBody>
          <a:bodyPr/>
          <a:lstStyle/>
          <a:p>
            <a:fld id="{4D692E17-590B-7C4E-A76D-513593EFAA6D}" type="datetimeFigureOut">
              <a:rPr lang="en-US" smtClean="0"/>
              <a:t>6/27/2024</a:t>
            </a:fld>
            <a:endParaRPr lang="en-US"/>
          </a:p>
        </p:txBody>
      </p:sp>
      <p:sp>
        <p:nvSpPr>
          <p:cNvPr id="8" name="Footer Placeholder 7">
            <a:extLst>
              <a:ext uri="{FF2B5EF4-FFF2-40B4-BE49-F238E27FC236}">
                <a16:creationId xmlns:a16="http://schemas.microsoft.com/office/drawing/2014/main" id="{93B02A95-4959-7446-8BCC-10DDBE171D3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38AE888-5282-7F44-8843-46DE290AFBA6}"/>
              </a:ext>
            </a:extLst>
          </p:cNvPr>
          <p:cNvSpPr>
            <a:spLocks noGrp="1"/>
          </p:cNvSpPr>
          <p:nvPr>
            <p:ph type="sldNum" sz="quarter" idx="12"/>
          </p:nvPr>
        </p:nvSpPr>
        <p:spPr/>
        <p:txBody>
          <a:bodyPr/>
          <a:lstStyle/>
          <a:p>
            <a:fld id="{14E462BC-22A2-0945-ADDA-66B8A70E3A5F}" type="slidenum">
              <a:rPr lang="en-US" smtClean="0"/>
              <a:t>‹#›</a:t>
            </a:fld>
            <a:endParaRPr lang="en-US"/>
          </a:p>
        </p:txBody>
      </p:sp>
    </p:spTree>
    <p:extLst>
      <p:ext uri="{BB962C8B-B14F-4D97-AF65-F5344CB8AC3E}">
        <p14:creationId xmlns:p14="http://schemas.microsoft.com/office/powerpoint/2010/main" val="22911804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3A526-F96C-4E41-A127-206B9A7E7689}"/>
              </a:ext>
            </a:extLst>
          </p:cNvPr>
          <p:cNvSpPr>
            <a:spLocks noGrp="1"/>
          </p:cNvSpPr>
          <p:nvPr>
            <p:ph type="title"/>
          </p:nvPr>
        </p:nvSpPr>
        <p:spPr>
          <a:xfrm>
            <a:off x="836612" y="1381219"/>
            <a:ext cx="3932237" cy="1073387"/>
          </a:xfrm>
        </p:spPr>
        <p:txBody>
          <a:bodyPr anchor="b"/>
          <a:lstStyle>
            <a:lvl1pPr>
              <a:defRPr sz="3200"/>
            </a:lvl1pPr>
          </a:lstStyle>
          <a:p>
            <a:r>
              <a:rPr lang="en-US"/>
              <a:t>Click to edit Master title style</a:t>
            </a:r>
          </a:p>
        </p:txBody>
      </p:sp>
      <p:sp>
        <p:nvSpPr>
          <p:cNvPr id="4" name="Text Placeholder 3">
            <a:extLst>
              <a:ext uri="{FF2B5EF4-FFF2-40B4-BE49-F238E27FC236}">
                <a16:creationId xmlns:a16="http://schemas.microsoft.com/office/drawing/2014/main" id="{B4CC7F6C-DDEA-4046-8AB0-1FEC3898F47D}"/>
              </a:ext>
            </a:extLst>
          </p:cNvPr>
          <p:cNvSpPr>
            <a:spLocks noGrp="1"/>
          </p:cNvSpPr>
          <p:nvPr>
            <p:ph type="body" sz="half" idx="2"/>
          </p:nvPr>
        </p:nvSpPr>
        <p:spPr>
          <a:xfrm>
            <a:off x="839788" y="2702256"/>
            <a:ext cx="3932237" cy="316673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3" name="Content Placeholder 2">
            <a:extLst>
              <a:ext uri="{FF2B5EF4-FFF2-40B4-BE49-F238E27FC236}">
                <a16:creationId xmlns:a16="http://schemas.microsoft.com/office/drawing/2014/main" id="{A59CC0B1-7391-3042-98C3-1B3AE13914C7}"/>
              </a:ext>
            </a:extLst>
          </p:cNvPr>
          <p:cNvSpPr>
            <a:spLocks noGrp="1"/>
          </p:cNvSpPr>
          <p:nvPr>
            <p:ph idx="1"/>
          </p:nvPr>
        </p:nvSpPr>
        <p:spPr>
          <a:xfrm>
            <a:off x="5183188" y="1381219"/>
            <a:ext cx="6172200" cy="447983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C91B337-61AB-2F44-8CF5-EEB33959DE65}"/>
              </a:ext>
            </a:extLst>
          </p:cNvPr>
          <p:cNvSpPr>
            <a:spLocks noGrp="1"/>
          </p:cNvSpPr>
          <p:nvPr>
            <p:ph type="dt" sz="half" idx="10"/>
          </p:nvPr>
        </p:nvSpPr>
        <p:spPr/>
        <p:txBody>
          <a:bodyPr/>
          <a:lstStyle/>
          <a:p>
            <a:fld id="{4D692E17-590B-7C4E-A76D-513593EFAA6D}" type="datetimeFigureOut">
              <a:rPr lang="en-US" smtClean="0"/>
              <a:t>6/27/2024</a:t>
            </a:fld>
            <a:endParaRPr lang="en-US"/>
          </a:p>
        </p:txBody>
      </p:sp>
      <p:sp>
        <p:nvSpPr>
          <p:cNvPr id="6" name="Footer Placeholder 5">
            <a:extLst>
              <a:ext uri="{FF2B5EF4-FFF2-40B4-BE49-F238E27FC236}">
                <a16:creationId xmlns:a16="http://schemas.microsoft.com/office/drawing/2014/main" id="{0FEA6EA6-4E88-C442-89F7-72C1F0DB70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EDA59EE-98EA-A44D-8B27-C1596CBD3B26}"/>
              </a:ext>
            </a:extLst>
          </p:cNvPr>
          <p:cNvSpPr>
            <a:spLocks noGrp="1"/>
          </p:cNvSpPr>
          <p:nvPr>
            <p:ph type="sldNum" sz="quarter" idx="12"/>
          </p:nvPr>
        </p:nvSpPr>
        <p:spPr/>
        <p:txBody>
          <a:bodyPr/>
          <a:lstStyle/>
          <a:p>
            <a:fld id="{14E462BC-22A2-0945-ADDA-66B8A70E3A5F}" type="slidenum">
              <a:rPr lang="en-US" smtClean="0"/>
              <a:t>‹#›</a:t>
            </a:fld>
            <a:endParaRPr lang="en-US"/>
          </a:p>
        </p:txBody>
      </p:sp>
    </p:spTree>
    <p:extLst>
      <p:ext uri="{BB962C8B-B14F-4D97-AF65-F5344CB8AC3E}">
        <p14:creationId xmlns:p14="http://schemas.microsoft.com/office/powerpoint/2010/main" val="30855640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80DB7D-D534-F54E-924C-E2BDD66B3F18}"/>
              </a:ext>
            </a:extLst>
          </p:cNvPr>
          <p:cNvSpPr>
            <a:spLocks noGrp="1"/>
          </p:cNvSpPr>
          <p:nvPr>
            <p:ph type="title"/>
          </p:nvPr>
        </p:nvSpPr>
        <p:spPr>
          <a:xfrm>
            <a:off x="836612" y="1235075"/>
            <a:ext cx="3932237" cy="1069975"/>
          </a:xfrm>
        </p:spPr>
        <p:txBody>
          <a:bodyPr anchor="b"/>
          <a:lstStyle>
            <a:lvl1pPr>
              <a:defRPr sz="3200"/>
            </a:lvl1pPr>
          </a:lstStyle>
          <a:p>
            <a:r>
              <a:rPr lang="en-US"/>
              <a:t>Click to edit Master title style</a:t>
            </a:r>
          </a:p>
        </p:txBody>
      </p:sp>
      <p:sp>
        <p:nvSpPr>
          <p:cNvPr id="4" name="Text Placeholder 3">
            <a:extLst>
              <a:ext uri="{FF2B5EF4-FFF2-40B4-BE49-F238E27FC236}">
                <a16:creationId xmlns:a16="http://schemas.microsoft.com/office/drawing/2014/main" id="{A500B7C3-F4A5-864B-80B5-3910895B7C9B}"/>
              </a:ext>
            </a:extLst>
          </p:cNvPr>
          <p:cNvSpPr>
            <a:spLocks noGrp="1"/>
          </p:cNvSpPr>
          <p:nvPr>
            <p:ph type="body" sz="half" idx="2"/>
          </p:nvPr>
        </p:nvSpPr>
        <p:spPr>
          <a:xfrm>
            <a:off x="839788" y="2552700"/>
            <a:ext cx="3932237" cy="33162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3" name="Picture Placeholder 2">
            <a:extLst>
              <a:ext uri="{FF2B5EF4-FFF2-40B4-BE49-F238E27FC236}">
                <a16:creationId xmlns:a16="http://schemas.microsoft.com/office/drawing/2014/main" id="{18447E83-6B40-DA47-8A60-017EF4C8967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5" name="Date Placeholder 4">
            <a:extLst>
              <a:ext uri="{FF2B5EF4-FFF2-40B4-BE49-F238E27FC236}">
                <a16:creationId xmlns:a16="http://schemas.microsoft.com/office/drawing/2014/main" id="{30578610-EE35-D047-8C2A-8AB945555043}"/>
              </a:ext>
            </a:extLst>
          </p:cNvPr>
          <p:cNvSpPr>
            <a:spLocks noGrp="1"/>
          </p:cNvSpPr>
          <p:nvPr>
            <p:ph type="dt" sz="half" idx="10"/>
          </p:nvPr>
        </p:nvSpPr>
        <p:spPr/>
        <p:txBody>
          <a:bodyPr/>
          <a:lstStyle/>
          <a:p>
            <a:fld id="{4D692E17-590B-7C4E-A76D-513593EFAA6D}" type="datetimeFigureOut">
              <a:rPr lang="en-US" smtClean="0"/>
              <a:t>6/27/2024</a:t>
            </a:fld>
            <a:endParaRPr lang="en-US"/>
          </a:p>
        </p:txBody>
      </p:sp>
      <p:sp>
        <p:nvSpPr>
          <p:cNvPr id="6" name="Footer Placeholder 5">
            <a:extLst>
              <a:ext uri="{FF2B5EF4-FFF2-40B4-BE49-F238E27FC236}">
                <a16:creationId xmlns:a16="http://schemas.microsoft.com/office/drawing/2014/main" id="{186764C5-66E4-4B42-B707-CEFD2FB78F1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69A24C2-406C-3E4F-B1FD-94D1D0236F63}"/>
              </a:ext>
            </a:extLst>
          </p:cNvPr>
          <p:cNvSpPr>
            <a:spLocks noGrp="1"/>
          </p:cNvSpPr>
          <p:nvPr>
            <p:ph type="sldNum" sz="quarter" idx="12"/>
          </p:nvPr>
        </p:nvSpPr>
        <p:spPr/>
        <p:txBody>
          <a:bodyPr/>
          <a:lstStyle/>
          <a:p>
            <a:fld id="{14E462BC-22A2-0945-ADDA-66B8A70E3A5F}" type="slidenum">
              <a:rPr lang="en-US" smtClean="0"/>
              <a:t>‹#›</a:t>
            </a:fld>
            <a:endParaRPr lang="en-US"/>
          </a:p>
        </p:txBody>
      </p:sp>
    </p:spTree>
    <p:extLst>
      <p:ext uri="{BB962C8B-B14F-4D97-AF65-F5344CB8AC3E}">
        <p14:creationId xmlns:p14="http://schemas.microsoft.com/office/powerpoint/2010/main" val="25224635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7CB155-A6FA-7540-8320-7F031F48D86C}"/>
              </a:ext>
            </a:extLst>
          </p:cNvPr>
          <p:cNvSpPr>
            <a:spLocks noGrp="1"/>
          </p:cNvSpPr>
          <p:nvPr>
            <p:ph type="title"/>
          </p:nvPr>
        </p:nvSpPr>
        <p:spPr>
          <a:xfrm>
            <a:off x="838200" y="1156362"/>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C5D9F70-A861-A048-81F5-ECA8A115F2F5}"/>
              </a:ext>
            </a:extLst>
          </p:cNvPr>
          <p:cNvSpPr>
            <a:spLocks noGrp="1"/>
          </p:cNvSpPr>
          <p:nvPr>
            <p:ph type="body" idx="1"/>
          </p:nvPr>
        </p:nvSpPr>
        <p:spPr>
          <a:xfrm>
            <a:off x="838200" y="2620371"/>
            <a:ext cx="10515600" cy="35565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extBox 9" descr="Palm Desert, CA July 20-24, 2020">
            <a:extLst>
              <a:ext uri="{FF2B5EF4-FFF2-40B4-BE49-F238E27FC236}">
                <a16:creationId xmlns:a16="http://schemas.microsoft.com/office/drawing/2014/main" id="{0E4BFCCC-1A76-EA4A-9151-F957C21145F3}"/>
              </a:ext>
            </a:extLst>
          </p:cNvPr>
          <p:cNvSpPr txBox="1"/>
          <p:nvPr userDrawn="1"/>
        </p:nvSpPr>
        <p:spPr>
          <a:xfrm>
            <a:off x="9401696" y="136525"/>
            <a:ext cx="2685010"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i="0" u="none" strike="noStrike" kern="1200" baseline="0">
                <a:solidFill>
                  <a:schemeClr val="accent1">
                    <a:lumMod val="75000"/>
                  </a:schemeClr>
                </a:solidFill>
                <a:effectLst/>
                <a:latin typeface="+mn-lt"/>
                <a:ea typeface="+mn-ea"/>
                <a:cs typeface="+mn-cs"/>
              </a:rPr>
              <a:t>Baltimore, Maryland</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i="0" u="none" strike="noStrike" kern="1200" baseline="0">
                <a:solidFill>
                  <a:schemeClr val="accent1">
                    <a:lumMod val="75000"/>
                  </a:schemeClr>
                </a:solidFill>
                <a:effectLst/>
                <a:latin typeface="+mn-lt"/>
                <a:ea typeface="+mn-ea"/>
                <a:cs typeface="+mn-cs"/>
              </a:rPr>
              <a:t>July 15-19, 2024</a:t>
            </a:r>
            <a:endParaRPr lang="en-US" sz="1800" b="0" i="0" u="none" strike="noStrike" kern="1200" baseline="0">
              <a:solidFill>
                <a:schemeClr val="accent1">
                  <a:lumMod val="75000"/>
                </a:schemeClr>
              </a:solidFill>
              <a:effectLst/>
              <a:latin typeface="+mn-lt"/>
              <a:ea typeface="+mn-ea"/>
              <a:cs typeface="+mn-cs"/>
            </a:endParaRPr>
          </a:p>
        </p:txBody>
      </p:sp>
      <p:sp>
        <p:nvSpPr>
          <p:cNvPr id="4" name="Date Placeholder 3">
            <a:extLst>
              <a:ext uri="{FF2B5EF4-FFF2-40B4-BE49-F238E27FC236}">
                <a16:creationId xmlns:a16="http://schemas.microsoft.com/office/drawing/2014/main" id="{29F31B92-D451-C742-A062-40734AAA02A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a:extLst>
              <a:ext uri="{FF2B5EF4-FFF2-40B4-BE49-F238E27FC236}">
                <a16:creationId xmlns:a16="http://schemas.microsoft.com/office/drawing/2014/main" id="{4BDA1FE4-0938-3040-ACC4-F0BD05D2EC6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B43489B-EEBC-5847-81FE-8CED7EC0CB5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E462BC-22A2-0945-ADDA-66B8A70E3A5F}" type="slidenum">
              <a:rPr lang="en-US" smtClean="0"/>
              <a:t>‹#›</a:t>
            </a:fld>
            <a:endParaRPr lang="en-US"/>
          </a:p>
        </p:txBody>
      </p:sp>
      <p:pic>
        <p:nvPicPr>
          <p:cNvPr id="9" name="Picture 8" descr="Brandmark of Equity &amp; Excellence: Access in Higher Education&#10;AHEAD conference">
            <a:extLst>
              <a:ext uri="{FF2B5EF4-FFF2-40B4-BE49-F238E27FC236}">
                <a16:creationId xmlns:a16="http://schemas.microsoft.com/office/drawing/2014/main" id="{5153C1CC-C8C0-4E4E-B728-0ECEF8ADCD9D}"/>
              </a:ext>
            </a:extLst>
          </p:cNvPr>
          <p:cNvPicPr>
            <a:picLocks noChangeAspect="1"/>
          </p:cNvPicPr>
          <p:nvPr userDrawn="1"/>
        </p:nvPicPr>
        <p:blipFill>
          <a:blip r:embed="rId9"/>
          <a:stretch>
            <a:fillRect/>
          </a:stretch>
        </p:blipFill>
        <p:spPr>
          <a:xfrm>
            <a:off x="5687" y="30707"/>
            <a:ext cx="5275997" cy="994533"/>
          </a:xfrm>
          <a:prstGeom prst="rect">
            <a:avLst/>
          </a:prstGeom>
        </p:spPr>
      </p:pic>
      <p:pic>
        <p:nvPicPr>
          <p:cNvPr id="11" name="Picture 10" descr="Brandmark of AHEAD – Association on Higher Education And Disability">
            <a:extLst>
              <a:ext uri="{FF2B5EF4-FFF2-40B4-BE49-F238E27FC236}">
                <a16:creationId xmlns:a16="http://schemas.microsoft.com/office/drawing/2014/main" id="{2CEDF03D-D1AB-DD42-A076-7A7322F8D404}"/>
              </a:ext>
            </a:extLst>
          </p:cNvPr>
          <p:cNvPicPr>
            <a:picLocks noChangeAspect="1"/>
          </p:cNvPicPr>
          <p:nvPr userDrawn="1"/>
        </p:nvPicPr>
        <p:blipFill>
          <a:blip r:embed="rId10"/>
          <a:stretch>
            <a:fillRect/>
          </a:stretch>
        </p:blipFill>
        <p:spPr>
          <a:xfrm>
            <a:off x="4235903" y="6218222"/>
            <a:ext cx="3720193" cy="639778"/>
          </a:xfrm>
          <a:prstGeom prst="rect">
            <a:avLst/>
          </a:prstGeom>
        </p:spPr>
      </p:pic>
      <p:cxnSp>
        <p:nvCxnSpPr>
          <p:cNvPr id="12" name="Straight Connector 11">
            <a:extLst>
              <a:ext uri="{FF2B5EF4-FFF2-40B4-BE49-F238E27FC236}">
                <a16:creationId xmlns:a16="http://schemas.microsoft.com/office/drawing/2014/main" id="{D854D060-4DE3-0C40-B3CF-007975D00D77}"/>
              </a:ext>
              <a:ext uri="{C183D7F6-B498-43B3-948B-1728B52AA6E4}">
                <adec:decorative xmlns:adec="http://schemas.microsoft.com/office/drawing/2017/decorative" val="1"/>
              </a:ext>
            </a:extLst>
          </p:cNvPr>
          <p:cNvCxnSpPr/>
          <p:nvPr userDrawn="1"/>
        </p:nvCxnSpPr>
        <p:spPr>
          <a:xfrm>
            <a:off x="0" y="1009935"/>
            <a:ext cx="12192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02753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6" r:id="rId6"/>
    <p:sldLayoutId id="2147483657" r:id="rId7"/>
  </p:sldLayoutIdLst>
  <p:txStyles>
    <p:titleStyle>
      <a:lvl1pPr algn="l" defTabSz="914400" rtl="0" eaLnBrk="1" latinLnBrk="0" hangingPunct="1">
        <a:lnSpc>
          <a:spcPct val="90000"/>
        </a:lnSpc>
        <a:spcBef>
          <a:spcPct val="0"/>
        </a:spcBef>
        <a:buNone/>
        <a:defRPr sz="4400" b="1" kern="1200" baseline="0">
          <a:solidFill>
            <a:schemeClr val="tx1"/>
          </a:solidFill>
          <a:latin typeface="Helvetica" pitchFamily="2"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baseline="0">
          <a:solidFill>
            <a:schemeClr val="tx1"/>
          </a:solidFill>
          <a:latin typeface="Helvetica"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baseline="0">
          <a:solidFill>
            <a:schemeClr val="tx1"/>
          </a:solidFill>
          <a:latin typeface="Helvetica"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600" kern="1200" baseline="0">
          <a:solidFill>
            <a:schemeClr val="tx1"/>
          </a:solidFill>
          <a:latin typeface="Helvetica"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baseline="0">
          <a:solidFill>
            <a:schemeClr val="tx1"/>
          </a:solidFill>
          <a:latin typeface="Helvetica"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200" kern="1200" baseline="0">
          <a:solidFill>
            <a:schemeClr val="tx1"/>
          </a:solidFill>
          <a:latin typeface="Helvetica"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5F582-7340-B341-9FFD-55285031E66D}"/>
              </a:ext>
            </a:extLst>
          </p:cNvPr>
          <p:cNvSpPr>
            <a:spLocks noGrp="1"/>
          </p:cNvSpPr>
          <p:nvPr>
            <p:ph type="ctrTitle"/>
          </p:nvPr>
        </p:nvSpPr>
        <p:spPr/>
        <p:txBody>
          <a:bodyPr>
            <a:normAutofit fontScale="90000"/>
          </a:bodyPr>
          <a:lstStyle/>
          <a:p>
            <a:r>
              <a:rPr lang="en-US" b="0" i="0" dirty="0">
                <a:effectLst/>
                <a:highlight>
                  <a:srgbClr val="FFFFFF"/>
                </a:highlight>
                <a:latin typeface="Roboto" panose="02000000000000000000" pitchFamily="2" charset="0"/>
              </a:rPr>
              <a:t>8.01: Ensuring Equity: Disability Accommodations in Civil Rights Investigations </a:t>
            </a:r>
            <a:endParaRPr lang="en-US" dirty="0"/>
          </a:p>
        </p:txBody>
      </p:sp>
      <p:sp>
        <p:nvSpPr>
          <p:cNvPr id="3" name="Subtitle 2">
            <a:extLst>
              <a:ext uri="{FF2B5EF4-FFF2-40B4-BE49-F238E27FC236}">
                <a16:creationId xmlns:a16="http://schemas.microsoft.com/office/drawing/2014/main" id="{0D410E8A-FEC7-A444-9732-EF358209E8ED}"/>
              </a:ext>
            </a:extLst>
          </p:cNvPr>
          <p:cNvSpPr>
            <a:spLocks noGrp="1"/>
          </p:cNvSpPr>
          <p:nvPr>
            <p:ph type="subTitle" idx="1"/>
          </p:nvPr>
        </p:nvSpPr>
        <p:spPr/>
        <p:txBody>
          <a:bodyPr>
            <a:normAutofit fontScale="92500"/>
          </a:bodyPr>
          <a:lstStyle/>
          <a:p>
            <a:r>
              <a:rPr lang="en-US" dirty="0"/>
              <a:t>Presenters</a:t>
            </a:r>
          </a:p>
          <a:p>
            <a:r>
              <a:rPr lang="en-US" b="0" i="0" dirty="0">
                <a:solidFill>
                  <a:srgbClr val="000000"/>
                </a:solidFill>
                <a:effectLst/>
                <a:highlight>
                  <a:srgbClr val="FFFFFF"/>
                </a:highlight>
                <a:latin typeface="Roboto" panose="02000000000000000000" pitchFamily="2" charset="0"/>
              </a:rPr>
              <a:t>David Reyes J.D., </a:t>
            </a:r>
            <a:r>
              <a:rPr lang="en-US" b="0" dirty="0">
                <a:solidFill>
                  <a:srgbClr val="000000"/>
                </a:solidFill>
                <a:effectLst/>
                <a:highlight>
                  <a:srgbClr val="FFFFFF"/>
                </a:highlight>
                <a:latin typeface="Roboto" panose="02000000000000000000" pitchFamily="2" charset="0"/>
              </a:rPr>
              <a:t>University of Southern California</a:t>
            </a:r>
          </a:p>
          <a:p>
            <a:r>
              <a:rPr lang="en-US" b="0" i="0" dirty="0">
                <a:solidFill>
                  <a:srgbClr val="000000"/>
                </a:solidFill>
                <a:effectLst/>
                <a:highlight>
                  <a:srgbClr val="FFFFFF"/>
                </a:highlight>
                <a:latin typeface="Roboto" panose="02000000000000000000" pitchFamily="2" charset="0"/>
              </a:rPr>
              <a:t>Samantha Cuillier Ph.D., University of Southern California</a:t>
            </a:r>
          </a:p>
        </p:txBody>
      </p:sp>
    </p:spTree>
    <p:extLst>
      <p:ext uri="{BB962C8B-B14F-4D97-AF65-F5344CB8AC3E}">
        <p14:creationId xmlns:p14="http://schemas.microsoft.com/office/powerpoint/2010/main" val="9958428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45DA3-FC35-FB11-3470-F9FB12926FF8}"/>
              </a:ext>
            </a:extLst>
          </p:cNvPr>
          <p:cNvSpPr>
            <a:spLocks noGrp="1"/>
          </p:cNvSpPr>
          <p:nvPr>
            <p:ph type="title"/>
          </p:nvPr>
        </p:nvSpPr>
        <p:spPr/>
        <p:txBody>
          <a:bodyPr/>
          <a:lstStyle/>
          <a:p>
            <a:pPr algn="ctr"/>
            <a:r>
              <a:rPr lang="en-US" dirty="0"/>
              <a:t>Best Practices for Investigations</a:t>
            </a:r>
          </a:p>
        </p:txBody>
      </p:sp>
      <p:sp>
        <p:nvSpPr>
          <p:cNvPr id="3" name="Content Placeholder 2">
            <a:extLst>
              <a:ext uri="{FF2B5EF4-FFF2-40B4-BE49-F238E27FC236}">
                <a16:creationId xmlns:a16="http://schemas.microsoft.com/office/drawing/2014/main" id="{AE080315-266C-1159-D9CA-5F4246A2B3CF}"/>
              </a:ext>
            </a:extLst>
          </p:cNvPr>
          <p:cNvSpPr>
            <a:spLocks noGrp="1"/>
          </p:cNvSpPr>
          <p:nvPr>
            <p:ph idx="1"/>
          </p:nvPr>
        </p:nvSpPr>
        <p:spPr>
          <a:xfrm>
            <a:off x="928635" y="2597780"/>
            <a:ext cx="10515600" cy="3556592"/>
          </a:xfrm>
        </p:spPr>
        <p:txBody>
          <a:bodyPr vert="horz" lIns="91440" tIns="45720" rIns="91440" bIns="45720" rtlCol="0" anchor="t">
            <a:normAutofit/>
          </a:bodyPr>
          <a:lstStyle/>
          <a:p>
            <a:r>
              <a:rPr lang="en-US" sz="2400" dirty="0">
                <a:solidFill>
                  <a:srgbClr val="0D0D0D"/>
                </a:solidFill>
                <a:highlight>
                  <a:srgbClr val="FFFFFF"/>
                </a:highlight>
                <a:latin typeface="Helvetica"/>
                <a:cs typeface="Helvetica"/>
              </a:rPr>
              <a:t>Strong record keeping and organization.</a:t>
            </a:r>
          </a:p>
          <a:p>
            <a:r>
              <a:rPr lang="en-US" sz="2400" dirty="0">
                <a:solidFill>
                  <a:srgbClr val="0D0D0D"/>
                </a:solidFill>
                <a:highlight>
                  <a:srgbClr val="FFFFFF"/>
                </a:highlight>
                <a:latin typeface="Helvetica"/>
                <a:cs typeface="Helvetica"/>
              </a:rPr>
              <a:t>Set clear expectations for participants to an investigation.</a:t>
            </a:r>
          </a:p>
          <a:p>
            <a:pPr lvl="1"/>
            <a:r>
              <a:rPr lang="en-US" sz="2400" dirty="0">
                <a:solidFill>
                  <a:srgbClr val="0D0D0D"/>
                </a:solidFill>
                <a:highlight>
                  <a:srgbClr val="FFFFFF"/>
                </a:highlight>
                <a:latin typeface="Helvetica"/>
                <a:cs typeface="Helvetica"/>
              </a:rPr>
              <a:t>Timeline, Resolution Process Milestones, options.</a:t>
            </a:r>
          </a:p>
          <a:p>
            <a:r>
              <a:rPr lang="en-US" sz="2400" dirty="0">
                <a:solidFill>
                  <a:srgbClr val="0D0D0D"/>
                </a:solidFill>
                <a:highlight>
                  <a:srgbClr val="FFFFFF"/>
                </a:highlight>
                <a:latin typeface="Helvetica"/>
                <a:cs typeface="Helvetica"/>
              </a:rPr>
              <a:t>Trauma Informed investigatory practices.</a:t>
            </a:r>
          </a:p>
          <a:p>
            <a:r>
              <a:rPr lang="en-US" sz="2400" dirty="0">
                <a:solidFill>
                  <a:srgbClr val="0D0D0D"/>
                </a:solidFill>
                <a:highlight>
                  <a:srgbClr val="FFFFFF"/>
                </a:highlight>
                <a:latin typeface="Helvetica"/>
                <a:cs typeface="Helvetica"/>
              </a:rPr>
              <a:t>Understanding of your institution's resolution process and options.</a:t>
            </a:r>
          </a:p>
          <a:p>
            <a:pPr marL="0" indent="0">
              <a:buNone/>
            </a:pPr>
            <a:r>
              <a:rPr lang="en-US" sz="2400" i="1" dirty="0">
                <a:solidFill>
                  <a:srgbClr val="0D0D0D"/>
                </a:solidFill>
                <a:effectLst/>
                <a:highlight>
                  <a:srgbClr val="FFFFFF"/>
                </a:highlight>
                <a:latin typeface="Helvetica"/>
                <a:cs typeface="Helvetica"/>
              </a:rPr>
              <a:t>Important Note:</a:t>
            </a:r>
            <a:r>
              <a:rPr lang="en-US" sz="2400" b="0" i="1" dirty="0">
                <a:solidFill>
                  <a:srgbClr val="0D0D0D"/>
                </a:solidFill>
                <a:effectLst/>
                <a:highlight>
                  <a:srgbClr val="FFFFFF"/>
                </a:highlight>
                <a:latin typeface="Helvetica"/>
                <a:cs typeface="Helvetica"/>
              </a:rPr>
              <a:t> Student participants </a:t>
            </a:r>
            <a:r>
              <a:rPr lang="en-US" sz="2400" i="1" dirty="0">
                <a:solidFill>
                  <a:srgbClr val="0D0D0D"/>
                </a:solidFill>
                <a:highlight>
                  <a:srgbClr val="FFFFFF"/>
                </a:highlight>
                <a:latin typeface="Helvetica"/>
                <a:cs typeface="Helvetica"/>
              </a:rPr>
              <a:t>need</a:t>
            </a:r>
            <a:r>
              <a:rPr lang="en-US" sz="2400" b="0" i="1" dirty="0">
                <a:solidFill>
                  <a:srgbClr val="0D0D0D"/>
                </a:solidFill>
                <a:effectLst/>
                <a:highlight>
                  <a:srgbClr val="FFFFFF"/>
                </a:highlight>
                <a:latin typeface="Helvetica"/>
                <a:cs typeface="Helvetica"/>
              </a:rPr>
              <a:t> </a:t>
            </a:r>
            <a:r>
              <a:rPr lang="en-US" sz="2400" i="1" dirty="0">
                <a:solidFill>
                  <a:srgbClr val="0D0D0D"/>
                </a:solidFill>
                <a:highlight>
                  <a:srgbClr val="FFFFFF"/>
                </a:highlight>
                <a:latin typeface="Helvetica"/>
                <a:cs typeface="Helvetica"/>
              </a:rPr>
              <a:t>not </a:t>
            </a:r>
            <a:r>
              <a:rPr lang="en-US" sz="2400" b="0" i="1" dirty="0">
                <a:solidFill>
                  <a:srgbClr val="0D0D0D"/>
                </a:solidFill>
                <a:effectLst/>
                <a:highlight>
                  <a:srgbClr val="FFFFFF"/>
                </a:highlight>
                <a:latin typeface="Helvetica"/>
                <a:cs typeface="Helvetica"/>
              </a:rPr>
              <a:t>be registered with Disability Services to receive </a:t>
            </a:r>
            <a:r>
              <a:rPr lang="en-US" sz="2400" i="1" dirty="0">
                <a:solidFill>
                  <a:srgbClr val="0D0D0D"/>
                </a:solidFill>
                <a:highlight>
                  <a:srgbClr val="FFFFFF"/>
                </a:highlight>
                <a:latin typeface="Helvetica"/>
                <a:cs typeface="Helvetica"/>
              </a:rPr>
              <a:t>supportive measures.</a:t>
            </a:r>
            <a:endParaRPr lang="en-US" sz="2400" b="0" i="0" dirty="0">
              <a:solidFill>
                <a:srgbClr val="0D0D0D"/>
              </a:solidFill>
              <a:effectLst/>
              <a:highlight>
                <a:srgbClr val="FFFFFF"/>
              </a:highlight>
              <a:latin typeface="Helvetica" panose="020B0604020202020204" pitchFamily="34" charset="0"/>
              <a:cs typeface="Helvetica" panose="020B0604020202020204" pitchFamily="34" charset="0"/>
            </a:endParaRPr>
          </a:p>
          <a:p>
            <a:endParaRPr lang="en-US" sz="2400"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30940076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74C402-061B-D4D0-352C-65341256D7EF}"/>
              </a:ext>
            </a:extLst>
          </p:cNvPr>
          <p:cNvSpPr>
            <a:spLocks noGrp="1"/>
          </p:cNvSpPr>
          <p:nvPr>
            <p:ph type="title"/>
          </p:nvPr>
        </p:nvSpPr>
        <p:spPr/>
        <p:txBody>
          <a:bodyPr/>
          <a:lstStyle/>
          <a:p>
            <a:pPr algn="ctr"/>
            <a:r>
              <a:rPr lang="en-US"/>
              <a:t>Title IX Sexual Harassment</a:t>
            </a:r>
          </a:p>
        </p:txBody>
      </p:sp>
      <p:sp>
        <p:nvSpPr>
          <p:cNvPr id="3" name="Content Placeholder 2">
            <a:extLst>
              <a:ext uri="{FF2B5EF4-FFF2-40B4-BE49-F238E27FC236}">
                <a16:creationId xmlns:a16="http://schemas.microsoft.com/office/drawing/2014/main" id="{3FA0FABF-BAF0-6290-6427-222C211B0414}"/>
              </a:ext>
            </a:extLst>
          </p:cNvPr>
          <p:cNvSpPr>
            <a:spLocks noGrp="1"/>
          </p:cNvSpPr>
          <p:nvPr>
            <p:ph idx="1"/>
          </p:nvPr>
        </p:nvSpPr>
        <p:spPr/>
        <p:txBody>
          <a:bodyPr vert="horz" lIns="91440" tIns="45720" rIns="91440" bIns="45720" rtlCol="0" anchor="t">
            <a:normAutofit/>
          </a:bodyPr>
          <a:lstStyle/>
          <a:p>
            <a:r>
              <a:rPr lang="en-US" sz="2400" b="1" dirty="0">
                <a:latin typeface="Helvetica"/>
                <a:cs typeface="Helvetica"/>
              </a:rPr>
              <a:t>Quid Pro Quo</a:t>
            </a:r>
            <a:r>
              <a:rPr lang="en-US" sz="2400" dirty="0">
                <a:latin typeface="Helvetica"/>
                <a:cs typeface="Helvetica"/>
              </a:rPr>
              <a:t>: A University employee conditions the provision of an aid, benefit, or service of the University on an individual’s participation in unwelcome sexual conduct.</a:t>
            </a:r>
          </a:p>
          <a:p>
            <a:r>
              <a:rPr lang="en-US" sz="2400" b="1" dirty="0">
                <a:latin typeface="Helvetica"/>
                <a:cs typeface="Helvetica"/>
              </a:rPr>
              <a:t>Harassment</a:t>
            </a:r>
            <a:r>
              <a:rPr lang="en-US" sz="2400" dirty="0">
                <a:latin typeface="Helvetica"/>
                <a:cs typeface="Helvetica"/>
              </a:rPr>
              <a:t>: Unwelcome conduct determined by a reasonable person to be so severe, pervasive, and objectively offensive that it effectively denies a person equal access to the University’s education program or activity.</a:t>
            </a:r>
          </a:p>
        </p:txBody>
      </p:sp>
    </p:spTree>
    <p:extLst>
      <p:ext uri="{BB962C8B-B14F-4D97-AF65-F5344CB8AC3E}">
        <p14:creationId xmlns:p14="http://schemas.microsoft.com/office/powerpoint/2010/main" val="12230994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74C402-061B-D4D0-352C-65341256D7EF}"/>
              </a:ext>
            </a:extLst>
          </p:cNvPr>
          <p:cNvSpPr>
            <a:spLocks noGrp="1"/>
          </p:cNvSpPr>
          <p:nvPr>
            <p:ph type="title"/>
          </p:nvPr>
        </p:nvSpPr>
        <p:spPr/>
        <p:txBody>
          <a:bodyPr/>
          <a:lstStyle/>
          <a:p>
            <a:pPr algn="ctr"/>
            <a:r>
              <a:rPr lang="en-US"/>
              <a:t>Sexual Assault</a:t>
            </a:r>
          </a:p>
        </p:txBody>
      </p:sp>
      <p:sp>
        <p:nvSpPr>
          <p:cNvPr id="3" name="Content Placeholder 2">
            <a:extLst>
              <a:ext uri="{FF2B5EF4-FFF2-40B4-BE49-F238E27FC236}">
                <a16:creationId xmlns:a16="http://schemas.microsoft.com/office/drawing/2014/main" id="{3FA0FABF-BAF0-6290-6427-222C211B0414}"/>
              </a:ext>
            </a:extLst>
          </p:cNvPr>
          <p:cNvSpPr>
            <a:spLocks noGrp="1"/>
          </p:cNvSpPr>
          <p:nvPr>
            <p:ph idx="1"/>
          </p:nvPr>
        </p:nvSpPr>
        <p:spPr/>
        <p:txBody>
          <a:bodyPr vert="horz" lIns="91440" tIns="45720" rIns="91440" bIns="45720" rtlCol="0" anchor="t">
            <a:normAutofit/>
          </a:bodyPr>
          <a:lstStyle/>
          <a:p>
            <a:r>
              <a:rPr lang="en-US" sz="2400" b="1" dirty="0">
                <a:latin typeface="Helvetica"/>
                <a:cs typeface="Helvetica"/>
              </a:rPr>
              <a:t>Sexual assault </a:t>
            </a:r>
            <a:r>
              <a:rPr lang="en-US" sz="2400" dirty="0">
                <a:latin typeface="Helvetica"/>
                <a:cs typeface="Helvetica"/>
              </a:rPr>
              <a:t>is having or attempting to have sexual contact with another individual without consent or where the individual cannot consent because of age or temporary or permanent mental incapacity.</a:t>
            </a:r>
          </a:p>
        </p:txBody>
      </p:sp>
    </p:spTree>
    <p:extLst>
      <p:ext uri="{BB962C8B-B14F-4D97-AF65-F5344CB8AC3E}">
        <p14:creationId xmlns:p14="http://schemas.microsoft.com/office/powerpoint/2010/main" val="27283256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74C402-061B-D4D0-352C-65341256D7EF}"/>
              </a:ext>
            </a:extLst>
          </p:cNvPr>
          <p:cNvSpPr>
            <a:spLocks noGrp="1"/>
          </p:cNvSpPr>
          <p:nvPr>
            <p:ph type="title"/>
          </p:nvPr>
        </p:nvSpPr>
        <p:spPr/>
        <p:txBody>
          <a:bodyPr/>
          <a:lstStyle/>
          <a:p>
            <a:r>
              <a:rPr lang="en-US"/>
              <a:t>Dating Violence &amp; Domestic Violence</a:t>
            </a:r>
          </a:p>
        </p:txBody>
      </p:sp>
      <p:sp>
        <p:nvSpPr>
          <p:cNvPr id="3" name="Content Placeholder 2">
            <a:extLst>
              <a:ext uri="{FF2B5EF4-FFF2-40B4-BE49-F238E27FC236}">
                <a16:creationId xmlns:a16="http://schemas.microsoft.com/office/drawing/2014/main" id="{3FA0FABF-BAF0-6290-6427-222C211B0414}"/>
              </a:ext>
            </a:extLst>
          </p:cNvPr>
          <p:cNvSpPr>
            <a:spLocks noGrp="1"/>
          </p:cNvSpPr>
          <p:nvPr>
            <p:ph idx="1"/>
          </p:nvPr>
        </p:nvSpPr>
        <p:spPr/>
        <p:txBody>
          <a:bodyPr vert="horz" lIns="91440" tIns="45720" rIns="91440" bIns="45720" rtlCol="0" anchor="t">
            <a:normAutofit/>
          </a:bodyPr>
          <a:lstStyle/>
          <a:p>
            <a:pPr marL="0" indent="0">
              <a:buNone/>
            </a:pPr>
            <a:r>
              <a:rPr lang="en-US" sz="2400" dirty="0">
                <a:latin typeface="Helvetica"/>
                <a:cs typeface="Helvetica"/>
              </a:rPr>
              <a:t>includes any act of violence committed by an individual:</a:t>
            </a:r>
          </a:p>
          <a:p>
            <a:pPr marL="514350" indent="-514350">
              <a:buAutoNum type="arabicPeriod"/>
            </a:pPr>
            <a:r>
              <a:rPr lang="en-US" sz="2400" dirty="0">
                <a:latin typeface="Helvetica"/>
                <a:cs typeface="Helvetica"/>
              </a:rPr>
              <a:t>who is or has been in a social relationship of a romantic or intimate nature with the Reporting Party; and</a:t>
            </a:r>
          </a:p>
          <a:p>
            <a:pPr marL="514350" indent="-514350">
              <a:buAutoNum type="arabicPeriod"/>
            </a:pPr>
            <a:r>
              <a:rPr lang="en-US" sz="2400" dirty="0">
                <a:latin typeface="Helvetica"/>
                <a:cs typeface="Helvetica"/>
              </a:rPr>
              <a:t>where the existence of such a relationship shall be determined based on a consideration of the following factors:</a:t>
            </a:r>
          </a:p>
          <a:p>
            <a:pPr marL="1028700" lvl="1" indent="-571500">
              <a:buAutoNum type="romanLcPeriod"/>
            </a:pPr>
            <a:r>
              <a:rPr lang="en-US" sz="2400" dirty="0">
                <a:latin typeface="Helvetica"/>
                <a:cs typeface="Helvetica"/>
              </a:rPr>
              <a:t>The length of the relationship;</a:t>
            </a:r>
          </a:p>
          <a:p>
            <a:pPr marL="1028700" lvl="1" indent="-571500">
              <a:buAutoNum type="romanLcPeriod"/>
            </a:pPr>
            <a:r>
              <a:rPr lang="en-US" sz="2400" dirty="0">
                <a:latin typeface="Helvetica"/>
                <a:cs typeface="Helvetica"/>
              </a:rPr>
              <a:t>The type of relationship; and</a:t>
            </a:r>
          </a:p>
          <a:p>
            <a:pPr marL="1028700" lvl="1" indent="-571500">
              <a:buAutoNum type="romanLcPeriod"/>
            </a:pPr>
            <a:r>
              <a:rPr lang="en-US" sz="2400" dirty="0">
                <a:latin typeface="Helvetica"/>
                <a:cs typeface="Helvetica"/>
              </a:rPr>
              <a:t>The frequency of interaction between the individuals involved in the relationship. </a:t>
            </a:r>
            <a:endParaRPr lang="en-US" sz="2400" dirty="0">
              <a:cs typeface="Helvetica"/>
            </a:endParaRPr>
          </a:p>
        </p:txBody>
      </p:sp>
    </p:spTree>
    <p:extLst>
      <p:ext uri="{BB962C8B-B14F-4D97-AF65-F5344CB8AC3E}">
        <p14:creationId xmlns:p14="http://schemas.microsoft.com/office/powerpoint/2010/main" val="24153526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AB4AC6-B7CF-A87B-79CC-BA60760A4DF7}"/>
              </a:ext>
            </a:extLst>
          </p:cNvPr>
          <p:cNvSpPr>
            <a:spLocks noGrp="1"/>
          </p:cNvSpPr>
          <p:nvPr>
            <p:ph type="title"/>
          </p:nvPr>
        </p:nvSpPr>
        <p:spPr/>
        <p:txBody>
          <a:bodyPr>
            <a:normAutofit/>
          </a:bodyPr>
          <a:lstStyle/>
          <a:p>
            <a:pPr algn="ctr"/>
            <a:r>
              <a:rPr lang="en-US"/>
              <a:t>Stalking</a:t>
            </a:r>
            <a:endParaRPr lang="en-US">
              <a:cs typeface="Helvetica" pitchFamily="2" charset="0"/>
            </a:endParaRPr>
          </a:p>
        </p:txBody>
      </p:sp>
      <p:sp>
        <p:nvSpPr>
          <p:cNvPr id="3" name="Content Placeholder 2">
            <a:extLst>
              <a:ext uri="{FF2B5EF4-FFF2-40B4-BE49-F238E27FC236}">
                <a16:creationId xmlns:a16="http://schemas.microsoft.com/office/drawing/2014/main" id="{D0B7BCB6-17CB-79E3-A100-B1ABDF284443}"/>
              </a:ext>
            </a:extLst>
          </p:cNvPr>
          <p:cNvSpPr>
            <a:spLocks noGrp="1"/>
          </p:cNvSpPr>
          <p:nvPr>
            <p:ph idx="1"/>
          </p:nvPr>
        </p:nvSpPr>
        <p:spPr/>
        <p:txBody>
          <a:bodyPr vert="horz" lIns="91440" tIns="45720" rIns="91440" bIns="45720" rtlCol="0" anchor="t">
            <a:normAutofit/>
          </a:bodyPr>
          <a:lstStyle/>
          <a:p>
            <a:pPr marL="0" indent="0">
              <a:buNone/>
            </a:pPr>
            <a:r>
              <a:rPr lang="en-US" sz="2400" dirty="0">
                <a:latin typeface="Helvetica"/>
                <a:cs typeface="Helvetica"/>
              </a:rPr>
              <a:t>Stalking occurs when an individual engages in a course of conduct directed at a specific individual under circumstances that would cause a reasonable person to fear for their own safety or the safety of others or suffer substantial emotional distress.</a:t>
            </a:r>
          </a:p>
          <a:p>
            <a:r>
              <a:rPr lang="en-US" sz="2400" dirty="0">
                <a:latin typeface="Helvetica"/>
                <a:cs typeface="Helvetica"/>
              </a:rPr>
              <a:t>Stalking includes the concept of cyber-stalking, a particular form of stalking in which electronic media such as the internet, social networks, blogs, cellphones, texts, or other similar devices or forms of contact are used. </a:t>
            </a:r>
            <a:endParaRPr lang="en-US" sz="2400" dirty="0">
              <a:cs typeface="Helvetica"/>
            </a:endParaRPr>
          </a:p>
        </p:txBody>
      </p:sp>
    </p:spTree>
    <p:extLst>
      <p:ext uri="{BB962C8B-B14F-4D97-AF65-F5344CB8AC3E}">
        <p14:creationId xmlns:p14="http://schemas.microsoft.com/office/powerpoint/2010/main" val="27684868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C5CE28-D710-1743-8B03-5D6533D3AD76}"/>
              </a:ext>
            </a:extLst>
          </p:cNvPr>
          <p:cNvSpPr>
            <a:spLocks noGrp="1"/>
          </p:cNvSpPr>
          <p:nvPr>
            <p:ph type="title"/>
          </p:nvPr>
        </p:nvSpPr>
        <p:spPr/>
        <p:txBody>
          <a:bodyPr/>
          <a:lstStyle/>
          <a:p>
            <a:pPr algn="ctr"/>
            <a:r>
              <a:rPr lang="en-US" dirty="0">
                <a:latin typeface="Helvetica"/>
                <a:cs typeface="Helvetica"/>
              </a:rPr>
              <a:t>Question and Discussion #1</a:t>
            </a:r>
            <a:endParaRPr lang="en-US" dirty="0">
              <a:cs typeface="Helvetica" pitchFamily="2" charset="0"/>
            </a:endParaRPr>
          </a:p>
        </p:txBody>
      </p:sp>
      <p:sp>
        <p:nvSpPr>
          <p:cNvPr id="3" name="Content Placeholder 2">
            <a:extLst>
              <a:ext uri="{FF2B5EF4-FFF2-40B4-BE49-F238E27FC236}">
                <a16:creationId xmlns:a16="http://schemas.microsoft.com/office/drawing/2014/main" id="{2B6C0767-0839-9D41-AF6D-E3A0B96DC967}"/>
              </a:ext>
            </a:extLst>
          </p:cNvPr>
          <p:cNvSpPr>
            <a:spLocks noGrp="1"/>
          </p:cNvSpPr>
          <p:nvPr>
            <p:ph idx="1"/>
          </p:nvPr>
        </p:nvSpPr>
        <p:spPr/>
        <p:txBody>
          <a:bodyPr vert="horz" lIns="91440" tIns="45720" rIns="91440" bIns="45720" rtlCol="0" anchor="t">
            <a:normAutofit/>
          </a:bodyPr>
          <a:lstStyle/>
          <a:p>
            <a:r>
              <a:rPr lang="en-US" dirty="0">
                <a:latin typeface="Helvetica"/>
                <a:cs typeface="Helvetica"/>
              </a:rPr>
              <a:t>By show of hand, who in this room knows who on their campus is the Title IX Coordinator or how to contact the relevant Equity/Title IX office? </a:t>
            </a:r>
          </a:p>
        </p:txBody>
      </p:sp>
    </p:spTree>
    <p:extLst>
      <p:ext uri="{BB962C8B-B14F-4D97-AF65-F5344CB8AC3E}">
        <p14:creationId xmlns:p14="http://schemas.microsoft.com/office/powerpoint/2010/main" val="1483231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C3A29E-D841-185C-A4B8-23EFBCC5C24B}"/>
              </a:ext>
            </a:extLst>
          </p:cNvPr>
          <p:cNvSpPr>
            <a:spLocks noGrp="1"/>
          </p:cNvSpPr>
          <p:nvPr>
            <p:ph type="title"/>
          </p:nvPr>
        </p:nvSpPr>
        <p:spPr/>
        <p:txBody>
          <a:bodyPr/>
          <a:lstStyle/>
          <a:p>
            <a:pPr algn="ctr"/>
            <a:r>
              <a:rPr lang="en-US"/>
              <a:t>Best Practices for Collaboration</a:t>
            </a:r>
          </a:p>
        </p:txBody>
      </p:sp>
      <p:sp>
        <p:nvSpPr>
          <p:cNvPr id="3" name="Content Placeholder 2">
            <a:extLst>
              <a:ext uri="{FF2B5EF4-FFF2-40B4-BE49-F238E27FC236}">
                <a16:creationId xmlns:a16="http://schemas.microsoft.com/office/drawing/2014/main" id="{58B38A4C-D6F4-F417-F07C-D7D85569D25B}"/>
              </a:ext>
            </a:extLst>
          </p:cNvPr>
          <p:cNvSpPr>
            <a:spLocks noGrp="1"/>
          </p:cNvSpPr>
          <p:nvPr>
            <p:ph idx="1"/>
          </p:nvPr>
        </p:nvSpPr>
        <p:spPr/>
        <p:txBody>
          <a:bodyPr vert="horz" lIns="91440" tIns="45720" rIns="91440" bIns="45720" rtlCol="0" anchor="t">
            <a:normAutofit/>
          </a:bodyPr>
          <a:lstStyle/>
          <a:p>
            <a:pPr marL="0" indent="0" algn="l">
              <a:buNone/>
            </a:pPr>
            <a:r>
              <a:rPr lang="en-US" sz="2400" b="1" i="0" dirty="0">
                <a:solidFill>
                  <a:srgbClr val="0D0D0D"/>
                </a:solidFill>
                <a:effectLst/>
                <a:highlight>
                  <a:srgbClr val="FFFFFF"/>
                </a:highlight>
                <a:latin typeface="Helvetica"/>
                <a:cs typeface="Helvetica"/>
              </a:rPr>
              <a:t>Establish Protocols for Sharing Information</a:t>
            </a:r>
            <a:endParaRPr lang="en-US" sz="2400" b="0" i="0" dirty="0">
              <a:solidFill>
                <a:srgbClr val="0D0D0D"/>
              </a:solidFill>
              <a:effectLst/>
              <a:highlight>
                <a:srgbClr val="FFFFFF"/>
              </a:highlight>
              <a:latin typeface="Helvetica"/>
              <a:cs typeface="Helvetica"/>
            </a:endParaRPr>
          </a:p>
          <a:p>
            <a:r>
              <a:rPr lang="en-US" sz="2400" b="1" i="0" dirty="0">
                <a:solidFill>
                  <a:srgbClr val="0D0D0D"/>
                </a:solidFill>
                <a:effectLst/>
                <a:highlight>
                  <a:srgbClr val="FFFFFF"/>
                </a:highlight>
                <a:latin typeface="Helvetica"/>
                <a:cs typeface="Helvetica"/>
              </a:rPr>
              <a:t>Coordination:</a:t>
            </a:r>
            <a:r>
              <a:rPr lang="en-US" sz="2400" b="0" i="0" dirty="0">
                <a:solidFill>
                  <a:srgbClr val="0D0D0D"/>
                </a:solidFill>
                <a:effectLst/>
                <a:highlight>
                  <a:srgbClr val="FFFFFF"/>
                </a:highlight>
                <a:latin typeface="Helvetica"/>
                <a:cs typeface="Helvetica"/>
              </a:rPr>
              <a:t> Title IX </a:t>
            </a:r>
            <a:r>
              <a:rPr lang="en-US" sz="2400" dirty="0">
                <a:solidFill>
                  <a:srgbClr val="0D0D0D"/>
                </a:solidFill>
                <a:highlight>
                  <a:srgbClr val="FFFFFF"/>
                </a:highlight>
                <a:latin typeface="Helvetica"/>
                <a:cs typeface="Helvetica"/>
              </a:rPr>
              <a:t>Coordinators</a:t>
            </a:r>
            <a:r>
              <a:rPr lang="en-US" sz="2400" b="0" i="0" dirty="0">
                <a:solidFill>
                  <a:srgbClr val="0D0D0D"/>
                </a:solidFill>
                <a:effectLst/>
                <a:highlight>
                  <a:srgbClr val="FFFFFF"/>
                </a:highlight>
                <a:latin typeface="Helvetica"/>
                <a:cs typeface="Helvetica"/>
              </a:rPr>
              <a:t> should establish clear protocols for sharing information with</a:t>
            </a:r>
            <a:r>
              <a:rPr lang="en-US" sz="2400" dirty="0">
                <a:solidFill>
                  <a:srgbClr val="0D0D0D"/>
                </a:solidFill>
                <a:highlight>
                  <a:srgbClr val="FFFFFF"/>
                </a:highlight>
                <a:latin typeface="Helvetica"/>
                <a:cs typeface="Helvetica"/>
              </a:rPr>
              <a:t> Disability Services while ensuring confidentiality and compliance with legal requirements.</a:t>
            </a:r>
            <a:endParaRPr lang="en-US" sz="2400" dirty="0">
              <a:solidFill>
                <a:srgbClr val="0D0D0D"/>
              </a:solidFill>
              <a:highlight>
                <a:srgbClr val="FFFFFF"/>
              </a:highlight>
              <a:cs typeface="Helvetica"/>
            </a:endParaRPr>
          </a:p>
          <a:p>
            <a:pPr marL="0" indent="0">
              <a:buNone/>
            </a:pPr>
            <a:r>
              <a:rPr lang="en-US" sz="2400" b="1" i="0" dirty="0">
                <a:solidFill>
                  <a:srgbClr val="0D0D0D"/>
                </a:solidFill>
                <a:effectLst/>
                <a:highlight>
                  <a:srgbClr val="FFFFFF"/>
                </a:highlight>
                <a:latin typeface="Helvetica"/>
                <a:cs typeface="Helvetica"/>
              </a:rPr>
              <a:t>Preliminary Information Gathering</a:t>
            </a:r>
            <a:endParaRPr lang="en-US" sz="2400" b="0" i="0" dirty="0">
              <a:solidFill>
                <a:srgbClr val="0D0D0D"/>
              </a:solidFill>
              <a:effectLst/>
              <a:highlight>
                <a:srgbClr val="FFFFFF"/>
              </a:highlight>
              <a:latin typeface="Helvetica"/>
              <a:cs typeface="Helvetica"/>
            </a:endParaRPr>
          </a:p>
          <a:p>
            <a:r>
              <a:rPr lang="en-US" sz="2400" b="1" i="0" dirty="0">
                <a:solidFill>
                  <a:srgbClr val="0D0D0D"/>
                </a:solidFill>
                <a:effectLst/>
                <a:highlight>
                  <a:srgbClr val="FFFFFF"/>
                </a:highlight>
                <a:latin typeface="Helvetica"/>
                <a:cs typeface="Helvetica"/>
              </a:rPr>
              <a:t>Initial Steps:</a:t>
            </a:r>
            <a:r>
              <a:rPr lang="en-US" sz="2400" b="0" i="0" dirty="0">
                <a:solidFill>
                  <a:srgbClr val="0D0D0D"/>
                </a:solidFill>
                <a:effectLst/>
                <a:highlight>
                  <a:srgbClr val="FFFFFF"/>
                </a:highlight>
                <a:latin typeface="Helvetica"/>
                <a:cs typeface="Helvetica"/>
              </a:rPr>
              <a:t> Obtain relevant information from</a:t>
            </a:r>
            <a:r>
              <a:rPr lang="en-US" sz="2400" dirty="0">
                <a:solidFill>
                  <a:srgbClr val="0D0D0D"/>
                </a:solidFill>
                <a:highlight>
                  <a:srgbClr val="FFFFFF"/>
                </a:highlight>
                <a:latin typeface="Helvetica"/>
                <a:cs typeface="Helvetica"/>
              </a:rPr>
              <a:t> Disability Services </a:t>
            </a:r>
            <a:r>
              <a:rPr lang="en-US" sz="2400" b="0" i="0" dirty="0">
                <a:solidFill>
                  <a:srgbClr val="0D0D0D"/>
                </a:solidFill>
                <a:effectLst/>
                <a:highlight>
                  <a:srgbClr val="FFFFFF"/>
                </a:highlight>
                <a:latin typeface="Helvetica"/>
                <a:cs typeface="Helvetica"/>
              </a:rPr>
              <a:t>before initiating an investigation to ensure requested/granted accommodations are considered from the outset.</a:t>
            </a:r>
          </a:p>
          <a:p>
            <a:endParaRPr lang="en-US" sz="2400"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11020495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C3A29E-D841-185C-A4B8-23EFBCC5C24B}"/>
              </a:ext>
            </a:extLst>
          </p:cNvPr>
          <p:cNvSpPr>
            <a:spLocks noGrp="1"/>
          </p:cNvSpPr>
          <p:nvPr>
            <p:ph type="title"/>
          </p:nvPr>
        </p:nvSpPr>
        <p:spPr/>
        <p:txBody>
          <a:bodyPr/>
          <a:lstStyle/>
          <a:p>
            <a:pPr algn="ctr"/>
            <a:r>
              <a:rPr lang="en-US" dirty="0"/>
              <a:t>Best Practices for Collaboration (cont.)</a:t>
            </a:r>
          </a:p>
        </p:txBody>
      </p:sp>
      <p:sp>
        <p:nvSpPr>
          <p:cNvPr id="3" name="Content Placeholder 2">
            <a:extLst>
              <a:ext uri="{FF2B5EF4-FFF2-40B4-BE49-F238E27FC236}">
                <a16:creationId xmlns:a16="http://schemas.microsoft.com/office/drawing/2014/main" id="{58B38A4C-D6F4-F417-F07C-D7D85569D25B}"/>
              </a:ext>
            </a:extLst>
          </p:cNvPr>
          <p:cNvSpPr>
            <a:spLocks noGrp="1"/>
          </p:cNvSpPr>
          <p:nvPr>
            <p:ph idx="1"/>
          </p:nvPr>
        </p:nvSpPr>
        <p:spPr/>
        <p:txBody>
          <a:bodyPr vert="horz" lIns="91440" tIns="45720" rIns="91440" bIns="45720" rtlCol="0" anchor="t">
            <a:normAutofit/>
          </a:bodyPr>
          <a:lstStyle/>
          <a:p>
            <a:pPr marL="0" indent="0" algn="l">
              <a:buNone/>
            </a:pPr>
            <a:r>
              <a:rPr lang="en-US" sz="2400" b="1" i="0" dirty="0">
                <a:solidFill>
                  <a:srgbClr val="0D0D0D"/>
                </a:solidFill>
                <a:effectLst/>
                <a:highlight>
                  <a:srgbClr val="FFFFFF"/>
                </a:highlight>
                <a:latin typeface="Helvetica"/>
                <a:cs typeface="Helvetica"/>
              </a:rPr>
              <a:t>Joint Education for Informal Resolutions</a:t>
            </a:r>
            <a:endParaRPr lang="en-US" sz="2400" b="0" i="0" dirty="0">
              <a:solidFill>
                <a:srgbClr val="0D0D0D"/>
              </a:solidFill>
              <a:effectLst/>
              <a:highlight>
                <a:srgbClr val="FFFFFF"/>
              </a:highlight>
              <a:latin typeface="Helvetica"/>
              <a:cs typeface="Helvetica"/>
            </a:endParaRPr>
          </a:p>
          <a:p>
            <a:r>
              <a:rPr lang="en-US" sz="2400" b="1" i="0" dirty="0">
                <a:solidFill>
                  <a:srgbClr val="0D0D0D"/>
                </a:solidFill>
                <a:effectLst/>
                <a:highlight>
                  <a:srgbClr val="FFFFFF"/>
                </a:highlight>
                <a:latin typeface="Helvetica"/>
                <a:cs typeface="Helvetica"/>
              </a:rPr>
              <a:t>Collaborative Training:</a:t>
            </a:r>
            <a:r>
              <a:rPr lang="en-US" sz="2400" b="0" i="0" dirty="0">
                <a:solidFill>
                  <a:srgbClr val="0D0D0D"/>
                </a:solidFill>
                <a:effectLst/>
                <a:highlight>
                  <a:srgbClr val="FFFFFF"/>
                </a:highlight>
                <a:latin typeface="Helvetica"/>
                <a:cs typeface="Helvetica"/>
              </a:rPr>
              <a:t> Conduct joint educational sessions between Title IX and </a:t>
            </a:r>
            <a:r>
              <a:rPr lang="en-US" sz="2400" dirty="0">
                <a:solidFill>
                  <a:srgbClr val="0D0D0D"/>
                </a:solidFill>
                <a:highlight>
                  <a:srgbClr val="FFFFFF"/>
                </a:highlight>
                <a:latin typeface="Helvetica"/>
                <a:cs typeface="Helvetica"/>
              </a:rPr>
              <a:t>Disability Services staff</a:t>
            </a:r>
            <a:r>
              <a:rPr lang="en-US" sz="2400" b="0" i="0" dirty="0">
                <a:solidFill>
                  <a:srgbClr val="0D0D0D"/>
                </a:solidFill>
                <a:effectLst/>
                <a:highlight>
                  <a:srgbClr val="FFFFFF"/>
                </a:highlight>
                <a:latin typeface="Helvetica"/>
                <a:cs typeface="Helvetica"/>
              </a:rPr>
              <a:t> to improve understanding and facilitate informal resolutions.</a:t>
            </a:r>
          </a:p>
          <a:p>
            <a:pPr marL="0" indent="0">
              <a:buNone/>
            </a:pPr>
            <a:r>
              <a:rPr lang="en-US" sz="2400" b="1" i="0" dirty="0">
                <a:solidFill>
                  <a:srgbClr val="0D0D0D"/>
                </a:solidFill>
                <a:effectLst/>
                <a:highlight>
                  <a:srgbClr val="FFFFFF"/>
                </a:highlight>
                <a:latin typeface="Helvetica"/>
                <a:cs typeface="Helvetica"/>
              </a:rPr>
              <a:t>Proactive Outreach and Education</a:t>
            </a:r>
            <a:endParaRPr lang="en-US" sz="2400" b="0" i="0" dirty="0">
              <a:solidFill>
                <a:srgbClr val="0D0D0D"/>
              </a:solidFill>
              <a:effectLst/>
              <a:highlight>
                <a:srgbClr val="FFFFFF"/>
              </a:highlight>
              <a:latin typeface="Helvetica"/>
              <a:cs typeface="Helvetica"/>
            </a:endParaRPr>
          </a:p>
          <a:p>
            <a:pPr algn="l">
              <a:buFont typeface="Arial" panose="020B0604020202020204" pitchFamily="34" charset="0"/>
              <a:buChar char="•"/>
            </a:pPr>
            <a:r>
              <a:rPr lang="en-US" sz="2400" b="1" i="0" dirty="0">
                <a:solidFill>
                  <a:srgbClr val="0D0D0D"/>
                </a:solidFill>
                <a:effectLst/>
                <a:highlight>
                  <a:srgbClr val="FFFFFF"/>
                </a:highlight>
                <a:latin typeface="Helvetica" panose="020B0604020202020204" pitchFamily="34" charset="0"/>
                <a:cs typeface="Helvetica" panose="020B0604020202020204" pitchFamily="34" charset="0"/>
              </a:rPr>
              <a:t>Community Engagement:</a:t>
            </a:r>
            <a:r>
              <a:rPr lang="en-US" sz="2400" b="0" i="0" dirty="0">
                <a:solidFill>
                  <a:srgbClr val="0D0D0D"/>
                </a:solidFill>
                <a:effectLst/>
                <a:highlight>
                  <a:srgbClr val="FFFFFF"/>
                </a:highlight>
                <a:latin typeface="Helvetica" panose="020B0604020202020204" pitchFamily="34" charset="0"/>
                <a:cs typeface="Helvetica" panose="020B0604020202020204" pitchFamily="34" charset="0"/>
              </a:rPr>
              <a:t> Identify areas for proactive outreach and education to raise awareness about the availability of accommodations and support services for students involved in Title IX processes.</a:t>
            </a:r>
          </a:p>
          <a:p>
            <a:endParaRPr lang="en-US" sz="2400"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20702034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C5CE28-D710-1743-8B03-5D6533D3AD76}"/>
              </a:ext>
            </a:extLst>
          </p:cNvPr>
          <p:cNvSpPr>
            <a:spLocks noGrp="1"/>
          </p:cNvSpPr>
          <p:nvPr>
            <p:ph type="title"/>
          </p:nvPr>
        </p:nvSpPr>
        <p:spPr/>
        <p:txBody>
          <a:bodyPr/>
          <a:lstStyle/>
          <a:p>
            <a:pPr algn="ctr"/>
            <a:r>
              <a:rPr lang="en-US" dirty="0">
                <a:latin typeface="Helvetica"/>
                <a:cs typeface="Helvetica"/>
              </a:rPr>
              <a:t>Question and Discussion #2</a:t>
            </a:r>
            <a:endParaRPr lang="en-US" dirty="0">
              <a:cs typeface="Helvetica" pitchFamily="2" charset="0"/>
            </a:endParaRPr>
          </a:p>
        </p:txBody>
      </p:sp>
      <p:sp>
        <p:nvSpPr>
          <p:cNvPr id="3" name="Content Placeholder 2">
            <a:extLst>
              <a:ext uri="{FF2B5EF4-FFF2-40B4-BE49-F238E27FC236}">
                <a16:creationId xmlns:a16="http://schemas.microsoft.com/office/drawing/2014/main" id="{2B6C0767-0839-9D41-AF6D-E3A0B96DC967}"/>
              </a:ext>
            </a:extLst>
          </p:cNvPr>
          <p:cNvSpPr>
            <a:spLocks noGrp="1"/>
          </p:cNvSpPr>
          <p:nvPr>
            <p:ph idx="1"/>
          </p:nvPr>
        </p:nvSpPr>
        <p:spPr/>
        <p:txBody>
          <a:bodyPr vert="horz" lIns="91440" tIns="45720" rIns="91440" bIns="45720" rtlCol="0" anchor="t">
            <a:normAutofit/>
          </a:bodyPr>
          <a:lstStyle/>
          <a:p>
            <a:pPr marL="0" indent="0">
              <a:buNone/>
            </a:pPr>
            <a:r>
              <a:rPr lang="en-US" dirty="0">
                <a:latin typeface="Helvetica"/>
                <a:cs typeface="Helvetica"/>
              </a:rPr>
              <a:t>In what ways have you seen effective collaboration between Equity/Title IX and Disability offices to support inclusive campus environments?</a:t>
            </a:r>
            <a:endParaRPr lang="en-US" dirty="0"/>
          </a:p>
        </p:txBody>
      </p:sp>
    </p:spTree>
    <p:extLst>
      <p:ext uri="{BB962C8B-B14F-4D97-AF65-F5344CB8AC3E}">
        <p14:creationId xmlns:p14="http://schemas.microsoft.com/office/powerpoint/2010/main" val="17928234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74C402-061B-D4D0-352C-65341256D7EF}"/>
              </a:ext>
            </a:extLst>
          </p:cNvPr>
          <p:cNvSpPr>
            <a:spLocks noGrp="1"/>
          </p:cNvSpPr>
          <p:nvPr>
            <p:ph type="title"/>
          </p:nvPr>
        </p:nvSpPr>
        <p:spPr/>
        <p:txBody>
          <a:bodyPr/>
          <a:lstStyle/>
          <a:p>
            <a:pPr algn="ctr"/>
            <a:r>
              <a:rPr lang="en-US" dirty="0">
                <a:latin typeface="Helvetica"/>
                <a:cs typeface="Helvetica"/>
              </a:rPr>
              <a:t>Equity/Title IX Supportive Measures: </a:t>
            </a:r>
            <a:br>
              <a:rPr lang="en-US" dirty="0">
                <a:latin typeface="Helvetica"/>
                <a:cs typeface="Helvetica"/>
              </a:rPr>
            </a:br>
            <a:r>
              <a:rPr lang="en-US" dirty="0">
                <a:latin typeface="Helvetica"/>
                <a:cs typeface="Helvetica"/>
              </a:rPr>
              <a:t>Guidance</a:t>
            </a:r>
            <a:endParaRPr lang="en-US" dirty="0"/>
          </a:p>
        </p:txBody>
      </p:sp>
      <p:sp>
        <p:nvSpPr>
          <p:cNvPr id="3" name="Content Placeholder 2">
            <a:extLst>
              <a:ext uri="{FF2B5EF4-FFF2-40B4-BE49-F238E27FC236}">
                <a16:creationId xmlns:a16="http://schemas.microsoft.com/office/drawing/2014/main" id="{3FA0FABF-BAF0-6290-6427-222C211B0414}"/>
              </a:ext>
            </a:extLst>
          </p:cNvPr>
          <p:cNvSpPr>
            <a:spLocks noGrp="1"/>
          </p:cNvSpPr>
          <p:nvPr>
            <p:ph idx="1"/>
          </p:nvPr>
        </p:nvSpPr>
        <p:spPr/>
        <p:txBody>
          <a:bodyPr vert="horz" lIns="91440" tIns="45720" rIns="91440" bIns="45720" rtlCol="0" anchor="t">
            <a:normAutofit/>
          </a:bodyPr>
          <a:lstStyle/>
          <a:p>
            <a:pPr marL="0" indent="0" algn="l">
              <a:buNone/>
            </a:pPr>
            <a:r>
              <a:rPr lang="en-US" sz="2400" b="1" dirty="0">
                <a:solidFill>
                  <a:srgbClr val="0D0D0D"/>
                </a:solidFill>
                <a:highlight>
                  <a:srgbClr val="FFFFFF"/>
                </a:highlight>
                <a:latin typeface="Helvetica"/>
                <a:cs typeface="Helvetica"/>
              </a:rPr>
              <a:t>Purpose:</a:t>
            </a:r>
            <a:r>
              <a:rPr lang="en-US" sz="2400" dirty="0">
                <a:solidFill>
                  <a:srgbClr val="0D0D0D"/>
                </a:solidFill>
                <a:highlight>
                  <a:srgbClr val="FFFFFF"/>
                </a:highlight>
                <a:latin typeface="Helvetica"/>
                <a:cs typeface="Helvetica"/>
              </a:rPr>
              <a:t> Designed to restore or preserve equal access to education, safeguard student and employee safety, or deter sexual harassment.</a:t>
            </a:r>
          </a:p>
          <a:p>
            <a:pPr marL="0" indent="0" algn="l">
              <a:buNone/>
            </a:pPr>
            <a:r>
              <a:rPr lang="en-US" sz="2400" b="1" dirty="0">
                <a:solidFill>
                  <a:srgbClr val="0D0D0D"/>
                </a:solidFill>
                <a:highlight>
                  <a:srgbClr val="FFFFFF"/>
                </a:highlight>
                <a:latin typeface="Helvetica"/>
                <a:cs typeface="Helvetica"/>
              </a:rPr>
              <a:t>Cost:</a:t>
            </a:r>
            <a:r>
              <a:rPr lang="en-US" sz="2400" dirty="0">
                <a:solidFill>
                  <a:srgbClr val="0D0D0D"/>
                </a:solidFill>
                <a:highlight>
                  <a:srgbClr val="FFFFFF"/>
                </a:highlight>
                <a:latin typeface="Helvetica"/>
                <a:cs typeface="Helvetica"/>
              </a:rPr>
              <a:t> Provided at no cost as reasonably available.</a:t>
            </a:r>
          </a:p>
          <a:p>
            <a:pPr marL="0" indent="0" algn="l">
              <a:buNone/>
            </a:pPr>
            <a:r>
              <a:rPr lang="en-US" sz="2400" b="1" dirty="0">
                <a:solidFill>
                  <a:srgbClr val="0D0D0D"/>
                </a:solidFill>
                <a:highlight>
                  <a:srgbClr val="FFFFFF"/>
                </a:highlight>
                <a:latin typeface="Helvetica"/>
                <a:cs typeface="Helvetica"/>
              </a:rPr>
              <a:t>No Formal Complaint Required: </a:t>
            </a:r>
            <a:r>
              <a:rPr lang="en-US" sz="2400" dirty="0">
                <a:solidFill>
                  <a:srgbClr val="0D0D0D"/>
                </a:solidFill>
                <a:highlight>
                  <a:srgbClr val="FFFFFF"/>
                </a:highlight>
                <a:latin typeface="Helvetica"/>
                <a:cs typeface="Helvetica"/>
              </a:rPr>
              <a:t>Supportive measures can be accessed without the need for a formal complaint.</a:t>
            </a:r>
          </a:p>
        </p:txBody>
      </p:sp>
    </p:spTree>
    <p:extLst>
      <p:ext uri="{BB962C8B-B14F-4D97-AF65-F5344CB8AC3E}">
        <p14:creationId xmlns:p14="http://schemas.microsoft.com/office/powerpoint/2010/main" val="33568162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5A9D4-14E7-7840-A70B-4DA0C488E305}"/>
              </a:ext>
              <a:ext uri="{C183D7F6-B498-43B3-948B-1728B52AA6E4}">
                <adec:decorative xmlns:adec="http://schemas.microsoft.com/office/drawing/2017/decorative" val="1"/>
              </a:ext>
            </a:extLst>
          </p:cNvPr>
          <p:cNvSpPr>
            <a:spLocks noGrp="1"/>
          </p:cNvSpPr>
          <p:nvPr>
            <p:ph type="title"/>
          </p:nvPr>
        </p:nvSpPr>
        <p:spPr/>
        <p:txBody>
          <a:bodyPr/>
          <a:lstStyle/>
          <a:p>
            <a:r>
              <a:rPr lang="en-US">
                <a:solidFill>
                  <a:schemeClr val="bg1"/>
                </a:solidFill>
              </a:rPr>
              <a:t>Conference Civility Statement</a:t>
            </a:r>
          </a:p>
        </p:txBody>
      </p:sp>
      <p:sp>
        <p:nvSpPr>
          <p:cNvPr id="3" name="Content Placeholder 2">
            <a:extLst>
              <a:ext uri="{FF2B5EF4-FFF2-40B4-BE49-F238E27FC236}">
                <a16:creationId xmlns:a16="http://schemas.microsoft.com/office/drawing/2014/main" id="{E5EC4788-6864-9444-A82A-3CD6131DBECE}"/>
              </a:ext>
            </a:extLst>
          </p:cNvPr>
          <p:cNvSpPr>
            <a:spLocks noGrp="1"/>
          </p:cNvSpPr>
          <p:nvPr>
            <p:ph idx="1"/>
          </p:nvPr>
        </p:nvSpPr>
        <p:spPr>
          <a:xfrm>
            <a:off x="838200" y="2186387"/>
            <a:ext cx="10515600" cy="3143274"/>
          </a:xfrm>
        </p:spPr>
        <p:txBody>
          <a:bodyPr>
            <a:noAutofit/>
          </a:bodyPr>
          <a:lstStyle/>
          <a:p>
            <a:pPr marL="0" indent="0" algn="ctr">
              <a:buNone/>
            </a:pPr>
            <a:r>
              <a:rPr lang="en-US" sz="3200" dirty="0"/>
              <a:t>We ask you to join us in creating a culture that reflects…</a:t>
            </a:r>
          </a:p>
          <a:p>
            <a:pPr marL="17463" indent="0" algn="ctr">
              <a:buNone/>
            </a:pPr>
            <a:r>
              <a:rPr lang="en-US" sz="3200" b="1" dirty="0"/>
              <a:t>Access and Inclusion</a:t>
            </a:r>
          </a:p>
          <a:p>
            <a:pPr marL="17463" indent="0" algn="ctr">
              <a:buNone/>
            </a:pPr>
            <a:r>
              <a:rPr lang="en-US" sz="3200" dirty="0"/>
              <a:t>and</a:t>
            </a:r>
          </a:p>
          <a:p>
            <a:pPr marL="17463" indent="0" algn="ctr">
              <a:buNone/>
            </a:pPr>
            <a:r>
              <a:rPr lang="en-US" sz="3200" b="1" dirty="0"/>
              <a:t>Civility and Respect </a:t>
            </a:r>
          </a:p>
          <a:p>
            <a:pPr marL="0" indent="0" algn="ctr">
              <a:spcAft>
                <a:spcPts val="3600"/>
              </a:spcAft>
              <a:buNone/>
            </a:pPr>
            <a:r>
              <a:rPr lang="en-US" sz="3200" dirty="0"/>
              <a:t>…this week and in all aspects of our organization.</a:t>
            </a:r>
            <a:endParaRPr lang="en-US" sz="3200" i="1" dirty="0"/>
          </a:p>
        </p:txBody>
      </p:sp>
    </p:spTree>
    <p:extLst>
      <p:ext uri="{BB962C8B-B14F-4D97-AF65-F5344CB8AC3E}">
        <p14:creationId xmlns:p14="http://schemas.microsoft.com/office/powerpoint/2010/main" val="22138549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74C402-061B-D4D0-352C-65341256D7EF}"/>
              </a:ext>
            </a:extLst>
          </p:cNvPr>
          <p:cNvSpPr>
            <a:spLocks noGrp="1"/>
          </p:cNvSpPr>
          <p:nvPr>
            <p:ph type="title"/>
          </p:nvPr>
        </p:nvSpPr>
        <p:spPr/>
        <p:txBody>
          <a:bodyPr/>
          <a:lstStyle/>
          <a:p>
            <a:pPr algn="ctr"/>
            <a:r>
              <a:rPr lang="en-US" dirty="0">
                <a:latin typeface="Helvetica"/>
                <a:cs typeface="Helvetica"/>
              </a:rPr>
              <a:t>Equity/Title IX Supportive Measures: </a:t>
            </a:r>
            <a:br>
              <a:rPr lang="en-US" dirty="0">
                <a:latin typeface="Helvetica"/>
                <a:cs typeface="Helvetica"/>
              </a:rPr>
            </a:br>
            <a:r>
              <a:rPr lang="en-US" dirty="0">
                <a:latin typeface="Helvetica"/>
                <a:cs typeface="Helvetica"/>
              </a:rPr>
              <a:t>Guidance (cont.)</a:t>
            </a:r>
            <a:endParaRPr lang="en-US" dirty="0"/>
          </a:p>
        </p:txBody>
      </p:sp>
      <p:sp>
        <p:nvSpPr>
          <p:cNvPr id="3" name="Content Placeholder 2">
            <a:extLst>
              <a:ext uri="{FF2B5EF4-FFF2-40B4-BE49-F238E27FC236}">
                <a16:creationId xmlns:a16="http://schemas.microsoft.com/office/drawing/2014/main" id="{3FA0FABF-BAF0-6290-6427-222C211B0414}"/>
              </a:ext>
            </a:extLst>
          </p:cNvPr>
          <p:cNvSpPr>
            <a:spLocks noGrp="1"/>
          </p:cNvSpPr>
          <p:nvPr>
            <p:ph idx="1"/>
          </p:nvPr>
        </p:nvSpPr>
        <p:spPr/>
        <p:txBody>
          <a:bodyPr vert="horz" lIns="91440" tIns="45720" rIns="91440" bIns="45720" rtlCol="0" anchor="t">
            <a:normAutofit/>
          </a:bodyPr>
          <a:lstStyle/>
          <a:p>
            <a:pPr marL="0" indent="0" algn="l">
              <a:buNone/>
            </a:pPr>
            <a:r>
              <a:rPr lang="en-US" sz="2400" b="1" dirty="0">
                <a:solidFill>
                  <a:srgbClr val="0D0D0D"/>
                </a:solidFill>
                <a:highlight>
                  <a:srgbClr val="FFFFFF"/>
                </a:highlight>
                <a:latin typeface="Helvetica"/>
                <a:cs typeface="Helvetica"/>
              </a:rPr>
              <a:t>Accommodations: </a:t>
            </a:r>
            <a:r>
              <a:rPr lang="en-US" sz="2400" dirty="0">
                <a:solidFill>
                  <a:srgbClr val="0D0D0D"/>
                </a:solidFill>
                <a:highlight>
                  <a:srgbClr val="FFFFFF"/>
                </a:highlight>
                <a:latin typeface="Helvetica"/>
                <a:cs typeface="Helvetica"/>
              </a:rPr>
              <a:t>Similar to disability accommodations, if a supportive measure significantly alter a program or compromise academic standards, alternatives must be considered. </a:t>
            </a:r>
          </a:p>
          <a:p>
            <a:pPr marL="0" indent="0" algn="l">
              <a:buNone/>
            </a:pPr>
            <a:r>
              <a:rPr lang="en-US" sz="2400" b="1" dirty="0">
                <a:solidFill>
                  <a:srgbClr val="0D0D0D"/>
                </a:solidFill>
                <a:highlight>
                  <a:srgbClr val="FFFFFF"/>
                </a:highlight>
                <a:latin typeface="Helvetica"/>
                <a:cs typeface="Helvetica"/>
              </a:rPr>
              <a:t>Documentation Flexibility: </a:t>
            </a:r>
            <a:r>
              <a:rPr lang="en-US" sz="2400" dirty="0">
                <a:solidFill>
                  <a:srgbClr val="0D0D0D"/>
                </a:solidFill>
                <a:highlight>
                  <a:srgbClr val="FFFFFF"/>
                </a:highlight>
                <a:latin typeface="Helvetica"/>
                <a:cs typeface="Helvetica"/>
              </a:rPr>
              <a:t>Unlike requirements for students with disabilities, documentation requirements for accessing supportive measures are less rigid, allowing for greater flexibility and responsiveness to individual needs.</a:t>
            </a:r>
            <a:endParaRPr lang="en-US" sz="2400" dirty="0"/>
          </a:p>
        </p:txBody>
      </p:sp>
    </p:spTree>
    <p:extLst>
      <p:ext uri="{BB962C8B-B14F-4D97-AF65-F5344CB8AC3E}">
        <p14:creationId xmlns:p14="http://schemas.microsoft.com/office/powerpoint/2010/main" val="37922105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C5CE28-D710-1743-8B03-5D6533D3AD76}"/>
              </a:ext>
            </a:extLst>
          </p:cNvPr>
          <p:cNvSpPr>
            <a:spLocks noGrp="1"/>
          </p:cNvSpPr>
          <p:nvPr>
            <p:ph type="title"/>
          </p:nvPr>
        </p:nvSpPr>
        <p:spPr/>
        <p:txBody>
          <a:bodyPr>
            <a:normAutofit/>
          </a:bodyPr>
          <a:lstStyle/>
          <a:p>
            <a:pPr algn="ctr"/>
            <a:r>
              <a:rPr lang="en-US" b="1" i="0" u="none" strike="noStrike" baseline="0">
                <a:latin typeface="Arial"/>
                <a:cs typeface="Arial"/>
              </a:rPr>
              <a:t>Common </a:t>
            </a:r>
            <a:r>
              <a:rPr lang="en-US">
                <a:latin typeface="Arial"/>
                <a:cs typeface="Arial"/>
              </a:rPr>
              <a:t>Supportive Measures Requests</a:t>
            </a:r>
            <a:endParaRPr lang="en-US"/>
          </a:p>
        </p:txBody>
      </p:sp>
      <p:sp>
        <p:nvSpPr>
          <p:cNvPr id="3" name="Content Placeholder 2">
            <a:extLst>
              <a:ext uri="{FF2B5EF4-FFF2-40B4-BE49-F238E27FC236}">
                <a16:creationId xmlns:a16="http://schemas.microsoft.com/office/drawing/2014/main" id="{2B6C0767-0839-9D41-AF6D-E3A0B96DC967}"/>
              </a:ext>
            </a:extLst>
          </p:cNvPr>
          <p:cNvSpPr>
            <a:spLocks noGrp="1"/>
          </p:cNvSpPr>
          <p:nvPr>
            <p:ph idx="1"/>
          </p:nvPr>
        </p:nvSpPr>
        <p:spPr/>
        <p:txBody>
          <a:bodyPr vert="horz" lIns="91440" tIns="45720" rIns="91440" bIns="45720" rtlCol="0" anchor="t">
            <a:noAutofit/>
          </a:bodyPr>
          <a:lstStyle/>
          <a:p>
            <a:r>
              <a:rPr lang="en-US" sz="2400" b="1" i="0" dirty="0">
                <a:solidFill>
                  <a:srgbClr val="0D0D0D"/>
                </a:solidFill>
                <a:effectLst/>
                <a:highlight>
                  <a:srgbClr val="FFFFFF"/>
                </a:highlight>
                <a:latin typeface="Helvetica"/>
                <a:cs typeface="Helvetica"/>
              </a:rPr>
              <a:t>Support Person for Communication</a:t>
            </a:r>
            <a:r>
              <a:rPr lang="en-US" sz="2400" b="0" i="0" dirty="0">
                <a:solidFill>
                  <a:srgbClr val="0D0D0D"/>
                </a:solidFill>
                <a:effectLst/>
                <a:highlight>
                  <a:srgbClr val="FFFFFF"/>
                </a:highlight>
                <a:latin typeface="Helvetica"/>
                <a:cs typeface="Helvetica"/>
              </a:rPr>
              <a:t>: Access to a support person to assist in overcoming communication barriers during proceedings</a:t>
            </a:r>
            <a:r>
              <a:rPr lang="en-US" sz="2400" dirty="0">
                <a:solidFill>
                  <a:srgbClr val="0D0D0D"/>
                </a:solidFill>
                <a:highlight>
                  <a:srgbClr val="FFFFFF"/>
                </a:highlight>
                <a:latin typeface="Helvetica"/>
                <a:cs typeface="Helvetica"/>
              </a:rPr>
              <a:t>.</a:t>
            </a:r>
            <a:endParaRPr lang="en-US" sz="2400" dirty="0">
              <a:solidFill>
                <a:srgbClr val="000000"/>
              </a:solidFill>
              <a:latin typeface="Helvetica"/>
              <a:cs typeface="Helvetica"/>
            </a:endParaRPr>
          </a:p>
          <a:p>
            <a:r>
              <a:rPr lang="en-US" sz="2400" b="1" dirty="0">
                <a:solidFill>
                  <a:srgbClr val="0D0D0D"/>
                </a:solidFill>
                <a:highlight>
                  <a:srgbClr val="FFFFFF"/>
                </a:highlight>
                <a:latin typeface="Helvetica"/>
                <a:cs typeface="Helvetica"/>
              </a:rPr>
              <a:t>Extensions for Assignments: </a:t>
            </a:r>
            <a:r>
              <a:rPr lang="en-US" sz="2400" dirty="0">
                <a:solidFill>
                  <a:srgbClr val="0D0D0D"/>
                </a:solidFill>
                <a:highlight>
                  <a:srgbClr val="FFFFFF"/>
                </a:highlight>
                <a:latin typeface="Helvetica"/>
                <a:cs typeface="Helvetica"/>
              </a:rPr>
              <a:t>Offer students on extensions of deadlines or other course-related adjustments.</a:t>
            </a:r>
          </a:p>
          <a:p>
            <a:r>
              <a:rPr lang="en-US" sz="2400" b="1" dirty="0">
                <a:solidFill>
                  <a:srgbClr val="0D0D0D"/>
                </a:solidFill>
                <a:highlight>
                  <a:srgbClr val="FFFFFF"/>
                </a:highlight>
                <a:latin typeface="Helvetica"/>
                <a:cs typeface="Helvetica"/>
              </a:rPr>
              <a:t>Attendance</a:t>
            </a:r>
            <a:r>
              <a:rPr lang="en-US" sz="2400" dirty="0">
                <a:solidFill>
                  <a:srgbClr val="0D0D0D"/>
                </a:solidFill>
                <a:highlight>
                  <a:srgbClr val="FFFFFF"/>
                </a:highlight>
                <a:latin typeface="Helvetica"/>
                <a:cs typeface="Helvetica"/>
              </a:rPr>
              <a:t>: Modification of work or class schedules, and leaves of absence.</a:t>
            </a:r>
          </a:p>
          <a:p>
            <a:r>
              <a:rPr lang="en-US" sz="2400" b="1" dirty="0">
                <a:solidFill>
                  <a:srgbClr val="0D0D0D"/>
                </a:solidFill>
                <a:highlight>
                  <a:srgbClr val="FFFFFF"/>
                </a:highlight>
                <a:latin typeface="Helvetica"/>
                <a:cs typeface="Helvetica"/>
              </a:rPr>
              <a:t>Excused Absences: </a:t>
            </a:r>
            <a:r>
              <a:rPr lang="en-US" sz="2400" dirty="0">
                <a:solidFill>
                  <a:srgbClr val="0D0D0D"/>
                </a:solidFill>
                <a:highlight>
                  <a:srgbClr val="FFFFFF"/>
                </a:highlight>
                <a:latin typeface="Helvetica"/>
                <a:cs typeface="Helvetica"/>
              </a:rPr>
              <a:t>Offers students excused absences from class or work.</a:t>
            </a:r>
          </a:p>
        </p:txBody>
      </p:sp>
    </p:spTree>
    <p:extLst>
      <p:ext uri="{BB962C8B-B14F-4D97-AF65-F5344CB8AC3E}">
        <p14:creationId xmlns:p14="http://schemas.microsoft.com/office/powerpoint/2010/main" val="39283380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C5CE28-D710-1743-8B03-5D6533D3AD76}"/>
              </a:ext>
            </a:extLst>
          </p:cNvPr>
          <p:cNvSpPr>
            <a:spLocks noGrp="1"/>
          </p:cNvSpPr>
          <p:nvPr>
            <p:ph type="title"/>
          </p:nvPr>
        </p:nvSpPr>
        <p:spPr/>
        <p:txBody>
          <a:bodyPr>
            <a:normAutofit/>
          </a:bodyPr>
          <a:lstStyle/>
          <a:p>
            <a:pPr algn="ctr"/>
            <a:r>
              <a:rPr lang="en-US" b="1" i="0" u="none" strike="noStrike" baseline="0" dirty="0">
                <a:latin typeface="Arial"/>
                <a:cs typeface="Arial"/>
              </a:rPr>
              <a:t>Common </a:t>
            </a:r>
            <a:r>
              <a:rPr lang="en-US" dirty="0">
                <a:latin typeface="Arial"/>
                <a:cs typeface="Arial"/>
              </a:rPr>
              <a:t>Supportive Measures Requests (cont.)</a:t>
            </a:r>
            <a:endParaRPr lang="en-US" dirty="0"/>
          </a:p>
        </p:txBody>
      </p:sp>
      <p:sp>
        <p:nvSpPr>
          <p:cNvPr id="3" name="Content Placeholder 2">
            <a:extLst>
              <a:ext uri="{FF2B5EF4-FFF2-40B4-BE49-F238E27FC236}">
                <a16:creationId xmlns:a16="http://schemas.microsoft.com/office/drawing/2014/main" id="{2B6C0767-0839-9D41-AF6D-E3A0B96DC967}"/>
              </a:ext>
            </a:extLst>
          </p:cNvPr>
          <p:cNvSpPr>
            <a:spLocks noGrp="1"/>
          </p:cNvSpPr>
          <p:nvPr>
            <p:ph idx="1"/>
          </p:nvPr>
        </p:nvSpPr>
        <p:spPr/>
        <p:txBody>
          <a:bodyPr vert="horz" lIns="91440" tIns="45720" rIns="91440" bIns="45720" rtlCol="0" anchor="t">
            <a:noAutofit/>
          </a:bodyPr>
          <a:lstStyle/>
          <a:p>
            <a:pPr algn="l"/>
            <a:r>
              <a:rPr lang="en-US" sz="2400" b="1" i="0" dirty="0">
                <a:solidFill>
                  <a:srgbClr val="0D0D0D"/>
                </a:solidFill>
                <a:effectLst/>
                <a:highlight>
                  <a:srgbClr val="FFFFFF"/>
                </a:highlight>
                <a:latin typeface="Helvetica" panose="020B0604020202020204" pitchFamily="34" charset="0"/>
                <a:cs typeface="Helvetica" panose="020B0604020202020204" pitchFamily="34" charset="0"/>
              </a:rPr>
              <a:t>Extended Review Time</a:t>
            </a:r>
            <a:r>
              <a:rPr lang="en-US" sz="2400" b="0" i="0" dirty="0">
                <a:solidFill>
                  <a:srgbClr val="0D0D0D"/>
                </a:solidFill>
                <a:effectLst/>
                <a:highlight>
                  <a:srgbClr val="FFFFFF"/>
                </a:highlight>
                <a:latin typeface="Helvetica" panose="020B0604020202020204" pitchFamily="34" charset="0"/>
                <a:cs typeface="Helvetica" panose="020B0604020202020204" pitchFamily="34" charset="0"/>
              </a:rPr>
              <a:t>: Provides for extended time to review and respond to documents related to the investigation.</a:t>
            </a:r>
          </a:p>
          <a:p>
            <a:pPr algn="l"/>
            <a:r>
              <a:rPr lang="en-US" sz="2400" b="1" i="0" dirty="0">
                <a:solidFill>
                  <a:srgbClr val="0D0D0D"/>
                </a:solidFill>
                <a:effectLst/>
                <a:highlight>
                  <a:srgbClr val="FFFFFF"/>
                </a:highlight>
                <a:latin typeface="Helvetica" panose="020B0604020202020204" pitchFamily="34" charset="0"/>
                <a:cs typeface="Helvetica" panose="020B0604020202020204" pitchFamily="34" charset="0"/>
              </a:rPr>
              <a:t>Interpreter Services</a:t>
            </a:r>
            <a:r>
              <a:rPr lang="en-US" sz="2400" b="0" i="0" dirty="0">
                <a:solidFill>
                  <a:srgbClr val="0D0D0D"/>
                </a:solidFill>
                <a:effectLst/>
                <a:highlight>
                  <a:srgbClr val="FFFFFF"/>
                </a:highlight>
                <a:latin typeface="Helvetica" panose="020B0604020202020204" pitchFamily="34" charset="0"/>
                <a:cs typeface="Helvetica" panose="020B0604020202020204" pitchFamily="34" charset="0"/>
              </a:rPr>
              <a:t>: Access to interpreter services to ensure effective communication for all parties involved.</a:t>
            </a:r>
          </a:p>
          <a:p>
            <a:pPr algn="l"/>
            <a:r>
              <a:rPr lang="en-US" sz="2400" b="1" i="0" dirty="0">
                <a:solidFill>
                  <a:srgbClr val="0D0D0D"/>
                </a:solidFill>
                <a:effectLst/>
                <a:highlight>
                  <a:srgbClr val="FFFFFF"/>
                </a:highlight>
                <a:latin typeface="Helvetica"/>
                <a:cs typeface="Helvetica"/>
              </a:rPr>
              <a:t>Additional Breaks</a:t>
            </a:r>
            <a:r>
              <a:rPr lang="en-US" sz="2400" b="0" i="0" dirty="0">
                <a:solidFill>
                  <a:srgbClr val="0D0D0D"/>
                </a:solidFill>
                <a:effectLst/>
                <a:highlight>
                  <a:srgbClr val="FFFFFF"/>
                </a:highlight>
                <a:latin typeface="Helvetica"/>
                <a:cs typeface="Helvetica"/>
              </a:rPr>
              <a:t>: Permission for additional breaks during interviews or hearings to accommodate individual needs and promote comfort and focus.</a:t>
            </a:r>
          </a:p>
        </p:txBody>
      </p:sp>
    </p:spTree>
    <p:extLst>
      <p:ext uri="{BB962C8B-B14F-4D97-AF65-F5344CB8AC3E}">
        <p14:creationId xmlns:p14="http://schemas.microsoft.com/office/powerpoint/2010/main" val="42367249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9C1084-2635-F7C8-9E6A-3E28616ECCC1}"/>
              </a:ext>
            </a:extLst>
          </p:cNvPr>
          <p:cNvSpPr>
            <a:spLocks noGrp="1"/>
          </p:cNvSpPr>
          <p:nvPr>
            <p:ph type="title"/>
          </p:nvPr>
        </p:nvSpPr>
        <p:spPr/>
        <p:txBody>
          <a:bodyPr/>
          <a:lstStyle/>
          <a:p>
            <a:pPr algn="ctr"/>
            <a:r>
              <a:rPr lang="en-US" dirty="0">
                <a:latin typeface="Helvetica"/>
                <a:cs typeface="Helvetica"/>
              </a:rPr>
              <a:t>Question and Discussion #3</a:t>
            </a:r>
            <a:endParaRPr lang="en-US" dirty="0"/>
          </a:p>
        </p:txBody>
      </p:sp>
      <p:sp>
        <p:nvSpPr>
          <p:cNvPr id="3" name="Content Placeholder 2">
            <a:extLst>
              <a:ext uri="{FF2B5EF4-FFF2-40B4-BE49-F238E27FC236}">
                <a16:creationId xmlns:a16="http://schemas.microsoft.com/office/drawing/2014/main" id="{5166741F-57C2-AF4E-935B-C2B44E482E58}"/>
              </a:ext>
            </a:extLst>
          </p:cNvPr>
          <p:cNvSpPr>
            <a:spLocks noGrp="1"/>
          </p:cNvSpPr>
          <p:nvPr>
            <p:ph idx="1"/>
          </p:nvPr>
        </p:nvSpPr>
        <p:spPr/>
        <p:txBody>
          <a:bodyPr vert="horz" lIns="91440" tIns="45720" rIns="91440" bIns="45720" rtlCol="0" anchor="t">
            <a:normAutofit/>
          </a:bodyPr>
          <a:lstStyle/>
          <a:p>
            <a:pPr marL="0" indent="0">
              <a:buNone/>
            </a:pPr>
            <a:r>
              <a:rPr lang="en-US" b="0" i="0">
                <a:solidFill>
                  <a:srgbClr val="0D0D0D"/>
                </a:solidFill>
                <a:effectLst/>
                <a:highlight>
                  <a:srgbClr val="FFFFFF"/>
                </a:highlight>
                <a:latin typeface="Helvetica"/>
                <a:cs typeface="Helvetica"/>
              </a:rPr>
              <a:t>Can you share examples of challenging </a:t>
            </a:r>
            <a:r>
              <a:rPr lang="en-US">
                <a:solidFill>
                  <a:srgbClr val="0D0D0D"/>
                </a:solidFill>
                <a:highlight>
                  <a:srgbClr val="FFFFFF"/>
                </a:highlight>
                <a:latin typeface="Helvetica"/>
                <a:cs typeface="Helvetica"/>
              </a:rPr>
              <a:t>interactions</a:t>
            </a:r>
            <a:r>
              <a:rPr lang="en-US" b="0" i="0">
                <a:solidFill>
                  <a:srgbClr val="0D0D0D"/>
                </a:solidFill>
                <a:effectLst/>
                <a:highlight>
                  <a:srgbClr val="FFFFFF"/>
                </a:highlight>
                <a:latin typeface="Helvetica"/>
                <a:cs typeface="Helvetica"/>
              </a:rPr>
              <a:t> between your institution's Equity/Title IX and</a:t>
            </a:r>
            <a:r>
              <a:rPr lang="en-US">
                <a:solidFill>
                  <a:srgbClr val="0D0D0D"/>
                </a:solidFill>
                <a:highlight>
                  <a:srgbClr val="FFFFFF"/>
                </a:highlight>
                <a:latin typeface="Helvetica"/>
                <a:cs typeface="Helvetica"/>
              </a:rPr>
              <a:t> Disability Services offices during a</a:t>
            </a:r>
            <a:r>
              <a:rPr lang="en-US" b="0" i="0">
                <a:solidFill>
                  <a:srgbClr val="0D0D0D"/>
                </a:solidFill>
                <a:effectLst/>
                <a:highlight>
                  <a:srgbClr val="FFFFFF"/>
                </a:highlight>
                <a:latin typeface="Helvetica"/>
                <a:cs typeface="Helvetica"/>
              </a:rPr>
              <a:t> </a:t>
            </a:r>
            <a:r>
              <a:rPr lang="en-US">
                <a:solidFill>
                  <a:srgbClr val="0D0D0D"/>
                </a:solidFill>
                <a:highlight>
                  <a:srgbClr val="FFFFFF"/>
                </a:highlight>
                <a:latin typeface="Helvetica"/>
                <a:cs typeface="Helvetica"/>
              </a:rPr>
              <a:t>formal investigation</a:t>
            </a:r>
            <a:r>
              <a:rPr lang="en-US" b="0" i="0">
                <a:solidFill>
                  <a:srgbClr val="0D0D0D"/>
                </a:solidFill>
                <a:effectLst/>
                <a:highlight>
                  <a:srgbClr val="FFFFFF"/>
                </a:highlight>
                <a:latin typeface="Helvetica"/>
                <a:cs typeface="Helvetica"/>
              </a:rPr>
              <a:t>?</a:t>
            </a:r>
            <a:endParaRPr lang="en-US">
              <a:latin typeface="Helvetica"/>
              <a:cs typeface="Helvetica"/>
            </a:endParaRPr>
          </a:p>
        </p:txBody>
      </p:sp>
    </p:spTree>
    <p:extLst>
      <p:ext uri="{BB962C8B-B14F-4D97-AF65-F5344CB8AC3E}">
        <p14:creationId xmlns:p14="http://schemas.microsoft.com/office/powerpoint/2010/main" val="33215459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4813A2-8F8F-B99A-1109-C22E36B3CB93}"/>
              </a:ext>
            </a:extLst>
          </p:cNvPr>
          <p:cNvSpPr>
            <a:spLocks noGrp="1"/>
          </p:cNvSpPr>
          <p:nvPr>
            <p:ph type="title"/>
          </p:nvPr>
        </p:nvSpPr>
        <p:spPr/>
        <p:txBody>
          <a:bodyPr/>
          <a:lstStyle/>
          <a:p>
            <a:pPr algn="ctr"/>
            <a:r>
              <a:rPr lang="en-US"/>
              <a:t>Potential Roadblocks to Support</a:t>
            </a:r>
          </a:p>
        </p:txBody>
      </p:sp>
      <p:sp>
        <p:nvSpPr>
          <p:cNvPr id="3" name="Content Placeholder 2">
            <a:extLst>
              <a:ext uri="{FF2B5EF4-FFF2-40B4-BE49-F238E27FC236}">
                <a16:creationId xmlns:a16="http://schemas.microsoft.com/office/drawing/2014/main" id="{1037ADEA-67B0-DAE8-9F0C-33C84FF12798}"/>
              </a:ext>
            </a:extLst>
          </p:cNvPr>
          <p:cNvSpPr>
            <a:spLocks noGrp="1"/>
          </p:cNvSpPr>
          <p:nvPr>
            <p:ph idx="1"/>
          </p:nvPr>
        </p:nvSpPr>
        <p:spPr/>
        <p:txBody>
          <a:bodyPr vert="horz" lIns="91440" tIns="45720" rIns="91440" bIns="45720" rtlCol="0" anchor="t">
            <a:normAutofit/>
          </a:bodyPr>
          <a:lstStyle/>
          <a:p>
            <a:r>
              <a:rPr lang="en-US" sz="2400" dirty="0">
                <a:latin typeface="Helvetica"/>
                <a:cs typeface="Helvetica"/>
              </a:rPr>
              <a:t>Not appropriately considering individual needs.</a:t>
            </a:r>
          </a:p>
          <a:p>
            <a:r>
              <a:rPr lang="en-US" sz="2400" dirty="0">
                <a:latin typeface="Helvetica"/>
                <a:cs typeface="Helvetica"/>
              </a:rPr>
              <a:t>Not understanding the area to be accommodated.</a:t>
            </a:r>
            <a:endParaRPr lang="en-US" sz="2400" dirty="0">
              <a:cs typeface="Helvetica"/>
            </a:endParaRPr>
          </a:p>
          <a:p>
            <a:r>
              <a:rPr lang="en-US" sz="2400" dirty="0">
                <a:latin typeface="Helvetica"/>
                <a:cs typeface="Helvetica"/>
              </a:rPr>
              <a:t>Institutional push back or refusal/failure to implement.</a:t>
            </a:r>
            <a:endParaRPr lang="en-US" sz="2400" dirty="0">
              <a:cs typeface="Helvetica"/>
            </a:endParaRPr>
          </a:p>
          <a:p>
            <a:r>
              <a:rPr lang="en-US" sz="2400" dirty="0">
                <a:latin typeface="Helvetica"/>
                <a:cs typeface="Helvetica"/>
              </a:rPr>
              <a:t>Timing issues, particularly when focused on exams, timed deadlines, etc.</a:t>
            </a:r>
          </a:p>
        </p:txBody>
      </p:sp>
    </p:spTree>
    <p:extLst>
      <p:ext uri="{BB962C8B-B14F-4D97-AF65-F5344CB8AC3E}">
        <p14:creationId xmlns:p14="http://schemas.microsoft.com/office/powerpoint/2010/main" val="26710512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C5CE28-D710-1743-8B03-5D6533D3AD76}"/>
              </a:ext>
            </a:extLst>
          </p:cNvPr>
          <p:cNvSpPr>
            <a:spLocks noGrp="1"/>
          </p:cNvSpPr>
          <p:nvPr>
            <p:ph type="title"/>
          </p:nvPr>
        </p:nvSpPr>
        <p:spPr/>
        <p:txBody>
          <a:bodyPr/>
          <a:lstStyle/>
          <a:p>
            <a:pPr algn="ctr"/>
            <a:r>
              <a:rPr lang="en-US" dirty="0">
                <a:latin typeface="Helvetica"/>
                <a:cs typeface="Helvetica"/>
              </a:rPr>
              <a:t>Scenario #1</a:t>
            </a:r>
            <a:endParaRPr lang="en-US" dirty="0"/>
          </a:p>
        </p:txBody>
      </p:sp>
      <p:sp>
        <p:nvSpPr>
          <p:cNvPr id="3" name="Content Placeholder 2">
            <a:extLst>
              <a:ext uri="{FF2B5EF4-FFF2-40B4-BE49-F238E27FC236}">
                <a16:creationId xmlns:a16="http://schemas.microsoft.com/office/drawing/2014/main" id="{2B6C0767-0839-9D41-AF6D-E3A0B96DC967}"/>
              </a:ext>
            </a:extLst>
          </p:cNvPr>
          <p:cNvSpPr>
            <a:spLocks noGrp="1"/>
          </p:cNvSpPr>
          <p:nvPr>
            <p:ph idx="1"/>
          </p:nvPr>
        </p:nvSpPr>
        <p:spPr/>
        <p:txBody>
          <a:bodyPr vert="horz" lIns="91440" tIns="45720" rIns="91440" bIns="45720" rtlCol="0" anchor="t">
            <a:noAutofit/>
          </a:bodyPr>
          <a:lstStyle/>
          <a:p>
            <a:pPr marL="0" indent="0">
              <a:lnSpc>
                <a:spcPct val="107000"/>
              </a:lnSpc>
              <a:spcBef>
                <a:spcPts val="0"/>
              </a:spcBef>
              <a:spcAft>
                <a:spcPts val="800"/>
              </a:spcAft>
              <a:buNone/>
            </a:pPr>
            <a:r>
              <a:rPr lang="en-US" sz="2400" dirty="0">
                <a:latin typeface="Helvetica"/>
                <a:cs typeface="Helvetica"/>
              </a:rPr>
              <a:t>A student disclosed a disability to their instructor. The instructor offered a list of resources to the student. The student engaged in the interactive accommodation process with the Disability Services office on campus. The student failed the class before any accommodations were approved by the Disability Services office; however, if the approved accommodations were in place at the time of the course, the student wouldn't have failed.</a:t>
            </a:r>
          </a:p>
          <a:p>
            <a:pPr marL="0" indent="0">
              <a:lnSpc>
                <a:spcPct val="107000"/>
              </a:lnSpc>
              <a:spcBef>
                <a:spcPts val="0"/>
              </a:spcBef>
              <a:spcAft>
                <a:spcPts val="800"/>
              </a:spcAft>
              <a:buNone/>
            </a:pPr>
            <a:r>
              <a:rPr lang="en-US" sz="2400" dirty="0">
                <a:latin typeface="Helvetica"/>
                <a:cs typeface="Helvetica"/>
              </a:rPr>
              <a:t>What are important considerations?</a:t>
            </a:r>
            <a:endParaRPr lang="en-US" sz="2400" dirty="0">
              <a:cs typeface="Helvetica"/>
            </a:endParaRPr>
          </a:p>
        </p:txBody>
      </p:sp>
    </p:spTree>
    <p:extLst>
      <p:ext uri="{BB962C8B-B14F-4D97-AF65-F5344CB8AC3E}">
        <p14:creationId xmlns:p14="http://schemas.microsoft.com/office/powerpoint/2010/main" val="35326014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1573EB-BE17-4603-B9DF-0F6A2499B9FA}"/>
              </a:ext>
            </a:extLst>
          </p:cNvPr>
          <p:cNvSpPr>
            <a:spLocks noGrp="1"/>
          </p:cNvSpPr>
          <p:nvPr>
            <p:ph type="title"/>
          </p:nvPr>
        </p:nvSpPr>
        <p:spPr/>
        <p:txBody>
          <a:bodyPr/>
          <a:lstStyle/>
          <a:p>
            <a:pPr algn="ctr"/>
            <a:r>
              <a:rPr lang="en-US" dirty="0">
                <a:latin typeface="Helvetica"/>
                <a:cs typeface="Helvetica"/>
              </a:rPr>
              <a:t>Scenario #1 Considerations</a:t>
            </a:r>
            <a:endParaRPr lang="en-US" dirty="0"/>
          </a:p>
        </p:txBody>
      </p:sp>
      <p:sp>
        <p:nvSpPr>
          <p:cNvPr id="3" name="Content Placeholder 2">
            <a:extLst>
              <a:ext uri="{FF2B5EF4-FFF2-40B4-BE49-F238E27FC236}">
                <a16:creationId xmlns:a16="http://schemas.microsoft.com/office/drawing/2014/main" id="{9339B34C-9398-485F-29CE-69C8FD2C706F}"/>
              </a:ext>
            </a:extLst>
          </p:cNvPr>
          <p:cNvSpPr>
            <a:spLocks noGrp="1"/>
          </p:cNvSpPr>
          <p:nvPr>
            <p:ph idx="1"/>
          </p:nvPr>
        </p:nvSpPr>
        <p:spPr/>
        <p:txBody>
          <a:bodyPr/>
          <a:lstStyle/>
          <a:p>
            <a:r>
              <a:rPr lang="en-US" sz="2400" kern="100" dirty="0">
                <a:effectLst/>
                <a:latin typeface="Aptos" panose="020B0004020202020204" pitchFamily="34" charset="0"/>
                <a:ea typeface="Aptos" panose="020B0004020202020204" pitchFamily="34" charset="0"/>
                <a:cs typeface="Times New Roman" panose="02020603050405020304" pitchFamily="18" charset="0"/>
              </a:rPr>
              <a:t>At what point in the semester did the student raise concerns with their professor and seek to engage in the interactive process?</a:t>
            </a:r>
          </a:p>
          <a:p>
            <a:r>
              <a:rPr lang="en-US" sz="2400" kern="100" dirty="0">
                <a:effectLst/>
                <a:latin typeface="Aptos" panose="020B0004020202020204" pitchFamily="34" charset="0"/>
                <a:ea typeface="Aptos" panose="020B0004020202020204" pitchFamily="34" charset="0"/>
                <a:cs typeface="Times New Roman" panose="02020603050405020304" pitchFamily="18" charset="0"/>
              </a:rPr>
              <a:t>Did the Disability Service Office follow its process and engage in the interactive process in a timely manner.</a:t>
            </a:r>
          </a:p>
          <a:p>
            <a:r>
              <a:rPr lang="en-US" sz="2400" kern="100" dirty="0">
                <a:latin typeface="Aptos" panose="020B0004020202020204" pitchFamily="34" charset="0"/>
                <a:ea typeface="Aptos" panose="020B0004020202020204" pitchFamily="34" charset="0"/>
                <a:cs typeface="Times New Roman" panose="02020603050405020304" pitchFamily="18" charset="0"/>
              </a:rPr>
              <a:t>May review practices for identifying students with disabilities and raise awareness on how students can request accommodations. </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r>
              <a:rPr lang="en-US" sz="2400" kern="100" dirty="0">
                <a:latin typeface="Aptos" panose="020B0004020202020204" pitchFamily="34" charset="0"/>
                <a:ea typeface="Aptos" panose="020B0004020202020204" pitchFamily="34" charset="0"/>
                <a:cs typeface="Times New Roman" panose="02020603050405020304" pitchFamily="18" charset="0"/>
              </a:rPr>
              <a:t>Ultimately, retroactive accommodations will not typically be granted. </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3651983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2CEAA5-E3A0-EEEC-F791-FA5F298C8273}"/>
              </a:ext>
            </a:extLst>
          </p:cNvPr>
          <p:cNvSpPr>
            <a:spLocks noGrp="1"/>
          </p:cNvSpPr>
          <p:nvPr>
            <p:ph type="title"/>
          </p:nvPr>
        </p:nvSpPr>
        <p:spPr/>
        <p:txBody>
          <a:bodyPr/>
          <a:lstStyle/>
          <a:p>
            <a:pPr algn="ctr"/>
            <a:r>
              <a:rPr lang="en-US">
                <a:latin typeface="Helvetica"/>
                <a:cs typeface="Helvetica"/>
              </a:rPr>
              <a:t>No Retroactive Accommodations </a:t>
            </a:r>
            <a:endParaRPr lang="en-US">
              <a:cs typeface="Helvetica"/>
            </a:endParaRPr>
          </a:p>
        </p:txBody>
      </p:sp>
      <p:sp>
        <p:nvSpPr>
          <p:cNvPr id="3" name="Content Placeholder 2">
            <a:extLst>
              <a:ext uri="{FF2B5EF4-FFF2-40B4-BE49-F238E27FC236}">
                <a16:creationId xmlns:a16="http://schemas.microsoft.com/office/drawing/2014/main" id="{071DC1D9-74F2-28C6-A374-83C0C5F74C99}"/>
              </a:ext>
            </a:extLst>
          </p:cNvPr>
          <p:cNvSpPr>
            <a:spLocks noGrp="1"/>
          </p:cNvSpPr>
          <p:nvPr>
            <p:ph idx="1"/>
          </p:nvPr>
        </p:nvSpPr>
        <p:spPr/>
        <p:txBody>
          <a:bodyPr vert="horz" lIns="91440" tIns="45720" rIns="91440" bIns="45720" rtlCol="0" anchor="t">
            <a:normAutofit/>
          </a:bodyPr>
          <a:lstStyle/>
          <a:p>
            <a:pPr marL="0" indent="0">
              <a:buNone/>
            </a:pPr>
            <a:r>
              <a:rPr lang="en-US" dirty="0">
                <a:latin typeface="Helvetica"/>
                <a:cs typeface="Helvetica"/>
              </a:rPr>
              <a:t>It is important to note that retroactive accommodations are not viable, whether in the context of misconduct, academic failure. </a:t>
            </a:r>
          </a:p>
          <a:p>
            <a:pPr lvl="1"/>
            <a:r>
              <a:rPr lang="en-US" dirty="0">
                <a:latin typeface="Helvetica"/>
                <a:cs typeface="Helvetica"/>
              </a:rPr>
              <a:t>As a matter of law, retroactive leniency for past misconduct is not a request for a reasonable accommodation. </a:t>
            </a:r>
          </a:p>
          <a:p>
            <a:pPr lvl="1"/>
            <a:r>
              <a:rPr lang="en-US" dirty="0">
                <a:latin typeface="Helvetica"/>
                <a:cs typeface="Helvetica"/>
              </a:rPr>
              <a:t>Retroactive consideration for condemnations after academic failure is not a reasonable accommodation. </a:t>
            </a:r>
          </a:p>
        </p:txBody>
      </p:sp>
    </p:spTree>
    <p:extLst>
      <p:ext uri="{BB962C8B-B14F-4D97-AF65-F5344CB8AC3E}">
        <p14:creationId xmlns:p14="http://schemas.microsoft.com/office/powerpoint/2010/main" val="18198576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5DD45-CC43-39BA-F012-A7D8C1BDB904}"/>
              </a:ext>
            </a:extLst>
          </p:cNvPr>
          <p:cNvSpPr>
            <a:spLocks noGrp="1"/>
          </p:cNvSpPr>
          <p:nvPr>
            <p:ph type="title"/>
          </p:nvPr>
        </p:nvSpPr>
        <p:spPr/>
        <p:txBody>
          <a:bodyPr/>
          <a:lstStyle/>
          <a:p>
            <a:pPr algn="ctr"/>
            <a:r>
              <a:rPr lang="en-US">
                <a:latin typeface="Helvetica"/>
                <a:cs typeface="Helvetica"/>
              </a:rPr>
              <a:t>The Ugly Truth</a:t>
            </a:r>
            <a:endParaRPr lang="en-US">
              <a:cs typeface="Helvetica" pitchFamily="2" charset="0"/>
            </a:endParaRPr>
          </a:p>
        </p:txBody>
      </p:sp>
      <p:sp>
        <p:nvSpPr>
          <p:cNvPr id="3" name="Content Placeholder 2">
            <a:extLst>
              <a:ext uri="{FF2B5EF4-FFF2-40B4-BE49-F238E27FC236}">
                <a16:creationId xmlns:a16="http://schemas.microsoft.com/office/drawing/2014/main" id="{DDEF2487-8256-D138-2A6A-B99FD7F1E68E}"/>
              </a:ext>
            </a:extLst>
          </p:cNvPr>
          <p:cNvSpPr>
            <a:spLocks noGrp="1"/>
          </p:cNvSpPr>
          <p:nvPr>
            <p:ph idx="1"/>
          </p:nvPr>
        </p:nvSpPr>
        <p:spPr/>
        <p:txBody>
          <a:bodyPr vert="horz" lIns="91440" tIns="45720" rIns="91440" bIns="45720" rtlCol="0" anchor="t">
            <a:normAutofit/>
          </a:bodyPr>
          <a:lstStyle/>
          <a:p>
            <a:pPr marL="0" indent="0">
              <a:buNone/>
            </a:pPr>
            <a:r>
              <a:rPr lang="en-US">
                <a:latin typeface="Helvetica"/>
                <a:cs typeface="Helvetica"/>
              </a:rPr>
              <a:t>The Equity/Title IX office </a:t>
            </a:r>
            <a:r>
              <a:rPr lang="en-US" b="1" u="sng">
                <a:latin typeface="Helvetica"/>
                <a:cs typeface="Helvetica"/>
              </a:rPr>
              <a:t>do</a:t>
            </a:r>
            <a:r>
              <a:rPr lang="en-US">
                <a:latin typeface="Helvetica"/>
                <a:cs typeface="Helvetica"/>
              </a:rPr>
              <a:t> receive complaints about conduct administered by the Disability Services office.  </a:t>
            </a:r>
            <a:endParaRPr lang="en-US"/>
          </a:p>
        </p:txBody>
      </p:sp>
    </p:spTree>
    <p:extLst>
      <p:ext uri="{BB962C8B-B14F-4D97-AF65-F5344CB8AC3E}">
        <p14:creationId xmlns:p14="http://schemas.microsoft.com/office/powerpoint/2010/main" val="34735672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C5CE28-D710-1743-8B03-5D6533D3AD76}"/>
              </a:ext>
            </a:extLst>
          </p:cNvPr>
          <p:cNvSpPr>
            <a:spLocks noGrp="1"/>
          </p:cNvSpPr>
          <p:nvPr>
            <p:ph type="title"/>
          </p:nvPr>
        </p:nvSpPr>
        <p:spPr/>
        <p:txBody>
          <a:bodyPr/>
          <a:lstStyle/>
          <a:p>
            <a:pPr algn="ctr"/>
            <a:r>
              <a:rPr lang="en-US" dirty="0">
                <a:latin typeface="Helvetica"/>
                <a:cs typeface="Helvetica"/>
              </a:rPr>
              <a:t>Scenario #2</a:t>
            </a:r>
            <a:endParaRPr lang="en-US" dirty="0"/>
          </a:p>
        </p:txBody>
      </p:sp>
      <p:sp>
        <p:nvSpPr>
          <p:cNvPr id="3" name="Content Placeholder 2">
            <a:extLst>
              <a:ext uri="{FF2B5EF4-FFF2-40B4-BE49-F238E27FC236}">
                <a16:creationId xmlns:a16="http://schemas.microsoft.com/office/drawing/2014/main" id="{2B6C0767-0839-9D41-AF6D-E3A0B96DC967}"/>
              </a:ext>
            </a:extLst>
          </p:cNvPr>
          <p:cNvSpPr>
            <a:spLocks noGrp="1"/>
          </p:cNvSpPr>
          <p:nvPr>
            <p:ph idx="1"/>
          </p:nvPr>
        </p:nvSpPr>
        <p:spPr/>
        <p:txBody>
          <a:bodyPr vert="horz" lIns="91440" tIns="45720" rIns="91440" bIns="45720" rtlCol="0" anchor="t">
            <a:noAutofit/>
          </a:bodyPr>
          <a:lstStyle/>
          <a:p>
            <a:pPr marL="0" indent="0">
              <a:buNone/>
            </a:pPr>
            <a:r>
              <a:rPr lang="en-US" sz="2400" dirty="0">
                <a:latin typeface="Helvetica"/>
                <a:cs typeface="Helvetica"/>
              </a:rPr>
              <a:t>A student reports they were denied an accommodation by the Disability Services office and filed a formal complaint with the Equity/Title IX office. </a:t>
            </a:r>
            <a:endParaRPr lang="en-US" dirty="0"/>
          </a:p>
          <a:p>
            <a:pPr marL="0" indent="0">
              <a:buNone/>
            </a:pPr>
            <a:r>
              <a:rPr lang="en-US" sz="2400" dirty="0">
                <a:latin typeface="Helvetica"/>
                <a:cs typeface="Helvetica"/>
              </a:rPr>
              <a:t>The student also requests supportive measures. </a:t>
            </a:r>
            <a:endParaRPr lang="en-US" dirty="0">
              <a:cs typeface="Helvetica"/>
            </a:endParaRPr>
          </a:p>
          <a:p>
            <a:pPr marL="0" indent="0">
              <a:buNone/>
            </a:pPr>
            <a:r>
              <a:rPr lang="en-US" sz="2400" dirty="0">
                <a:latin typeface="Helvetica"/>
                <a:cs typeface="Helvetica"/>
              </a:rPr>
              <a:t>What are important considerations?</a:t>
            </a:r>
            <a:endParaRPr lang="en-US" dirty="0">
              <a:cs typeface="Helvetica"/>
            </a:endParaRPr>
          </a:p>
          <a:p>
            <a:pPr marL="0" indent="0">
              <a:buNone/>
            </a:pPr>
            <a:endParaRPr lang="en-US" sz="2400" dirty="0">
              <a:latin typeface="Helvetica"/>
              <a:cs typeface="Helvetica"/>
            </a:endParaRPr>
          </a:p>
          <a:p>
            <a:endParaRPr lang="en-US" sz="2400" dirty="0">
              <a:latin typeface="Helvetica"/>
              <a:cs typeface="Helvetica"/>
            </a:endParaRPr>
          </a:p>
          <a:p>
            <a:pPr marL="342900" indent="-342900"/>
            <a:endParaRPr lang="en-US" sz="2400" dirty="0">
              <a:latin typeface="Helvetica"/>
              <a:cs typeface="Helvetica"/>
            </a:endParaRPr>
          </a:p>
        </p:txBody>
      </p:sp>
    </p:spTree>
    <p:extLst>
      <p:ext uri="{BB962C8B-B14F-4D97-AF65-F5344CB8AC3E}">
        <p14:creationId xmlns:p14="http://schemas.microsoft.com/office/powerpoint/2010/main" val="40493752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0BEC22-5E0C-963F-3B55-CC18334B9071}"/>
              </a:ext>
            </a:extLst>
          </p:cNvPr>
          <p:cNvSpPr>
            <a:spLocks noGrp="1"/>
          </p:cNvSpPr>
          <p:nvPr>
            <p:ph type="title"/>
          </p:nvPr>
        </p:nvSpPr>
        <p:spPr/>
        <p:txBody>
          <a:bodyPr/>
          <a:lstStyle/>
          <a:p>
            <a:pPr algn="ctr"/>
            <a:r>
              <a:rPr lang="en-US"/>
              <a:t>Land Acknowledgment</a:t>
            </a:r>
          </a:p>
        </p:txBody>
      </p:sp>
      <p:sp>
        <p:nvSpPr>
          <p:cNvPr id="3" name="Content Placeholder 2">
            <a:extLst>
              <a:ext uri="{FF2B5EF4-FFF2-40B4-BE49-F238E27FC236}">
                <a16:creationId xmlns:a16="http://schemas.microsoft.com/office/drawing/2014/main" id="{04472B4F-BC30-D629-D3F1-D772C320FEA8}"/>
              </a:ext>
            </a:extLst>
          </p:cNvPr>
          <p:cNvSpPr>
            <a:spLocks noGrp="1"/>
          </p:cNvSpPr>
          <p:nvPr>
            <p:ph idx="1"/>
          </p:nvPr>
        </p:nvSpPr>
        <p:spPr>
          <a:xfrm>
            <a:off x="399495" y="2299317"/>
            <a:ext cx="11301274" cy="3906174"/>
          </a:xfrm>
        </p:spPr>
        <p:txBody>
          <a:bodyPr vert="horz" lIns="91440" tIns="45720" rIns="91440" bIns="45720" rtlCol="0" anchor="t">
            <a:noAutofit/>
          </a:bodyPr>
          <a:lstStyle/>
          <a:p>
            <a:pPr marL="0" indent="0">
              <a:lnSpc>
                <a:spcPct val="100000"/>
              </a:lnSpc>
              <a:spcBef>
                <a:spcPts val="0"/>
              </a:spcBef>
              <a:buNone/>
            </a:pPr>
            <a:r>
              <a:rPr lang="en-US" sz="2300" dirty="0">
                <a:latin typeface="Helvetica"/>
                <a:cs typeface="Helvetica"/>
              </a:rPr>
              <a:t>The Baltimore, Maryland area rests on the unceded lands of the Piscataway and Susquehannock peoples. We recognize the enduring presence of more than 7,000 indigenous peoples in Baltimore City, including the Piscataway, Lumbee, and Eastern Band of Cherokee community members. We recognize that Baltimore today is a community of many diverse Native peoples who continue to live and work here. </a:t>
            </a:r>
          </a:p>
          <a:p>
            <a:pPr marL="0" indent="0">
              <a:lnSpc>
                <a:spcPct val="100000"/>
              </a:lnSpc>
              <a:spcBef>
                <a:spcPts val="0"/>
              </a:spcBef>
              <a:buNone/>
            </a:pPr>
            <a:endParaRPr lang="en-US" sz="2300" dirty="0">
              <a:latin typeface="Helvetica"/>
              <a:cs typeface="Helvetica"/>
            </a:endParaRPr>
          </a:p>
          <a:p>
            <a:pPr marL="0" indent="0">
              <a:lnSpc>
                <a:spcPct val="100000"/>
              </a:lnSpc>
              <a:spcBef>
                <a:spcPts val="0"/>
              </a:spcBef>
              <a:buNone/>
            </a:pPr>
            <a:r>
              <a:rPr lang="en-US" sz="2300" dirty="0">
                <a:latin typeface="Helvetica"/>
                <a:cs typeface="Helvetica"/>
              </a:rPr>
              <a:t>We also acknowledge the systemic policies of genocide, relocation, and assimilation that still impact many Indigenous/Native American families today. As settlers and guests on these lands, we respect the work of Indigenous leaders and families, and pledge to make ongoing efforts to recognize their knowledge, creativity, and resilience.</a:t>
            </a:r>
          </a:p>
        </p:txBody>
      </p:sp>
    </p:spTree>
    <p:extLst>
      <p:ext uri="{BB962C8B-B14F-4D97-AF65-F5344CB8AC3E}">
        <p14:creationId xmlns:p14="http://schemas.microsoft.com/office/powerpoint/2010/main" val="420466586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5F8D98-8B03-583F-97DD-924C730DF848}"/>
              </a:ext>
            </a:extLst>
          </p:cNvPr>
          <p:cNvSpPr>
            <a:spLocks noGrp="1"/>
          </p:cNvSpPr>
          <p:nvPr>
            <p:ph type="title"/>
          </p:nvPr>
        </p:nvSpPr>
        <p:spPr/>
        <p:txBody>
          <a:bodyPr/>
          <a:lstStyle/>
          <a:p>
            <a:pPr algn="ctr"/>
            <a:r>
              <a:rPr lang="en-US" dirty="0">
                <a:latin typeface="Helvetica"/>
                <a:cs typeface="Helvetica"/>
              </a:rPr>
              <a:t>Scenario #2 Considerations </a:t>
            </a:r>
          </a:p>
        </p:txBody>
      </p:sp>
      <p:sp>
        <p:nvSpPr>
          <p:cNvPr id="3" name="Content Placeholder 2">
            <a:extLst>
              <a:ext uri="{FF2B5EF4-FFF2-40B4-BE49-F238E27FC236}">
                <a16:creationId xmlns:a16="http://schemas.microsoft.com/office/drawing/2014/main" id="{5C700CEF-38F1-7496-B939-CA09078B5294}"/>
              </a:ext>
            </a:extLst>
          </p:cNvPr>
          <p:cNvSpPr>
            <a:spLocks noGrp="1"/>
          </p:cNvSpPr>
          <p:nvPr>
            <p:ph idx="1"/>
          </p:nvPr>
        </p:nvSpPr>
        <p:spPr/>
        <p:txBody>
          <a:bodyPr vert="horz" lIns="91440" tIns="45720" rIns="91440" bIns="45720" rtlCol="0" anchor="t">
            <a:normAutofit/>
          </a:bodyPr>
          <a:lstStyle/>
          <a:p>
            <a:pPr marL="342900" indent="-342900"/>
            <a:r>
              <a:rPr lang="en-US" sz="2400" dirty="0">
                <a:latin typeface="Helvetica"/>
                <a:cs typeface="Helvetica"/>
              </a:rPr>
              <a:t>Was the student registered with the relevant Disability Services Office?</a:t>
            </a:r>
          </a:p>
          <a:p>
            <a:pPr marL="342900" indent="-342900"/>
            <a:r>
              <a:rPr lang="en-US" sz="2400" dirty="0">
                <a:latin typeface="Helvetica"/>
                <a:cs typeface="Helvetica"/>
              </a:rPr>
              <a:t>Did the student engage in the interactive process and provide documentation?</a:t>
            </a:r>
          </a:p>
          <a:p>
            <a:pPr marL="342900" indent="-342900"/>
            <a:r>
              <a:rPr lang="en-US" sz="2400" dirty="0">
                <a:latin typeface="Helvetica"/>
                <a:cs typeface="Helvetica"/>
              </a:rPr>
              <a:t>Like disability accommodations, if supportive measures fundamentally alter a program or lower academic standards, they are not reasonably available and need to consider alternatives.</a:t>
            </a:r>
            <a:endParaRPr lang="en-US" dirty="0">
              <a:latin typeface="Helvetica"/>
              <a:cs typeface="Helvetica"/>
            </a:endParaRPr>
          </a:p>
          <a:p>
            <a:r>
              <a:rPr lang="en-US" sz="2400" dirty="0">
                <a:latin typeface="Helvetica"/>
                <a:cs typeface="Helvetica"/>
              </a:rPr>
              <a:t>We do not want to grant accommodations that have been specifically denied through the relevant Disability Services Office. (Forum Shopping)</a:t>
            </a:r>
            <a:endParaRPr lang="en-US" dirty="0">
              <a:latin typeface="Helvetica"/>
            </a:endParaRPr>
          </a:p>
        </p:txBody>
      </p:sp>
    </p:spTree>
    <p:extLst>
      <p:ext uri="{BB962C8B-B14F-4D97-AF65-F5344CB8AC3E}">
        <p14:creationId xmlns:p14="http://schemas.microsoft.com/office/powerpoint/2010/main" val="6773300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CAC9FB-E8CE-7159-A5A8-DAFEB5F5E007}"/>
              </a:ext>
            </a:extLst>
          </p:cNvPr>
          <p:cNvSpPr>
            <a:spLocks noGrp="1"/>
          </p:cNvSpPr>
          <p:nvPr>
            <p:ph type="title"/>
          </p:nvPr>
        </p:nvSpPr>
        <p:spPr/>
        <p:txBody>
          <a:bodyPr/>
          <a:lstStyle/>
          <a:p>
            <a:pPr algn="ctr"/>
            <a:r>
              <a:rPr lang="en-US">
                <a:latin typeface="Helvetica"/>
                <a:cs typeface="Helvetica"/>
              </a:rPr>
              <a:t>Disability Service Specialists </a:t>
            </a:r>
            <a:r>
              <a:rPr lang="en-US" i="1" u="sng">
                <a:latin typeface="Helvetica"/>
                <a:cs typeface="Helvetica"/>
              </a:rPr>
              <a:t>may be</a:t>
            </a:r>
            <a:r>
              <a:rPr lang="en-US">
                <a:latin typeface="Helvetica"/>
                <a:cs typeface="Helvetica"/>
              </a:rPr>
              <a:t> Equity/Title IX Witnesses</a:t>
            </a:r>
            <a:endParaRPr lang="en-US">
              <a:cs typeface="Helvetica" pitchFamily="2" charset="0"/>
            </a:endParaRPr>
          </a:p>
        </p:txBody>
      </p:sp>
      <p:sp>
        <p:nvSpPr>
          <p:cNvPr id="3" name="Content Placeholder 2">
            <a:extLst>
              <a:ext uri="{FF2B5EF4-FFF2-40B4-BE49-F238E27FC236}">
                <a16:creationId xmlns:a16="http://schemas.microsoft.com/office/drawing/2014/main" id="{8EFAFCC9-32A8-5F15-C9EA-C0BDF6DED732}"/>
              </a:ext>
            </a:extLst>
          </p:cNvPr>
          <p:cNvSpPr>
            <a:spLocks noGrp="1"/>
          </p:cNvSpPr>
          <p:nvPr>
            <p:ph idx="1"/>
          </p:nvPr>
        </p:nvSpPr>
        <p:spPr/>
        <p:txBody>
          <a:bodyPr vert="horz" lIns="91440" tIns="45720" rIns="91440" bIns="45720" rtlCol="0" anchor="t">
            <a:normAutofit/>
          </a:bodyPr>
          <a:lstStyle/>
          <a:p>
            <a:r>
              <a:rPr lang="en-US" sz="2400">
                <a:latin typeface="Helvetica"/>
                <a:cs typeface="Helvetica"/>
              </a:rPr>
              <a:t>In a formal investigation, witnesses are individuals who may have information relevant to the incident, including individuals who may have observed the acts in question, may be able to provide contextual information, or may have other information related to the incident, the disclosure, or related matters. </a:t>
            </a:r>
            <a:endParaRPr lang="en-US" sz="2400">
              <a:latin typeface="Helvetica"/>
              <a:cs typeface="Helvetica" pitchFamily="2" charset="0"/>
            </a:endParaRPr>
          </a:p>
          <a:p>
            <a:r>
              <a:rPr lang="en-US" sz="2400">
                <a:latin typeface="Helvetica"/>
                <a:cs typeface="Helvetica"/>
              </a:rPr>
              <a:t>In a formal investigation, witnesses may also be offered to provide subject matter expert information. </a:t>
            </a:r>
            <a:endParaRPr lang="en-US" sz="2800">
              <a:cs typeface="Helvetica"/>
            </a:endParaRPr>
          </a:p>
        </p:txBody>
      </p:sp>
    </p:spTree>
    <p:extLst>
      <p:ext uri="{BB962C8B-B14F-4D97-AF65-F5344CB8AC3E}">
        <p14:creationId xmlns:p14="http://schemas.microsoft.com/office/powerpoint/2010/main" val="11273410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9C1084-2635-F7C8-9E6A-3E28616ECCC1}"/>
              </a:ext>
            </a:extLst>
          </p:cNvPr>
          <p:cNvSpPr>
            <a:spLocks noGrp="1"/>
          </p:cNvSpPr>
          <p:nvPr>
            <p:ph type="title"/>
          </p:nvPr>
        </p:nvSpPr>
        <p:spPr/>
        <p:txBody>
          <a:bodyPr/>
          <a:lstStyle/>
          <a:p>
            <a:pPr algn="ctr"/>
            <a:r>
              <a:rPr lang="en-US" dirty="0">
                <a:latin typeface="Helvetica"/>
                <a:cs typeface="Helvetica"/>
              </a:rPr>
              <a:t>Question and Discussion #5</a:t>
            </a:r>
            <a:endParaRPr lang="en-US" dirty="0"/>
          </a:p>
        </p:txBody>
      </p:sp>
      <p:sp>
        <p:nvSpPr>
          <p:cNvPr id="3" name="Content Placeholder 2">
            <a:extLst>
              <a:ext uri="{FF2B5EF4-FFF2-40B4-BE49-F238E27FC236}">
                <a16:creationId xmlns:a16="http://schemas.microsoft.com/office/drawing/2014/main" id="{5166741F-57C2-AF4E-935B-C2B44E482E58}"/>
              </a:ext>
            </a:extLst>
          </p:cNvPr>
          <p:cNvSpPr>
            <a:spLocks noGrp="1"/>
          </p:cNvSpPr>
          <p:nvPr>
            <p:ph idx="1"/>
          </p:nvPr>
        </p:nvSpPr>
        <p:spPr/>
        <p:txBody>
          <a:bodyPr vert="horz" lIns="91440" tIns="45720" rIns="91440" bIns="45720" rtlCol="0" anchor="t">
            <a:normAutofit/>
          </a:bodyPr>
          <a:lstStyle/>
          <a:p>
            <a:pPr marL="0" indent="0">
              <a:buNone/>
            </a:pPr>
            <a:r>
              <a:rPr lang="en-US">
                <a:solidFill>
                  <a:srgbClr val="0D0D0D"/>
                </a:solidFill>
                <a:highlight>
                  <a:srgbClr val="FFFFFF"/>
                </a:highlight>
                <a:latin typeface="Helvetica"/>
                <a:cs typeface="Helvetica"/>
              </a:rPr>
              <a:t>Has anyone ever been called upon as a witness in</a:t>
            </a:r>
            <a:r>
              <a:rPr lang="en-US" b="0" i="0">
                <a:solidFill>
                  <a:srgbClr val="0D0D0D"/>
                </a:solidFill>
                <a:effectLst/>
                <a:highlight>
                  <a:srgbClr val="FFFFFF"/>
                </a:highlight>
                <a:latin typeface="Helvetica"/>
                <a:cs typeface="Helvetica"/>
              </a:rPr>
              <a:t> </a:t>
            </a:r>
            <a:r>
              <a:rPr lang="en-US">
                <a:solidFill>
                  <a:srgbClr val="0D0D0D"/>
                </a:solidFill>
                <a:highlight>
                  <a:srgbClr val="FFFFFF"/>
                </a:highlight>
                <a:latin typeface="Helvetica"/>
                <a:cs typeface="Helvetica"/>
              </a:rPr>
              <a:t>an </a:t>
            </a:r>
            <a:r>
              <a:rPr lang="en-US" b="0" i="0">
                <a:solidFill>
                  <a:srgbClr val="0D0D0D"/>
                </a:solidFill>
                <a:effectLst/>
                <a:highlight>
                  <a:srgbClr val="FFFFFF"/>
                </a:highlight>
                <a:latin typeface="Helvetica"/>
                <a:cs typeface="Helvetica"/>
              </a:rPr>
              <a:t>Equity/Title IX </a:t>
            </a:r>
            <a:r>
              <a:rPr lang="en-US">
                <a:solidFill>
                  <a:srgbClr val="0D0D0D"/>
                </a:solidFill>
                <a:highlight>
                  <a:srgbClr val="FFFFFF"/>
                </a:highlight>
                <a:latin typeface="Helvetica"/>
                <a:cs typeface="Helvetica"/>
              </a:rPr>
              <a:t>formal investigation, who wishes to share their experience?</a:t>
            </a:r>
          </a:p>
        </p:txBody>
      </p:sp>
    </p:spTree>
    <p:extLst>
      <p:ext uri="{BB962C8B-B14F-4D97-AF65-F5344CB8AC3E}">
        <p14:creationId xmlns:p14="http://schemas.microsoft.com/office/powerpoint/2010/main" val="358885630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C5CE28-D710-1743-8B03-5D6533D3AD76}"/>
              </a:ext>
            </a:extLst>
          </p:cNvPr>
          <p:cNvSpPr>
            <a:spLocks noGrp="1"/>
          </p:cNvSpPr>
          <p:nvPr>
            <p:ph type="title"/>
          </p:nvPr>
        </p:nvSpPr>
        <p:spPr/>
        <p:txBody>
          <a:bodyPr/>
          <a:lstStyle/>
          <a:p>
            <a:pPr algn="ctr"/>
            <a:r>
              <a:rPr lang="en-US" dirty="0">
                <a:latin typeface="Helvetica"/>
                <a:cs typeface="Helvetica"/>
              </a:rPr>
              <a:t>Scenario #3</a:t>
            </a:r>
            <a:endParaRPr lang="en-US" dirty="0"/>
          </a:p>
        </p:txBody>
      </p:sp>
      <p:sp>
        <p:nvSpPr>
          <p:cNvPr id="3" name="Content Placeholder 2">
            <a:extLst>
              <a:ext uri="{FF2B5EF4-FFF2-40B4-BE49-F238E27FC236}">
                <a16:creationId xmlns:a16="http://schemas.microsoft.com/office/drawing/2014/main" id="{2B6C0767-0839-9D41-AF6D-E3A0B96DC967}"/>
              </a:ext>
            </a:extLst>
          </p:cNvPr>
          <p:cNvSpPr>
            <a:spLocks noGrp="1"/>
          </p:cNvSpPr>
          <p:nvPr>
            <p:ph idx="1"/>
          </p:nvPr>
        </p:nvSpPr>
        <p:spPr/>
        <p:txBody>
          <a:bodyPr vert="horz" lIns="91440" tIns="45720" rIns="91440" bIns="45720" rtlCol="0" anchor="t">
            <a:noAutofit/>
          </a:bodyPr>
          <a:lstStyle/>
          <a:p>
            <a:pPr marL="0" indent="0">
              <a:lnSpc>
                <a:spcPct val="107000"/>
              </a:lnSpc>
              <a:spcBef>
                <a:spcPts val="0"/>
              </a:spcBef>
              <a:spcAft>
                <a:spcPts val="800"/>
              </a:spcAft>
              <a:buNone/>
            </a:pPr>
            <a:r>
              <a:rPr lang="en-US" sz="2800" dirty="0">
                <a:latin typeface="Helvetica"/>
                <a:cs typeface="Helvetica"/>
              </a:rPr>
              <a:t>A student disclosed they have a disability to their instructor via email. What should the instructor do?</a:t>
            </a:r>
          </a:p>
          <a:p>
            <a:pPr marL="342900" indent="-342900">
              <a:lnSpc>
                <a:spcPct val="107000"/>
              </a:lnSpc>
              <a:spcBef>
                <a:spcPts val="0"/>
              </a:spcBef>
              <a:buFont typeface="+mj-lt"/>
              <a:buAutoNum type="alphaLcPeriod"/>
            </a:pPr>
            <a:r>
              <a:rPr lang="en-US" sz="2400" dirty="0">
                <a:latin typeface="Helvetica"/>
                <a:cs typeface="Helvetica"/>
              </a:rPr>
              <a:t>Thank the student for sharing and provide them with an accommodation. </a:t>
            </a:r>
          </a:p>
          <a:p>
            <a:pPr marL="342900" indent="-342900">
              <a:lnSpc>
                <a:spcPct val="107000"/>
              </a:lnSpc>
              <a:spcBef>
                <a:spcPts val="0"/>
              </a:spcBef>
              <a:buFont typeface="+mj-lt"/>
              <a:buAutoNum type="alphaLcPeriod"/>
            </a:pPr>
            <a:r>
              <a:rPr lang="en-US" sz="2400" dirty="0">
                <a:latin typeface="Helvetica"/>
                <a:cs typeface="Helvetica"/>
              </a:rPr>
              <a:t>Notify the Department Chair.</a:t>
            </a:r>
          </a:p>
          <a:p>
            <a:pPr marL="342900" indent="-342900">
              <a:lnSpc>
                <a:spcPct val="107000"/>
              </a:lnSpc>
              <a:spcBef>
                <a:spcPts val="0"/>
              </a:spcBef>
              <a:buFont typeface="+mj-lt"/>
              <a:buAutoNum type="alphaLcPeriod"/>
            </a:pPr>
            <a:r>
              <a:rPr lang="en-US" sz="2400" dirty="0">
                <a:latin typeface="Helvetica"/>
                <a:cs typeface="Helvetica"/>
              </a:rPr>
              <a:t>Give students a list of resources on campus.</a:t>
            </a:r>
          </a:p>
          <a:p>
            <a:pPr marL="342900" indent="-342900">
              <a:lnSpc>
                <a:spcPct val="107000"/>
              </a:lnSpc>
              <a:spcBef>
                <a:spcPts val="0"/>
              </a:spcBef>
              <a:buFont typeface="+mj-lt"/>
              <a:buAutoNum type="alphaLcPeriod"/>
            </a:pPr>
            <a:r>
              <a:rPr lang="en-US" sz="2400" dirty="0">
                <a:latin typeface="Helvetica"/>
                <a:cs typeface="Helvetica"/>
              </a:rPr>
              <a:t>Contact the Disability Services office to start the interactive process. </a:t>
            </a:r>
          </a:p>
          <a:p>
            <a:pPr marL="342900" marR="0" lvl="0" indent="-342900">
              <a:lnSpc>
                <a:spcPct val="107000"/>
              </a:lnSpc>
              <a:spcBef>
                <a:spcPts val="0"/>
              </a:spcBef>
              <a:spcAft>
                <a:spcPts val="800"/>
              </a:spcAft>
              <a:buFont typeface="+mj-lt"/>
              <a:buAutoNum type="alphaLcPeriod"/>
            </a:pPr>
            <a:r>
              <a:rPr lang="en-US" sz="2400" dirty="0">
                <a:latin typeface="Helvetica"/>
                <a:cs typeface="Helvetica"/>
              </a:rPr>
              <a:t>Something else.</a:t>
            </a:r>
          </a:p>
        </p:txBody>
      </p:sp>
    </p:spTree>
    <p:extLst>
      <p:ext uri="{BB962C8B-B14F-4D97-AF65-F5344CB8AC3E}">
        <p14:creationId xmlns:p14="http://schemas.microsoft.com/office/powerpoint/2010/main" val="130924540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FC58FD-EB51-37C3-6B62-92565A262E05}"/>
              </a:ext>
            </a:extLst>
          </p:cNvPr>
          <p:cNvSpPr>
            <a:spLocks noGrp="1"/>
          </p:cNvSpPr>
          <p:nvPr>
            <p:ph type="title"/>
          </p:nvPr>
        </p:nvSpPr>
        <p:spPr/>
        <p:txBody>
          <a:bodyPr/>
          <a:lstStyle/>
          <a:p>
            <a:pPr algn="ctr"/>
            <a:r>
              <a:rPr lang="en-US" dirty="0">
                <a:latin typeface="Helvetica"/>
                <a:cs typeface="Helvetica"/>
              </a:rPr>
              <a:t>Scenario #3 Considerations</a:t>
            </a:r>
            <a:endParaRPr lang="en-US" dirty="0"/>
          </a:p>
        </p:txBody>
      </p:sp>
      <p:sp>
        <p:nvSpPr>
          <p:cNvPr id="3" name="Content Placeholder 2">
            <a:extLst>
              <a:ext uri="{FF2B5EF4-FFF2-40B4-BE49-F238E27FC236}">
                <a16:creationId xmlns:a16="http://schemas.microsoft.com/office/drawing/2014/main" id="{5CF615A9-5F3C-EDBD-8458-E9C044F3ED74}"/>
              </a:ext>
            </a:extLst>
          </p:cNvPr>
          <p:cNvSpPr>
            <a:spLocks noGrp="1"/>
          </p:cNvSpPr>
          <p:nvPr>
            <p:ph idx="1"/>
          </p:nvPr>
        </p:nvSpPr>
        <p:spPr/>
        <p:txBody>
          <a:bodyPr>
            <a:normAutofit lnSpcReduction="10000"/>
          </a:bodyPr>
          <a:lstStyle/>
          <a:p>
            <a:r>
              <a:rPr lang="en-US" sz="2400" b="1" dirty="0"/>
              <a:t>Centralized Approval</a:t>
            </a:r>
            <a:r>
              <a:rPr lang="en-US" sz="2400" dirty="0"/>
              <a:t>: The Disability Services office should be the sole Institutional entity approving classroom accommodations.</a:t>
            </a:r>
          </a:p>
          <a:p>
            <a:r>
              <a:rPr lang="en-US" sz="2400" b="1" dirty="0"/>
              <a:t>Instructor Flexibility</a:t>
            </a:r>
            <a:r>
              <a:rPr lang="en-US" sz="2400" dirty="0"/>
              <a:t>: While appreciated, instructors implementing their own accommodations risk violating institutional policies. </a:t>
            </a:r>
            <a:r>
              <a:rPr lang="en-US" sz="2400" b="1" i="1" dirty="0"/>
              <a:t>Impact over intent.</a:t>
            </a:r>
          </a:p>
          <a:p>
            <a:r>
              <a:rPr lang="en-US" sz="2400" b="1" dirty="0"/>
              <a:t>Privacy Respect</a:t>
            </a:r>
            <a:r>
              <a:rPr lang="en-US" sz="2400" dirty="0"/>
              <a:t>: Instructors must always obtain a student’s permission before sharing any private information.</a:t>
            </a:r>
          </a:p>
          <a:p>
            <a:r>
              <a:rPr lang="en-US" sz="2400" b="1" dirty="0"/>
              <a:t>Student-Led Process</a:t>
            </a:r>
            <a:r>
              <a:rPr lang="en-US" sz="2400" dirty="0"/>
              <a:t>: The interactive process for accommodations should be initiated by the student, not the instructor. Providing a list of resources is often the best approach</a:t>
            </a:r>
          </a:p>
        </p:txBody>
      </p:sp>
    </p:spTree>
    <p:extLst>
      <p:ext uri="{BB962C8B-B14F-4D97-AF65-F5344CB8AC3E}">
        <p14:creationId xmlns:p14="http://schemas.microsoft.com/office/powerpoint/2010/main" val="257222287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C5CE28-D710-1743-8B03-5D6533D3AD76}"/>
              </a:ext>
            </a:extLst>
          </p:cNvPr>
          <p:cNvSpPr>
            <a:spLocks noGrp="1"/>
          </p:cNvSpPr>
          <p:nvPr>
            <p:ph type="title"/>
          </p:nvPr>
        </p:nvSpPr>
        <p:spPr/>
        <p:txBody>
          <a:bodyPr/>
          <a:lstStyle/>
          <a:p>
            <a:pPr algn="ctr"/>
            <a:r>
              <a:rPr lang="en-US" dirty="0"/>
              <a:t>Title IX Challenges for Students with Autism</a:t>
            </a:r>
          </a:p>
        </p:txBody>
      </p:sp>
      <p:sp>
        <p:nvSpPr>
          <p:cNvPr id="3" name="Content Placeholder 2">
            <a:extLst>
              <a:ext uri="{FF2B5EF4-FFF2-40B4-BE49-F238E27FC236}">
                <a16:creationId xmlns:a16="http://schemas.microsoft.com/office/drawing/2014/main" id="{2B6C0767-0839-9D41-AF6D-E3A0B96DC967}"/>
              </a:ext>
            </a:extLst>
          </p:cNvPr>
          <p:cNvSpPr>
            <a:spLocks noGrp="1"/>
          </p:cNvSpPr>
          <p:nvPr>
            <p:ph idx="1"/>
          </p:nvPr>
        </p:nvSpPr>
        <p:spPr>
          <a:xfrm>
            <a:off x="838200" y="2597780"/>
            <a:ext cx="10515600" cy="3556592"/>
          </a:xfrm>
        </p:spPr>
        <p:txBody>
          <a:bodyPr vert="horz" lIns="91440" tIns="45720" rIns="91440" bIns="45720" rtlCol="0" anchor="t">
            <a:noAutofit/>
          </a:bodyPr>
          <a:lstStyle/>
          <a:p>
            <a:r>
              <a:rPr lang="en-US" sz="2400" b="1" i="0" dirty="0">
                <a:solidFill>
                  <a:srgbClr val="0D0D0D"/>
                </a:solidFill>
                <a:effectLst/>
                <a:highlight>
                  <a:srgbClr val="FFFFFF"/>
                </a:highlight>
                <a:latin typeface="Helvetica" panose="020B0604020202020204" pitchFamily="34" charset="0"/>
                <a:cs typeface="Helvetica" panose="020B0604020202020204" pitchFamily="34" charset="0"/>
              </a:rPr>
              <a:t>Social Cues</a:t>
            </a:r>
            <a:r>
              <a:rPr lang="en-US" sz="2400" i="0" dirty="0">
                <a:solidFill>
                  <a:srgbClr val="0D0D0D"/>
                </a:solidFill>
                <a:effectLst/>
                <a:highlight>
                  <a:srgbClr val="FFFFFF"/>
                </a:highlight>
                <a:latin typeface="Helvetica" panose="020B0604020202020204" pitchFamily="34" charset="0"/>
                <a:cs typeface="Helvetica" panose="020B0604020202020204" pitchFamily="34" charset="0"/>
              </a:rPr>
              <a:t>: Students with autism may struggle to discern socially acceptable behavior. This difficulty can lead to misinterpretations and Title IX-related issues</a:t>
            </a:r>
          </a:p>
          <a:p>
            <a:r>
              <a:rPr lang="en-US" sz="2400" b="1" i="0" dirty="0">
                <a:solidFill>
                  <a:srgbClr val="0D0D0D"/>
                </a:solidFill>
                <a:effectLst/>
                <a:highlight>
                  <a:srgbClr val="FFFFFF"/>
                </a:highlight>
                <a:latin typeface="Helvetica" panose="020B0604020202020204" pitchFamily="34" charset="0"/>
                <a:cs typeface="Helvetica" panose="020B0604020202020204" pitchFamily="34" charset="0"/>
              </a:rPr>
              <a:t>Stalking: A Prevalent Concern</a:t>
            </a:r>
            <a:r>
              <a:rPr lang="en-US" sz="2400" b="0" i="0" dirty="0">
                <a:solidFill>
                  <a:srgbClr val="0D0D0D"/>
                </a:solidFill>
                <a:effectLst/>
                <a:highlight>
                  <a:srgbClr val="FFFFFF"/>
                </a:highlight>
                <a:latin typeface="Helvetica" panose="020B0604020202020204" pitchFamily="34" charset="0"/>
                <a:cs typeface="Helvetica" panose="020B0604020202020204" pitchFamily="34" charset="0"/>
              </a:rPr>
              <a:t>: Students with autism may inadvertently engage in behaviors perceived as stalking. Challenges in understanding boundaries and social cues contribute to this risk.</a:t>
            </a:r>
          </a:p>
        </p:txBody>
      </p:sp>
    </p:spTree>
    <p:extLst>
      <p:ext uri="{BB962C8B-B14F-4D97-AF65-F5344CB8AC3E}">
        <p14:creationId xmlns:p14="http://schemas.microsoft.com/office/powerpoint/2010/main" val="341995440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C5CE28-D710-1743-8B03-5D6533D3AD76}"/>
              </a:ext>
            </a:extLst>
          </p:cNvPr>
          <p:cNvSpPr>
            <a:spLocks noGrp="1"/>
          </p:cNvSpPr>
          <p:nvPr>
            <p:ph type="title"/>
          </p:nvPr>
        </p:nvSpPr>
        <p:spPr/>
        <p:txBody>
          <a:bodyPr/>
          <a:lstStyle/>
          <a:p>
            <a:pPr algn="ctr"/>
            <a:r>
              <a:rPr lang="en-US" dirty="0"/>
              <a:t>Title IX Challenges for Students with Autism (cont.)</a:t>
            </a:r>
          </a:p>
        </p:txBody>
      </p:sp>
      <p:sp>
        <p:nvSpPr>
          <p:cNvPr id="3" name="Content Placeholder 2">
            <a:extLst>
              <a:ext uri="{FF2B5EF4-FFF2-40B4-BE49-F238E27FC236}">
                <a16:creationId xmlns:a16="http://schemas.microsoft.com/office/drawing/2014/main" id="{2B6C0767-0839-9D41-AF6D-E3A0B96DC967}"/>
              </a:ext>
            </a:extLst>
          </p:cNvPr>
          <p:cNvSpPr>
            <a:spLocks noGrp="1"/>
          </p:cNvSpPr>
          <p:nvPr>
            <p:ph idx="1"/>
          </p:nvPr>
        </p:nvSpPr>
        <p:spPr>
          <a:xfrm>
            <a:off x="838200" y="2720855"/>
            <a:ext cx="10515600" cy="3556592"/>
          </a:xfrm>
        </p:spPr>
        <p:txBody>
          <a:bodyPr vert="horz" lIns="91440" tIns="45720" rIns="91440" bIns="45720" rtlCol="0" anchor="t">
            <a:noAutofit/>
          </a:bodyPr>
          <a:lstStyle/>
          <a:p>
            <a:r>
              <a:rPr lang="en-US" sz="2400" b="1" i="0" dirty="0">
                <a:solidFill>
                  <a:srgbClr val="0D0D0D"/>
                </a:solidFill>
                <a:effectLst/>
                <a:highlight>
                  <a:srgbClr val="FFFFFF"/>
                </a:highlight>
                <a:latin typeface="Helvetica" panose="020B0604020202020204" pitchFamily="34" charset="0"/>
                <a:cs typeface="Helvetica" panose="020B0604020202020204" pitchFamily="34" charset="0"/>
              </a:rPr>
              <a:t>Vulnerability to Manipulation</a:t>
            </a:r>
            <a:r>
              <a:rPr lang="en-US" sz="2400" b="0" i="0" dirty="0">
                <a:solidFill>
                  <a:srgbClr val="0D0D0D"/>
                </a:solidFill>
                <a:effectLst/>
                <a:highlight>
                  <a:srgbClr val="FFFFFF"/>
                </a:highlight>
                <a:latin typeface="Helvetica" panose="020B0604020202020204" pitchFamily="34" charset="0"/>
                <a:cs typeface="Helvetica" panose="020B0604020202020204" pitchFamily="34" charset="0"/>
              </a:rPr>
              <a:t>: Students with autism may be more susceptible to manipulation or exploitation by others. This increases their risk of encountering Title IX issues</a:t>
            </a:r>
          </a:p>
          <a:p>
            <a:r>
              <a:rPr lang="en-US" sz="2400" b="1" i="0" dirty="0">
                <a:solidFill>
                  <a:srgbClr val="0D0D0D"/>
                </a:solidFill>
                <a:effectLst/>
                <a:highlight>
                  <a:srgbClr val="FFFFFF"/>
                </a:highlight>
                <a:latin typeface="Helvetica" panose="020B0604020202020204" pitchFamily="34" charset="0"/>
                <a:cs typeface="Helvetica" panose="020B0604020202020204" pitchFamily="34" charset="0"/>
              </a:rPr>
              <a:t>Lack of Clear Social Guidelines</a:t>
            </a:r>
            <a:r>
              <a:rPr lang="en-US" sz="2400" b="0" i="0" dirty="0">
                <a:solidFill>
                  <a:srgbClr val="0D0D0D"/>
                </a:solidFill>
                <a:effectLst/>
                <a:highlight>
                  <a:srgbClr val="FFFFFF"/>
                </a:highlight>
                <a:latin typeface="Helvetica" panose="020B0604020202020204" pitchFamily="34" charset="0"/>
                <a:cs typeface="Helvetica" panose="020B0604020202020204" pitchFamily="34" charset="0"/>
              </a:rPr>
              <a:t>: The absence of explicit rules on social interactions, dating, and party conduct complicates Title IX matters for students with autism.</a:t>
            </a:r>
          </a:p>
        </p:txBody>
      </p:sp>
    </p:spTree>
    <p:extLst>
      <p:ext uri="{BB962C8B-B14F-4D97-AF65-F5344CB8AC3E}">
        <p14:creationId xmlns:p14="http://schemas.microsoft.com/office/powerpoint/2010/main" val="405012741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C5CE28-D710-1743-8B03-5D6533D3AD76}"/>
              </a:ext>
            </a:extLst>
          </p:cNvPr>
          <p:cNvSpPr>
            <a:spLocks noGrp="1"/>
          </p:cNvSpPr>
          <p:nvPr>
            <p:ph type="title"/>
          </p:nvPr>
        </p:nvSpPr>
        <p:spPr/>
        <p:txBody>
          <a:bodyPr>
            <a:noAutofit/>
          </a:bodyPr>
          <a:lstStyle/>
          <a:p>
            <a:pPr algn="ctr"/>
            <a:r>
              <a:rPr lang="en-US" dirty="0">
                <a:latin typeface="Helvetica"/>
                <a:cs typeface="Helvetica"/>
              </a:rPr>
              <a:t>Relevant Factors for Investigators: Students with Autism</a:t>
            </a:r>
            <a:endParaRPr lang="en-US" dirty="0"/>
          </a:p>
        </p:txBody>
      </p:sp>
      <p:sp>
        <p:nvSpPr>
          <p:cNvPr id="3" name="Content Placeholder 2">
            <a:extLst>
              <a:ext uri="{FF2B5EF4-FFF2-40B4-BE49-F238E27FC236}">
                <a16:creationId xmlns:a16="http://schemas.microsoft.com/office/drawing/2014/main" id="{2B6C0767-0839-9D41-AF6D-E3A0B96DC967}"/>
              </a:ext>
            </a:extLst>
          </p:cNvPr>
          <p:cNvSpPr>
            <a:spLocks noGrp="1"/>
          </p:cNvSpPr>
          <p:nvPr>
            <p:ph idx="1"/>
          </p:nvPr>
        </p:nvSpPr>
        <p:spPr>
          <a:xfrm>
            <a:off x="838200" y="2620371"/>
            <a:ext cx="10767646" cy="3556592"/>
          </a:xfrm>
        </p:spPr>
        <p:txBody>
          <a:bodyPr vert="horz" lIns="91440" tIns="45720" rIns="91440" bIns="45720" rtlCol="0" anchor="t">
            <a:noAutofit/>
          </a:bodyPr>
          <a:lstStyle/>
          <a:p>
            <a:pPr marL="342900" indent="-342900">
              <a:lnSpc>
                <a:spcPct val="110000"/>
              </a:lnSpc>
            </a:pPr>
            <a:r>
              <a:rPr lang="en-US" sz="2400" b="1" dirty="0">
                <a:solidFill>
                  <a:srgbClr val="0D0D0D"/>
                </a:solidFill>
                <a:highlight>
                  <a:srgbClr val="FFFFFF"/>
                </a:highlight>
                <a:latin typeface="Helvetica"/>
                <a:cs typeface="Helvetica"/>
              </a:rPr>
              <a:t>Nonconforming Appearance and Behavior: </a:t>
            </a:r>
            <a:r>
              <a:rPr lang="en-US" sz="2400" dirty="0">
                <a:solidFill>
                  <a:srgbClr val="0D0D0D"/>
                </a:solidFill>
                <a:highlight>
                  <a:srgbClr val="FFFFFF"/>
                </a:highlight>
                <a:latin typeface="Helvetica"/>
                <a:cs typeface="Helvetica"/>
              </a:rPr>
              <a:t>Instances where individuals deviate from expected norms. This can lead to potential bias or misunderstanding.</a:t>
            </a:r>
          </a:p>
          <a:p>
            <a:pPr marL="342900" indent="-342900">
              <a:lnSpc>
                <a:spcPct val="110000"/>
              </a:lnSpc>
            </a:pPr>
            <a:r>
              <a:rPr lang="en-US" sz="2400" b="1" dirty="0">
                <a:solidFill>
                  <a:srgbClr val="0D0D0D"/>
                </a:solidFill>
                <a:highlight>
                  <a:srgbClr val="FFFFFF"/>
                </a:highlight>
                <a:latin typeface="Helvetica"/>
                <a:cs typeface="Helvetica"/>
              </a:rPr>
              <a:t>Masking: </a:t>
            </a:r>
            <a:r>
              <a:rPr lang="en-US" sz="2400" dirty="0">
                <a:solidFill>
                  <a:srgbClr val="0D0D0D"/>
                </a:solidFill>
                <a:highlight>
                  <a:srgbClr val="FFFFFF"/>
                </a:highlight>
                <a:latin typeface="Helvetica"/>
                <a:cs typeface="Helvetica"/>
              </a:rPr>
              <a:t>Concealing one's true feelings or experiences, which may hinder effective communication and disclosure of information.</a:t>
            </a:r>
          </a:p>
          <a:p>
            <a:pPr marL="342900" indent="-342900">
              <a:lnSpc>
                <a:spcPct val="110000"/>
              </a:lnSpc>
            </a:pPr>
            <a:r>
              <a:rPr lang="en-US" sz="2400" b="1" dirty="0">
                <a:solidFill>
                  <a:srgbClr val="0D0D0D"/>
                </a:solidFill>
                <a:highlight>
                  <a:srgbClr val="FFFFFF"/>
                </a:highlight>
                <a:latin typeface="Helvetica"/>
                <a:cs typeface="Helvetica"/>
              </a:rPr>
              <a:t>Lack of Sex Education: </a:t>
            </a:r>
            <a:r>
              <a:rPr lang="en-US" sz="2400" dirty="0">
                <a:solidFill>
                  <a:srgbClr val="0D0D0D"/>
                </a:solidFill>
                <a:highlight>
                  <a:srgbClr val="FFFFFF"/>
                </a:highlight>
                <a:latin typeface="Helvetica"/>
                <a:cs typeface="Helvetica"/>
              </a:rPr>
              <a:t>Insufficient knowledge or understanding of sexual rights, boundaries, and responsibilities.</a:t>
            </a:r>
          </a:p>
        </p:txBody>
      </p:sp>
    </p:spTree>
    <p:extLst>
      <p:ext uri="{BB962C8B-B14F-4D97-AF65-F5344CB8AC3E}">
        <p14:creationId xmlns:p14="http://schemas.microsoft.com/office/powerpoint/2010/main" val="313141072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C5CE28-D710-1743-8B03-5D6533D3AD76}"/>
              </a:ext>
            </a:extLst>
          </p:cNvPr>
          <p:cNvSpPr>
            <a:spLocks noGrp="1"/>
          </p:cNvSpPr>
          <p:nvPr>
            <p:ph type="title"/>
          </p:nvPr>
        </p:nvSpPr>
        <p:spPr/>
        <p:txBody>
          <a:bodyPr>
            <a:noAutofit/>
          </a:bodyPr>
          <a:lstStyle/>
          <a:p>
            <a:pPr algn="ctr"/>
            <a:r>
              <a:rPr lang="en-US" dirty="0">
                <a:latin typeface="Helvetica"/>
                <a:cs typeface="Helvetica"/>
              </a:rPr>
              <a:t>Relevant Factors for Investigators: Students with Autism (cont.)</a:t>
            </a:r>
            <a:endParaRPr lang="en-US" dirty="0"/>
          </a:p>
        </p:txBody>
      </p:sp>
      <p:sp>
        <p:nvSpPr>
          <p:cNvPr id="3" name="Content Placeholder 2">
            <a:extLst>
              <a:ext uri="{FF2B5EF4-FFF2-40B4-BE49-F238E27FC236}">
                <a16:creationId xmlns:a16="http://schemas.microsoft.com/office/drawing/2014/main" id="{2B6C0767-0839-9D41-AF6D-E3A0B96DC967}"/>
              </a:ext>
            </a:extLst>
          </p:cNvPr>
          <p:cNvSpPr>
            <a:spLocks noGrp="1"/>
          </p:cNvSpPr>
          <p:nvPr>
            <p:ph idx="1"/>
          </p:nvPr>
        </p:nvSpPr>
        <p:spPr>
          <a:xfrm>
            <a:off x="838200" y="2700758"/>
            <a:ext cx="10515600" cy="3556592"/>
          </a:xfrm>
        </p:spPr>
        <p:txBody>
          <a:bodyPr vert="horz" lIns="91440" tIns="45720" rIns="91440" bIns="45720" rtlCol="0" anchor="t">
            <a:noAutofit/>
          </a:bodyPr>
          <a:lstStyle/>
          <a:p>
            <a:pPr marL="342900" indent="-342900" algn="l"/>
            <a:r>
              <a:rPr lang="en-US" sz="2400" b="1" i="0" dirty="0">
                <a:solidFill>
                  <a:srgbClr val="0D0D0D"/>
                </a:solidFill>
                <a:effectLst/>
                <a:highlight>
                  <a:srgbClr val="FFFFFF"/>
                </a:highlight>
                <a:latin typeface="Helvetica"/>
                <a:cs typeface="Helvetica"/>
              </a:rPr>
              <a:t>Difficulty Reading &amp; Sending Signals</a:t>
            </a:r>
            <a:r>
              <a:rPr lang="en-US" sz="2400" b="0" i="0" dirty="0">
                <a:solidFill>
                  <a:srgbClr val="0D0D0D"/>
                </a:solidFill>
                <a:effectLst/>
                <a:highlight>
                  <a:srgbClr val="FFFFFF"/>
                </a:highlight>
                <a:latin typeface="Helvetica"/>
                <a:cs typeface="Helvetica"/>
              </a:rPr>
              <a:t>: Difficulty Understanding the subtle cues and messages conveyed through interactions with others.</a:t>
            </a:r>
            <a:endParaRPr lang="en-US" sz="2400" dirty="0">
              <a:cs typeface="Helvetica" pitchFamily="2" charset="0"/>
            </a:endParaRPr>
          </a:p>
          <a:p>
            <a:pPr marL="342900" indent="-342900" algn="l"/>
            <a:r>
              <a:rPr lang="en-US" sz="2400" b="1" i="0" dirty="0">
                <a:solidFill>
                  <a:srgbClr val="0D0D0D"/>
                </a:solidFill>
                <a:effectLst/>
                <a:highlight>
                  <a:srgbClr val="FFFFFF"/>
                </a:highlight>
                <a:latin typeface="Helvetica"/>
                <a:cs typeface="Helvetica"/>
              </a:rPr>
              <a:t>Literal Interpretations</a:t>
            </a:r>
            <a:r>
              <a:rPr lang="en-US" sz="2400" b="0" i="0" dirty="0">
                <a:solidFill>
                  <a:srgbClr val="0D0D0D"/>
                </a:solidFill>
                <a:effectLst/>
                <a:highlight>
                  <a:srgbClr val="FFFFFF"/>
                </a:highlight>
                <a:latin typeface="Helvetica"/>
                <a:cs typeface="Helvetica"/>
              </a:rPr>
              <a:t>: The potential for misinterpretation when taking words or actions at face value.</a:t>
            </a:r>
          </a:p>
          <a:p>
            <a:pPr marL="342900" indent="-342900" algn="l"/>
            <a:r>
              <a:rPr lang="en-US" sz="2400" b="1" i="0" dirty="0">
                <a:solidFill>
                  <a:srgbClr val="0D0D0D"/>
                </a:solidFill>
                <a:effectLst/>
                <a:highlight>
                  <a:srgbClr val="FFFFFF"/>
                </a:highlight>
                <a:latin typeface="Helvetica"/>
                <a:cs typeface="Helvetica"/>
              </a:rPr>
              <a:t>Social Naiveté</a:t>
            </a:r>
            <a:r>
              <a:rPr lang="en-US" sz="2400" b="0" i="0" dirty="0">
                <a:solidFill>
                  <a:srgbClr val="0D0D0D"/>
                </a:solidFill>
                <a:effectLst/>
                <a:highlight>
                  <a:srgbClr val="FFFFFF"/>
                </a:highlight>
                <a:latin typeface="Helvetica"/>
                <a:cs typeface="Helvetica"/>
              </a:rPr>
              <a:t>: Lack of awareness or understanding of social dynamics and implications.</a:t>
            </a:r>
          </a:p>
          <a:p>
            <a:pPr marL="0" indent="0" algn="l">
              <a:buNone/>
            </a:pPr>
            <a:endParaRPr lang="en-US" b="0" i="0" dirty="0">
              <a:solidFill>
                <a:srgbClr val="0D0D0D"/>
              </a:solidFill>
              <a:effectLst/>
              <a:highlight>
                <a:srgbClr val="FFFFFF"/>
              </a:highlight>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205227592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C5CE28-D710-1743-8B03-5D6533D3AD76}"/>
              </a:ext>
            </a:extLst>
          </p:cNvPr>
          <p:cNvSpPr>
            <a:spLocks noGrp="1"/>
          </p:cNvSpPr>
          <p:nvPr>
            <p:ph type="title"/>
          </p:nvPr>
        </p:nvSpPr>
        <p:spPr/>
        <p:txBody>
          <a:bodyPr/>
          <a:lstStyle/>
          <a:p>
            <a:pPr algn="ctr"/>
            <a:r>
              <a:rPr lang="en-US" dirty="0">
                <a:latin typeface="Helvetica"/>
                <a:cs typeface="Helvetica"/>
              </a:rPr>
              <a:t>Scenario #4</a:t>
            </a:r>
            <a:endParaRPr lang="en-US" dirty="0"/>
          </a:p>
        </p:txBody>
      </p:sp>
      <p:sp>
        <p:nvSpPr>
          <p:cNvPr id="3" name="Content Placeholder 2">
            <a:extLst>
              <a:ext uri="{FF2B5EF4-FFF2-40B4-BE49-F238E27FC236}">
                <a16:creationId xmlns:a16="http://schemas.microsoft.com/office/drawing/2014/main" id="{2B6C0767-0839-9D41-AF6D-E3A0B96DC967}"/>
              </a:ext>
            </a:extLst>
          </p:cNvPr>
          <p:cNvSpPr>
            <a:spLocks noGrp="1"/>
          </p:cNvSpPr>
          <p:nvPr>
            <p:ph idx="1"/>
          </p:nvPr>
        </p:nvSpPr>
        <p:spPr/>
        <p:txBody>
          <a:bodyPr vert="horz" lIns="91440" tIns="45720" rIns="91440" bIns="45720" rtlCol="0" anchor="t">
            <a:noAutofit/>
          </a:bodyPr>
          <a:lstStyle/>
          <a:p>
            <a:pPr marL="0" indent="0">
              <a:lnSpc>
                <a:spcPct val="107000"/>
              </a:lnSpc>
              <a:spcBef>
                <a:spcPts val="0"/>
              </a:spcBef>
              <a:spcAft>
                <a:spcPts val="800"/>
              </a:spcAft>
              <a:buNone/>
            </a:pPr>
            <a:r>
              <a:rPr lang="en-US" sz="2800" dirty="0">
                <a:latin typeface="Helvetica" panose="020B0604020202020204" pitchFamily="34" charset="0"/>
                <a:cs typeface="Helvetica" panose="020B0604020202020204" pitchFamily="34" charset="0"/>
              </a:rPr>
              <a:t>A male student who is registered with the Disability Services office based on an Autistic diagnosis is reported to the Equity/Title IX office for sexually harassing and stalking a female student. What are ways to support both students in an institutional response?</a:t>
            </a:r>
          </a:p>
        </p:txBody>
      </p:sp>
    </p:spTree>
    <p:extLst>
      <p:ext uri="{BB962C8B-B14F-4D97-AF65-F5344CB8AC3E}">
        <p14:creationId xmlns:p14="http://schemas.microsoft.com/office/powerpoint/2010/main" val="37524397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C5CE28-D710-1743-8B03-5D6533D3AD76}"/>
              </a:ext>
            </a:extLst>
          </p:cNvPr>
          <p:cNvSpPr>
            <a:spLocks noGrp="1"/>
          </p:cNvSpPr>
          <p:nvPr>
            <p:ph type="title"/>
          </p:nvPr>
        </p:nvSpPr>
        <p:spPr/>
        <p:txBody>
          <a:bodyPr/>
          <a:lstStyle/>
          <a:p>
            <a:pPr algn="ctr"/>
            <a:r>
              <a:rPr lang="en-US"/>
              <a:t>Meet the Presenters</a:t>
            </a:r>
          </a:p>
        </p:txBody>
      </p:sp>
      <p:sp>
        <p:nvSpPr>
          <p:cNvPr id="3" name="Content Placeholder 2">
            <a:extLst>
              <a:ext uri="{FF2B5EF4-FFF2-40B4-BE49-F238E27FC236}">
                <a16:creationId xmlns:a16="http://schemas.microsoft.com/office/drawing/2014/main" id="{2B6C0767-0839-9D41-AF6D-E3A0B96DC967}"/>
              </a:ext>
            </a:extLst>
          </p:cNvPr>
          <p:cNvSpPr>
            <a:spLocks noGrp="1"/>
          </p:cNvSpPr>
          <p:nvPr>
            <p:ph idx="1"/>
          </p:nvPr>
        </p:nvSpPr>
        <p:spPr/>
        <p:txBody>
          <a:bodyPr/>
          <a:lstStyle/>
          <a:p>
            <a:pPr marL="0" indent="0">
              <a:buNone/>
            </a:pPr>
            <a:r>
              <a:rPr lang="en-US" b="1" dirty="0"/>
              <a:t>David Reyes </a:t>
            </a:r>
            <a:r>
              <a:rPr lang="en-US" dirty="0"/>
              <a:t>(he/him), Senior Investigator,</a:t>
            </a:r>
          </a:p>
          <a:p>
            <a:pPr marL="0" indent="0">
              <a:buNone/>
            </a:pPr>
            <a:r>
              <a:rPr lang="en-US" dirty="0"/>
              <a:t>University of Southern California</a:t>
            </a:r>
          </a:p>
          <a:p>
            <a:pPr marL="0" indent="0">
              <a:buNone/>
            </a:pPr>
            <a:endParaRPr lang="en-US" dirty="0"/>
          </a:p>
          <a:p>
            <a:pPr marL="0" indent="0">
              <a:buNone/>
            </a:pPr>
            <a:r>
              <a:rPr lang="en-US" b="1" dirty="0"/>
              <a:t>Samantha </a:t>
            </a:r>
            <a:r>
              <a:rPr lang="en-US" b="1" i="0" dirty="0">
                <a:solidFill>
                  <a:srgbClr val="000000"/>
                </a:solidFill>
                <a:effectLst/>
                <a:highlight>
                  <a:srgbClr val="FFFFFF"/>
                </a:highlight>
                <a:latin typeface="Roboto" panose="02000000000000000000" pitchFamily="2" charset="0"/>
              </a:rPr>
              <a:t>Cuillier</a:t>
            </a:r>
            <a:r>
              <a:rPr lang="en-US" b="1" dirty="0"/>
              <a:t>, </a:t>
            </a:r>
            <a:r>
              <a:rPr lang="en-US" dirty="0"/>
              <a:t>(she/her), Senior Investigator, University of Southern California</a:t>
            </a:r>
          </a:p>
        </p:txBody>
      </p:sp>
    </p:spTree>
    <p:extLst>
      <p:ext uri="{BB962C8B-B14F-4D97-AF65-F5344CB8AC3E}">
        <p14:creationId xmlns:p14="http://schemas.microsoft.com/office/powerpoint/2010/main" val="334316593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8D1301-262B-9125-B0BE-83CC4F70A981}"/>
              </a:ext>
            </a:extLst>
          </p:cNvPr>
          <p:cNvSpPr>
            <a:spLocks noGrp="1"/>
          </p:cNvSpPr>
          <p:nvPr>
            <p:ph type="title"/>
          </p:nvPr>
        </p:nvSpPr>
        <p:spPr/>
        <p:txBody>
          <a:bodyPr/>
          <a:lstStyle/>
          <a:p>
            <a:pPr algn="ctr"/>
            <a:r>
              <a:rPr lang="en-US" dirty="0">
                <a:latin typeface="Helvetica"/>
                <a:cs typeface="Helvetica"/>
              </a:rPr>
              <a:t>Scenario #4 Considerations</a:t>
            </a:r>
            <a:endParaRPr lang="en-US" dirty="0"/>
          </a:p>
        </p:txBody>
      </p:sp>
      <p:sp>
        <p:nvSpPr>
          <p:cNvPr id="3" name="Content Placeholder 2">
            <a:extLst>
              <a:ext uri="{FF2B5EF4-FFF2-40B4-BE49-F238E27FC236}">
                <a16:creationId xmlns:a16="http://schemas.microsoft.com/office/drawing/2014/main" id="{BD5B0E37-5B47-2C7A-AA28-70226659C8E6}"/>
              </a:ext>
            </a:extLst>
          </p:cNvPr>
          <p:cNvSpPr>
            <a:spLocks noGrp="1"/>
          </p:cNvSpPr>
          <p:nvPr>
            <p:ph idx="1"/>
          </p:nvPr>
        </p:nvSpPr>
        <p:spPr/>
        <p:txBody>
          <a:bodyPr>
            <a:normAutofit fontScale="85000" lnSpcReduction="10000"/>
          </a:bodyPr>
          <a:lstStyle/>
          <a:p>
            <a:r>
              <a:rPr lang="en-US" b="1" dirty="0"/>
              <a:t>Impact</a:t>
            </a:r>
            <a:r>
              <a:rPr lang="en-US" dirty="0"/>
              <a:t>: What is the impact of the conduct on the Reporting Party?</a:t>
            </a:r>
          </a:p>
          <a:p>
            <a:r>
              <a:rPr lang="en-US" b="1" dirty="0"/>
              <a:t>Safety</a:t>
            </a:r>
            <a:r>
              <a:rPr lang="en-US" dirty="0"/>
              <a:t>: Are there safety concerns or threats of physical harm?</a:t>
            </a:r>
          </a:p>
          <a:p>
            <a:r>
              <a:rPr lang="en-US" b="1" dirty="0"/>
              <a:t>Informal Resolution</a:t>
            </a:r>
            <a:r>
              <a:rPr lang="en-US" dirty="0"/>
              <a:t>: Depending on the nature of the underlying facts, informal resolution where voluntary coaching may provide needed education and prevent reoccurrence of the reported conduct. </a:t>
            </a:r>
          </a:p>
          <a:p>
            <a:r>
              <a:rPr lang="en-US" b="1" dirty="0"/>
              <a:t>Non-punitive Remedial Measure</a:t>
            </a:r>
            <a:r>
              <a:rPr lang="en-US" dirty="0"/>
              <a:t>: A no-contact directive can be issued to ensure no future contact occurs between the parties. </a:t>
            </a:r>
          </a:p>
          <a:p>
            <a:endParaRPr lang="en-US" dirty="0"/>
          </a:p>
        </p:txBody>
      </p:sp>
    </p:spTree>
    <p:extLst>
      <p:ext uri="{BB962C8B-B14F-4D97-AF65-F5344CB8AC3E}">
        <p14:creationId xmlns:p14="http://schemas.microsoft.com/office/powerpoint/2010/main" val="306143372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5A9D4-14E7-7840-A70B-4DA0C488E305}"/>
              </a:ext>
            </a:extLst>
          </p:cNvPr>
          <p:cNvSpPr>
            <a:spLocks noGrp="1"/>
          </p:cNvSpPr>
          <p:nvPr>
            <p:ph type="title"/>
          </p:nvPr>
        </p:nvSpPr>
        <p:spPr>
          <a:xfrm>
            <a:off x="838200" y="2766218"/>
            <a:ext cx="10515600" cy="1325563"/>
          </a:xfrm>
        </p:spPr>
        <p:txBody>
          <a:bodyPr/>
          <a:lstStyle/>
          <a:p>
            <a:pPr algn="ctr">
              <a:lnSpc>
                <a:spcPct val="100000"/>
              </a:lnSpc>
              <a:spcBef>
                <a:spcPts val="0"/>
              </a:spcBef>
              <a:spcAft>
                <a:spcPts val="2400"/>
              </a:spcAft>
            </a:pPr>
            <a:r>
              <a:rPr lang="en-US" sz="4400"/>
              <a:t>Thank you for attending!</a:t>
            </a:r>
          </a:p>
        </p:txBody>
      </p:sp>
    </p:spTree>
    <p:extLst>
      <p:ext uri="{BB962C8B-B14F-4D97-AF65-F5344CB8AC3E}">
        <p14:creationId xmlns:p14="http://schemas.microsoft.com/office/powerpoint/2010/main" val="6320243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C5CE28-D710-1743-8B03-5D6533D3AD76}"/>
              </a:ext>
            </a:extLst>
          </p:cNvPr>
          <p:cNvSpPr>
            <a:spLocks noGrp="1"/>
          </p:cNvSpPr>
          <p:nvPr>
            <p:ph type="title"/>
          </p:nvPr>
        </p:nvSpPr>
        <p:spPr/>
        <p:txBody>
          <a:bodyPr/>
          <a:lstStyle/>
          <a:p>
            <a:pPr algn="ctr"/>
            <a:r>
              <a:rPr lang="en-US">
                <a:latin typeface="Helvetica"/>
                <a:cs typeface="Helvetica"/>
              </a:rPr>
              <a:t>Disclaimer</a:t>
            </a:r>
            <a:endParaRPr lang="en-US"/>
          </a:p>
        </p:txBody>
      </p:sp>
      <p:sp>
        <p:nvSpPr>
          <p:cNvPr id="3" name="Content Placeholder 2">
            <a:extLst>
              <a:ext uri="{FF2B5EF4-FFF2-40B4-BE49-F238E27FC236}">
                <a16:creationId xmlns:a16="http://schemas.microsoft.com/office/drawing/2014/main" id="{2B6C0767-0839-9D41-AF6D-E3A0B96DC967}"/>
              </a:ext>
            </a:extLst>
          </p:cNvPr>
          <p:cNvSpPr>
            <a:spLocks noGrp="1"/>
          </p:cNvSpPr>
          <p:nvPr>
            <p:ph idx="1"/>
          </p:nvPr>
        </p:nvSpPr>
        <p:spPr/>
        <p:txBody>
          <a:bodyPr vert="horz" lIns="91440" tIns="45720" rIns="91440" bIns="45720" rtlCol="0" anchor="t">
            <a:normAutofit/>
          </a:bodyPr>
          <a:lstStyle/>
          <a:p>
            <a:r>
              <a:rPr lang="en-US" sz="2800" dirty="0">
                <a:solidFill>
                  <a:srgbClr val="000000"/>
                </a:solidFill>
                <a:latin typeface="Helvetica"/>
                <a:cs typeface="Helvetica"/>
              </a:rPr>
              <a:t>U.S. Department of Education released new Title IX Regulations on April 19, 2024, effective on August 1, 2024. </a:t>
            </a:r>
          </a:p>
          <a:p>
            <a:r>
              <a:rPr lang="en-US" sz="2800" dirty="0">
                <a:solidFill>
                  <a:srgbClr val="000000"/>
                </a:solidFill>
                <a:latin typeface="Helvetica"/>
                <a:cs typeface="Helvetica"/>
              </a:rPr>
              <a:t>Please note, all practical scenarios and supportive measures discussions in today's presentation pre-date the new release.</a:t>
            </a:r>
          </a:p>
          <a:p>
            <a:endParaRPr lang="en-US" dirty="0">
              <a:cs typeface="Helvetica"/>
            </a:endParaRPr>
          </a:p>
        </p:txBody>
      </p:sp>
    </p:spTree>
    <p:extLst>
      <p:ext uri="{BB962C8B-B14F-4D97-AF65-F5344CB8AC3E}">
        <p14:creationId xmlns:p14="http://schemas.microsoft.com/office/powerpoint/2010/main" val="2299178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C5CE28-D710-1743-8B03-5D6533D3AD76}"/>
              </a:ext>
            </a:extLst>
          </p:cNvPr>
          <p:cNvSpPr>
            <a:spLocks noGrp="1"/>
          </p:cNvSpPr>
          <p:nvPr>
            <p:ph type="title"/>
          </p:nvPr>
        </p:nvSpPr>
        <p:spPr/>
        <p:txBody>
          <a:bodyPr/>
          <a:lstStyle/>
          <a:p>
            <a:pPr algn="ctr"/>
            <a:r>
              <a:rPr lang="en-US" dirty="0"/>
              <a:t>Today’s Presentation Topics</a:t>
            </a:r>
          </a:p>
        </p:txBody>
      </p:sp>
      <p:sp>
        <p:nvSpPr>
          <p:cNvPr id="3" name="Content Placeholder 2">
            <a:extLst>
              <a:ext uri="{FF2B5EF4-FFF2-40B4-BE49-F238E27FC236}">
                <a16:creationId xmlns:a16="http://schemas.microsoft.com/office/drawing/2014/main" id="{2B6C0767-0839-9D41-AF6D-E3A0B96DC967}"/>
              </a:ext>
            </a:extLst>
          </p:cNvPr>
          <p:cNvSpPr>
            <a:spLocks noGrp="1"/>
          </p:cNvSpPr>
          <p:nvPr>
            <p:ph idx="1"/>
          </p:nvPr>
        </p:nvSpPr>
        <p:spPr/>
        <p:txBody>
          <a:bodyPr vert="horz" lIns="91440" tIns="45720" rIns="91440" bIns="45720" rtlCol="0" anchor="t">
            <a:normAutofit/>
          </a:bodyPr>
          <a:lstStyle/>
          <a:p>
            <a:pPr marL="457200" indent="-457200"/>
            <a:r>
              <a:rPr lang="en-US" sz="2800">
                <a:latin typeface="Helvetica"/>
                <a:cs typeface="Helvetica"/>
              </a:rPr>
              <a:t>Title IX and Applicable Policy Definitions</a:t>
            </a:r>
            <a:endParaRPr lang="en-US" sz="2800">
              <a:cs typeface="Helvetica"/>
            </a:endParaRPr>
          </a:p>
          <a:p>
            <a:pPr marL="457200" indent="-457200"/>
            <a:r>
              <a:rPr lang="en-US" sz="2800">
                <a:latin typeface="Helvetica"/>
                <a:cs typeface="Helvetica"/>
              </a:rPr>
              <a:t>Collaborative Strategies for Equity/Title IX and Disability Services offices</a:t>
            </a:r>
            <a:endParaRPr lang="en-US" sz="2800">
              <a:cs typeface="Helvetica"/>
            </a:endParaRPr>
          </a:p>
          <a:p>
            <a:pPr marL="457200" indent="-457200"/>
            <a:r>
              <a:rPr lang="en-US" sz="2800">
                <a:latin typeface="Helvetica"/>
                <a:cs typeface="Helvetica"/>
              </a:rPr>
              <a:t>Accommodation/Supportive Measures Examples and Group Discussion</a:t>
            </a:r>
            <a:endParaRPr lang="en-US" sz="2800">
              <a:cs typeface="Helvetica"/>
            </a:endParaRPr>
          </a:p>
          <a:p>
            <a:pPr marL="457200" indent="-457200"/>
            <a:r>
              <a:rPr lang="en-US" sz="2800">
                <a:latin typeface="Helvetica"/>
                <a:cs typeface="Helvetica"/>
              </a:rPr>
              <a:t>Practical Scenarios and Group Discussion</a:t>
            </a:r>
          </a:p>
          <a:p>
            <a:pPr marL="457200" indent="-457200"/>
            <a:r>
              <a:rPr lang="en-US" sz="2800">
                <a:latin typeface="Helvetica"/>
                <a:cs typeface="Helvetica"/>
              </a:rPr>
              <a:t>Q&amp;A</a:t>
            </a:r>
            <a:endParaRPr lang="en-US" sz="2800">
              <a:cs typeface="Helvetica"/>
            </a:endParaRPr>
          </a:p>
          <a:p>
            <a:pPr marL="0" indent="0">
              <a:buNone/>
            </a:pPr>
            <a:endParaRPr lang="en-US"/>
          </a:p>
        </p:txBody>
      </p:sp>
    </p:spTree>
    <p:extLst>
      <p:ext uri="{BB962C8B-B14F-4D97-AF65-F5344CB8AC3E}">
        <p14:creationId xmlns:p14="http://schemas.microsoft.com/office/powerpoint/2010/main" val="15214291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0BEC22-5E0C-963F-3B55-CC18334B9071}"/>
              </a:ext>
            </a:extLst>
          </p:cNvPr>
          <p:cNvSpPr>
            <a:spLocks noGrp="1"/>
          </p:cNvSpPr>
          <p:nvPr>
            <p:ph type="title"/>
          </p:nvPr>
        </p:nvSpPr>
        <p:spPr/>
        <p:txBody>
          <a:bodyPr/>
          <a:lstStyle/>
          <a:p>
            <a:pPr algn="ctr"/>
            <a:r>
              <a:rPr lang="en-US"/>
              <a:t>Title IX of the Education Amendments of 1972</a:t>
            </a:r>
          </a:p>
        </p:txBody>
      </p:sp>
      <p:sp>
        <p:nvSpPr>
          <p:cNvPr id="3" name="Content Placeholder 2">
            <a:extLst>
              <a:ext uri="{FF2B5EF4-FFF2-40B4-BE49-F238E27FC236}">
                <a16:creationId xmlns:a16="http://schemas.microsoft.com/office/drawing/2014/main" id="{04472B4F-BC30-D629-D3F1-D772C320FEA8}"/>
              </a:ext>
            </a:extLst>
          </p:cNvPr>
          <p:cNvSpPr>
            <a:spLocks noGrp="1"/>
          </p:cNvSpPr>
          <p:nvPr>
            <p:ph idx="1"/>
          </p:nvPr>
        </p:nvSpPr>
        <p:spPr/>
        <p:txBody>
          <a:bodyPr vert="horz" lIns="91440" tIns="45720" rIns="91440" bIns="45720" rtlCol="0" anchor="t">
            <a:normAutofit/>
          </a:bodyPr>
          <a:lstStyle/>
          <a:p>
            <a:r>
              <a:rPr lang="en-US" sz="2800" dirty="0">
                <a:latin typeface="Helvetica"/>
                <a:cs typeface="Helvetica"/>
              </a:rPr>
              <a:t>No person in the United States shall, on the basis of sex, be excluded from the participation in, be denied the benefits of, or be subjected to discrimination under any education program or activity receiving federal financial assistance.</a:t>
            </a:r>
          </a:p>
          <a:p>
            <a:endParaRPr lang="en-US" sz="2800" dirty="0">
              <a:latin typeface="Helvetica"/>
              <a:cs typeface="Helvetica"/>
            </a:endParaRPr>
          </a:p>
        </p:txBody>
      </p:sp>
    </p:spTree>
    <p:extLst>
      <p:ext uri="{BB962C8B-B14F-4D97-AF65-F5344CB8AC3E}">
        <p14:creationId xmlns:p14="http://schemas.microsoft.com/office/powerpoint/2010/main" val="36158539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9C1084-2635-F7C8-9E6A-3E28616ECCC1}"/>
              </a:ext>
            </a:extLst>
          </p:cNvPr>
          <p:cNvSpPr>
            <a:spLocks noGrp="1"/>
          </p:cNvSpPr>
          <p:nvPr>
            <p:ph type="title"/>
          </p:nvPr>
        </p:nvSpPr>
        <p:spPr/>
        <p:txBody>
          <a:bodyPr/>
          <a:lstStyle/>
          <a:p>
            <a:pPr algn="ctr"/>
            <a:r>
              <a:rPr lang="en-US">
                <a:latin typeface="Helvetica"/>
                <a:cs typeface="Helvetica"/>
              </a:rPr>
              <a:t>What is an Equity or Title IX Investigation?</a:t>
            </a:r>
            <a:endParaRPr lang="en-US"/>
          </a:p>
        </p:txBody>
      </p:sp>
      <p:sp>
        <p:nvSpPr>
          <p:cNvPr id="3" name="Content Placeholder 2">
            <a:extLst>
              <a:ext uri="{FF2B5EF4-FFF2-40B4-BE49-F238E27FC236}">
                <a16:creationId xmlns:a16="http://schemas.microsoft.com/office/drawing/2014/main" id="{5166741F-57C2-AF4E-935B-C2B44E482E58}"/>
              </a:ext>
            </a:extLst>
          </p:cNvPr>
          <p:cNvSpPr>
            <a:spLocks noGrp="1"/>
          </p:cNvSpPr>
          <p:nvPr>
            <p:ph idx="1"/>
          </p:nvPr>
        </p:nvSpPr>
        <p:spPr>
          <a:xfrm>
            <a:off x="838200" y="2481925"/>
            <a:ext cx="10515600" cy="3556592"/>
          </a:xfrm>
        </p:spPr>
        <p:txBody>
          <a:bodyPr vert="horz" lIns="91440" tIns="45720" rIns="91440" bIns="45720" rtlCol="0" anchor="t">
            <a:noAutofit/>
          </a:bodyPr>
          <a:lstStyle/>
          <a:p>
            <a:pPr marL="0" indent="0" algn="l">
              <a:buNone/>
            </a:pPr>
            <a:r>
              <a:rPr lang="en-US" sz="2400" b="1" i="0" dirty="0">
                <a:solidFill>
                  <a:srgbClr val="0D0D0D"/>
                </a:solidFill>
                <a:effectLst/>
                <a:highlight>
                  <a:srgbClr val="FFFFFF"/>
                </a:highlight>
                <a:latin typeface="Helvetica" panose="020B0604020202020204" pitchFamily="34" charset="0"/>
                <a:cs typeface="Helvetica" panose="020B0604020202020204" pitchFamily="34" charset="0"/>
              </a:rPr>
              <a:t>Not Every Formal Complaint Results in Investigation</a:t>
            </a:r>
            <a:r>
              <a:rPr lang="en-US" sz="2400" b="0" i="0" dirty="0">
                <a:solidFill>
                  <a:srgbClr val="0D0D0D"/>
                </a:solidFill>
                <a:effectLst/>
                <a:highlight>
                  <a:srgbClr val="FFFFFF"/>
                </a:highlight>
                <a:latin typeface="Helvetica" panose="020B0604020202020204" pitchFamily="34" charset="0"/>
                <a:cs typeface="Helvetica" panose="020B0604020202020204" pitchFamily="34" charset="0"/>
              </a:rPr>
              <a:t>: There will be reports that do not rise to the level of a policy violation or jurisdictional barriers. </a:t>
            </a:r>
          </a:p>
          <a:p>
            <a:pPr marL="0" indent="0">
              <a:buNone/>
            </a:pPr>
            <a:r>
              <a:rPr lang="en-US" sz="2400" b="1" dirty="0">
                <a:solidFill>
                  <a:srgbClr val="0D0D0D"/>
                </a:solidFill>
                <a:highlight>
                  <a:srgbClr val="FFFFFF"/>
                </a:highlight>
                <a:latin typeface="Helvetica" panose="020B0604020202020204" pitchFamily="34" charset="0"/>
                <a:cs typeface="Helvetica" panose="020B0604020202020204" pitchFamily="34" charset="0"/>
              </a:rPr>
              <a:t>Reporting Options for Reporting Parties</a:t>
            </a:r>
            <a:r>
              <a:rPr lang="en-US" sz="2400" dirty="0">
                <a:solidFill>
                  <a:srgbClr val="0D0D0D"/>
                </a:solidFill>
                <a:highlight>
                  <a:srgbClr val="FFFFFF"/>
                </a:highlight>
                <a:latin typeface="Helvetica" panose="020B0604020202020204" pitchFamily="34" charset="0"/>
                <a:cs typeface="Helvetica" panose="020B0604020202020204" pitchFamily="34" charset="0"/>
              </a:rPr>
              <a:t>: Only support, only document experience, or filing a Formal Complaint.</a:t>
            </a:r>
          </a:p>
          <a:p>
            <a:pPr marL="0" indent="0">
              <a:buNone/>
            </a:pPr>
            <a:r>
              <a:rPr lang="en-US" sz="2400" b="1" dirty="0">
                <a:solidFill>
                  <a:srgbClr val="0D0D0D"/>
                </a:solidFill>
                <a:highlight>
                  <a:srgbClr val="FFFFFF"/>
                </a:highlight>
                <a:latin typeface="Helvetica"/>
                <a:cs typeface="Helvetica"/>
              </a:rPr>
              <a:t>Resolution Options</a:t>
            </a:r>
            <a:r>
              <a:rPr lang="en-US" sz="2400" b="0" i="0" dirty="0">
                <a:solidFill>
                  <a:srgbClr val="0D0D0D"/>
                </a:solidFill>
                <a:effectLst/>
                <a:highlight>
                  <a:srgbClr val="FFFFFF"/>
                </a:highlight>
                <a:latin typeface="Helvetica"/>
                <a:cs typeface="Helvetica"/>
              </a:rPr>
              <a:t>:</a:t>
            </a:r>
            <a:r>
              <a:rPr lang="en-US" sz="2400" dirty="0">
                <a:solidFill>
                  <a:srgbClr val="0D0D0D"/>
                </a:solidFill>
                <a:highlight>
                  <a:srgbClr val="FFFFFF"/>
                </a:highlight>
                <a:latin typeface="Helvetica"/>
                <a:cs typeface="Helvetica"/>
              </a:rPr>
              <a:t> Some complaints can be resolved before initiating a formal investigation or may be alternatively resolved after an investigation has been noticed.</a:t>
            </a:r>
            <a:endParaRPr lang="en-US" sz="2400" b="0" i="0" dirty="0">
              <a:solidFill>
                <a:srgbClr val="0D0D0D"/>
              </a:solidFill>
              <a:effectLst/>
              <a:highlight>
                <a:srgbClr val="FFFFFF"/>
              </a:highlight>
              <a:latin typeface="Helvetica" panose="020B0604020202020204" pitchFamily="34" charset="0"/>
              <a:cs typeface="Helvetica" panose="020B0604020202020204" pitchFamily="34" charset="0"/>
            </a:endParaRPr>
          </a:p>
          <a:p>
            <a:pPr marL="0" indent="0" algn="l">
              <a:buNone/>
            </a:pPr>
            <a:r>
              <a:rPr lang="en-US" sz="2400" b="1" dirty="0">
                <a:solidFill>
                  <a:srgbClr val="0D0D0D"/>
                </a:solidFill>
                <a:highlight>
                  <a:srgbClr val="FFFFFF"/>
                </a:highlight>
                <a:latin typeface="Helvetica" panose="020B0604020202020204" pitchFamily="34" charset="0"/>
                <a:cs typeface="Helvetica" panose="020B0604020202020204" pitchFamily="34" charset="0"/>
              </a:rPr>
              <a:t>Supportive Measures and Resources</a:t>
            </a:r>
            <a:r>
              <a:rPr lang="en-US" sz="2400" dirty="0">
                <a:solidFill>
                  <a:srgbClr val="0D0D0D"/>
                </a:solidFill>
                <a:highlight>
                  <a:srgbClr val="FFFFFF"/>
                </a:highlight>
                <a:latin typeface="Helvetica" panose="020B0604020202020204" pitchFamily="34" charset="0"/>
                <a:cs typeface="Helvetica" panose="020B0604020202020204" pitchFamily="34" charset="0"/>
              </a:rPr>
              <a:t>: These are none punitive measures which are meant to restore equity to those impacted by an investigation.</a:t>
            </a:r>
          </a:p>
        </p:txBody>
      </p:sp>
    </p:spTree>
    <p:extLst>
      <p:ext uri="{BB962C8B-B14F-4D97-AF65-F5344CB8AC3E}">
        <p14:creationId xmlns:p14="http://schemas.microsoft.com/office/powerpoint/2010/main" val="2614250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9C1084-2635-F7C8-9E6A-3E28616ECCC1}"/>
              </a:ext>
            </a:extLst>
          </p:cNvPr>
          <p:cNvSpPr>
            <a:spLocks noGrp="1"/>
          </p:cNvSpPr>
          <p:nvPr>
            <p:ph type="title"/>
          </p:nvPr>
        </p:nvSpPr>
        <p:spPr/>
        <p:txBody>
          <a:bodyPr/>
          <a:lstStyle/>
          <a:p>
            <a:pPr algn="ctr"/>
            <a:r>
              <a:rPr lang="en-US" dirty="0">
                <a:latin typeface="Helvetica"/>
                <a:cs typeface="Helvetica"/>
              </a:rPr>
              <a:t>What is an Equity or Title IX Investigation? (cont.)</a:t>
            </a:r>
            <a:endParaRPr lang="en-US" dirty="0"/>
          </a:p>
        </p:txBody>
      </p:sp>
      <p:sp>
        <p:nvSpPr>
          <p:cNvPr id="3" name="Content Placeholder 2">
            <a:extLst>
              <a:ext uri="{FF2B5EF4-FFF2-40B4-BE49-F238E27FC236}">
                <a16:creationId xmlns:a16="http://schemas.microsoft.com/office/drawing/2014/main" id="{5166741F-57C2-AF4E-935B-C2B44E482E58}"/>
              </a:ext>
            </a:extLst>
          </p:cNvPr>
          <p:cNvSpPr>
            <a:spLocks noGrp="1"/>
          </p:cNvSpPr>
          <p:nvPr>
            <p:ph idx="1"/>
          </p:nvPr>
        </p:nvSpPr>
        <p:spPr/>
        <p:txBody>
          <a:bodyPr vert="horz" lIns="91440" tIns="45720" rIns="91440" bIns="45720" rtlCol="0" anchor="t">
            <a:noAutofit/>
          </a:bodyPr>
          <a:lstStyle/>
          <a:p>
            <a:pPr marL="0" indent="0">
              <a:buNone/>
            </a:pPr>
            <a:r>
              <a:rPr lang="en-US" sz="2400" b="1" i="0" dirty="0">
                <a:solidFill>
                  <a:srgbClr val="0D0D0D"/>
                </a:solidFill>
                <a:effectLst/>
                <a:highlight>
                  <a:srgbClr val="FFFFFF"/>
                </a:highlight>
                <a:latin typeface="Helvetica" panose="020B0604020202020204" pitchFamily="34" charset="0"/>
                <a:cs typeface="Helvetica" panose="020B0604020202020204" pitchFamily="34" charset="0"/>
              </a:rPr>
              <a:t>Notice and Participation</a:t>
            </a:r>
            <a:r>
              <a:rPr lang="en-US" sz="2400" b="0" i="0" dirty="0">
                <a:solidFill>
                  <a:srgbClr val="0D0D0D"/>
                </a:solidFill>
                <a:effectLst/>
                <a:highlight>
                  <a:srgbClr val="FFFFFF"/>
                </a:highlight>
                <a:latin typeface="Helvetica" panose="020B0604020202020204" pitchFamily="34" charset="0"/>
                <a:cs typeface="Helvetica" panose="020B0604020202020204" pitchFamily="34" charset="0"/>
              </a:rPr>
              <a:t>: All involved parties are afforded notice and the opportunity to participate in the investigation process, ensuring fairness and transparency.</a:t>
            </a:r>
          </a:p>
          <a:p>
            <a:pPr marL="0" indent="0">
              <a:buNone/>
            </a:pPr>
            <a:r>
              <a:rPr lang="en-US" sz="2400" b="1" i="0" dirty="0">
                <a:solidFill>
                  <a:srgbClr val="0D0D0D"/>
                </a:solidFill>
                <a:effectLst/>
                <a:highlight>
                  <a:srgbClr val="FFFFFF"/>
                </a:highlight>
                <a:latin typeface="Helvetica"/>
                <a:cs typeface="Helvetica"/>
              </a:rPr>
              <a:t>Use of Institutional Collaboration</a:t>
            </a:r>
            <a:r>
              <a:rPr lang="en-US" sz="2400" b="0" i="0" dirty="0">
                <a:solidFill>
                  <a:srgbClr val="0D0D0D"/>
                </a:solidFill>
                <a:effectLst/>
                <a:highlight>
                  <a:srgbClr val="FFFFFF"/>
                </a:highlight>
                <a:latin typeface="Helvetica"/>
                <a:cs typeface="Helvetica"/>
              </a:rPr>
              <a:t>: Equity</a:t>
            </a:r>
            <a:r>
              <a:rPr lang="en-US" sz="2400" dirty="0">
                <a:solidFill>
                  <a:srgbClr val="0D0D0D"/>
                </a:solidFill>
                <a:highlight>
                  <a:srgbClr val="FFFFFF"/>
                </a:highlight>
                <a:latin typeface="Helvetica"/>
                <a:cs typeface="Helvetica"/>
              </a:rPr>
              <a:t>/Title IX</a:t>
            </a:r>
            <a:r>
              <a:rPr lang="en-US" sz="2400" b="0" i="0" dirty="0">
                <a:solidFill>
                  <a:srgbClr val="0D0D0D"/>
                </a:solidFill>
                <a:effectLst/>
                <a:highlight>
                  <a:srgbClr val="FFFFFF"/>
                </a:highlight>
                <a:latin typeface="Helvetica"/>
                <a:cs typeface="Helvetica"/>
              </a:rPr>
              <a:t> offices collaborate with other institutional entities to gather relevant information, leveraging partnerships for comprehensive investigations.</a:t>
            </a:r>
          </a:p>
          <a:p>
            <a:pPr marL="0" indent="0">
              <a:buNone/>
            </a:pPr>
            <a:r>
              <a:rPr lang="en-US" sz="2400" b="1" dirty="0">
                <a:solidFill>
                  <a:srgbClr val="0D0D0D"/>
                </a:solidFill>
                <a:highlight>
                  <a:srgbClr val="FFFFFF"/>
                </a:highlight>
                <a:latin typeface="Helvetica"/>
                <a:cs typeface="Helvetica"/>
              </a:rPr>
              <a:t>Alternative Resolution Option</a:t>
            </a:r>
            <a:r>
              <a:rPr lang="en-US" sz="2400" dirty="0">
                <a:solidFill>
                  <a:srgbClr val="0D0D0D"/>
                </a:solidFill>
                <a:highlight>
                  <a:srgbClr val="FFFFFF"/>
                </a:highlight>
                <a:latin typeface="Helvetica"/>
                <a:cs typeface="Helvetica"/>
              </a:rPr>
              <a:t>: Under certain circumstances, the parties may be able to conclude an ongoing investigation though mutual agreement as to the outcome.</a:t>
            </a:r>
            <a:endParaRPr lang="en-US" sz="2400" b="0" i="0" dirty="0">
              <a:solidFill>
                <a:srgbClr val="0D0D0D"/>
              </a:solidFill>
              <a:effectLst/>
              <a:highlight>
                <a:srgbClr val="FFFFFF"/>
              </a:highlight>
              <a:latin typeface="Helvetica"/>
              <a:cs typeface="Helvetica"/>
            </a:endParaRPr>
          </a:p>
        </p:txBody>
      </p:sp>
    </p:spTree>
    <p:extLst>
      <p:ext uri="{BB962C8B-B14F-4D97-AF65-F5344CB8AC3E}">
        <p14:creationId xmlns:p14="http://schemas.microsoft.com/office/powerpoint/2010/main" val="5007991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head white 2020" id="{10EFE8D1-1499-4142-9EB3-56CEF9B1E2C1}" vid="{A2040251-43F7-F64C-A41A-6195C6BCD9B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42BB3CFE8CCB14F8748A1C4D0243B56" ma:contentTypeVersion="18" ma:contentTypeDescription="Create a new document." ma:contentTypeScope="" ma:versionID="3c4b37d69f2adccaf53312f65b9296c7">
  <xsd:schema xmlns:xsd="http://www.w3.org/2001/XMLSchema" xmlns:xs="http://www.w3.org/2001/XMLSchema" xmlns:p="http://schemas.microsoft.com/office/2006/metadata/properties" xmlns:ns2="df00a69c-08b1-4675-bb6a-cf7c4c316fdc" xmlns:ns3="80abed86-e3f1-4ec6-8506-61301fc8a458" targetNamespace="http://schemas.microsoft.com/office/2006/metadata/properties" ma:root="true" ma:fieldsID="59d03006dd0123fd89a4f02c76fccee5" ns2:_="" ns3:_="">
    <xsd:import namespace="df00a69c-08b1-4675-bb6a-cf7c4c316fdc"/>
    <xsd:import namespace="80abed86-e3f1-4ec6-8506-61301fc8a458"/>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f00a69c-08b1-4675-bb6a-cf7c4c316fd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080b4d8b-3b9c-4f83-8c31-2e729213ab7b"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0abed86-e3f1-4ec6-8506-61301fc8a458"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98f65522-bcfe-4ea6-b1d3-36ff4e966ae2}" ma:internalName="TaxCatchAll" ma:showField="CatchAllData" ma:web="80abed86-e3f1-4ec6-8506-61301fc8a45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80abed86-e3f1-4ec6-8506-61301fc8a458" xsi:nil="true"/>
    <lcf76f155ced4ddcb4097134ff3c332f xmlns="df00a69c-08b1-4675-bb6a-cf7c4c316fdc">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BF0C1713-5831-44B9-805F-D12A6E7E1688}">
  <ds:schemaRefs>
    <ds:schemaRef ds:uri="http://schemas.microsoft.com/sharepoint/v3/contenttype/forms"/>
  </ds:schemaRefs>
</ds:datastoreItem>
</file>

<file path=customXml/itemProps2.xml><?xml version="1.0" encoding="utf-8"?>
<ds:datastoreItem xmlns:ds="http://schemas.openxmlformats.org/officeDocument/2006/customXml" ds:itemID="{E766DD6C-8D2A-4090-B7A1-1EECFEDE2A37}">
  <ds:schemaRefs>
    <ds:schemaRef ds:uri="80abed86-e3f1-4ec6-8506-61301fc8a458"/>
    <ds:schemaRef ds:uri="df00a69c-08b1-4675-bb6a-cf7c4c316fd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8F3BF504-13F8-4BE3-B9C0-EB1379BA0930}">
  <ds:schemaRefs>
    <ds:schemaRef ds:uri="df00a69c-08b1-4675-bb6a-cf7c4c316fdc"/>
    <ds:schemaRef ds:uri="http://purl.org/dc/terms/"/>
    <ds:schemaRef ds:uri="http://purl.org/dc/elements/1.1/"/>
    <ds:schemaRef ds:uri="http://www.w3.org/XML/1998/namespace"/>
    <ds:schemaRef ds:uri="http://schemas.microsoft.com/office/2006/metadata/properties"/>
    <ds:schemaRef ds:uri="http://purl.org/dc/dcmitype/"/>
    <ds:schemaRef ds:uri="http://schemas.microsoft.com/office/2006/documentManagement/types"/>
    <ds:schemaRef ds:uri="http://schemas.microsoft.com/office/infopath/2007/PartnerControls"/>
    <ds:schemaRef ds:uri="http://schemas.openxmlformats.org/package/2006/metadata/core-properties"/>
    <ds:schemaRef ds:uri="80abed86-e3f1-4ec6-8506-61301fc8a458"/>
  </ds:schemaRefs>
</ds:datastoreItem>
</file>

<file path=docProps/app.xml><?xml version="1.0" encoding="utf-8"?>
<Properties xmlns="http://schemas.openxmlformats.org/officeDocument/2006/extended-properties" xmlns:vt="http://schemas.openxmlformats.org/officeDocument/2006/docPropsVTypes">
  <Template/>
  <TotalTime>134</TotalTime>
  <Words>3258</Words>
  <Application>Microsoft Office PowerPoint</Application>
  <PresentationFormat>Widescreen</PresentationFormat>
  <Paragraphs>242</Paragraphs>
  <Slides>41</Slides>
  <Notes>27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41</vt:i4>
      </vt:variant>
    </vt:vector>
  </HeadingPairs>
  <TitlesOfParts>
    <vt:vector size="48" baseType="lpstr">
      <vt:lpstr>ui-sans-serif</vt:lpstr>
      <vt:lpstr>Aptos</vt:lpstr>
      <vt:lpstr>Arial</vt:lpstr>
      <vt:lpstr>Calibri</vt:lpstr>
      <vt:lpstr>Helvetica</vt:lpstr>
      <vt:lpstr>Roboto</vt:lpstr>
      <vt:lpstr>Office Theme</vt:lpstr>
      <vt:lpstr>8.01: Ensuring Equity: Disability Accommodations in Civil Rights Investigations </vt:lpstr>
      <vt:lpstr>Conference Civility Statement</vt:lpstr>
      <vt:lpstr>Land Acknowledgment</vt:lpstr>
      <vt:lpstr>Meet the Presenters</vt:lpstr>
      <vt:lpstr>Disclaimer</vt:lpstr>
      <vt:lpstr>Today’s Presentation Topics</vt:lpstr>
      <vt:lpstr>Title IX of the Education Amendments of 1972</vt:lpstr>
      <vt:lpstr>What is an Equity or Title IX Investigation?</vt:lpstr>
      <vt:lpstr>What is an Equity or Title IX Investigation? (cont.)</vt:lpstr>
      <vt:lpstr>Best Practices for Investigations</vt:lpstr>
      <vt:lpstr>Title IX Sexual Harassment</vt:lpstr>
      <vt:lpstr>Sexual Assault</vt:lpstr>
      <vt:lpstr>Dating Violence &amp; Domestic Violence</vt:lpstr>
      <vt:lpstr>Stalking</vt:lpstr>
      <vt:lpstr>Question and Discussion #1</vt:lpstr>
      <vt:lpstr>Best Practices for Collaboration</vt:lpstr>
      <vt:lpstr>Best Practices for Collaboration (cont.)</vt:lpstr>
      <vt:lpstr>Question and Discussion #2</vt:lpstr>
      <vt:lpstr>Equity/Title IX Supportive Measures:  Guidance</vt:lpstr>
      <vt:lpstr>Equity/Title IX Supportive Measures:  Guidance (cont.)</vt:lpstr>
      <vt:lpstr>Common Supportive Measures Requests</vt:lpstr>
      <vt:lpstr>Common Supportive Measures Requests (cont.)</vt:lpstr>
      <vt:lpstr>Question and Discussion #3</vt:lpstr>
      <vt:lpstr>Potential Roadblocks to Support</vt:lpstr>
      <vt:lpstr>Scenario #1</vt:lpstr>
      <vt:lpstr>Scenario #1 Considerations</vt:lpstr>
      <vt:lpstr>No Retroactive Accommodations </vt:lpstr>
      <vt:lpstr>The Ugly Truth</vt:lpstr>
      <vt:lpstr>Scenario #2</vt:lpstr>
      <vt:lpstr>Scenario #2 Considerations </vt:lpstr>
      <vt:lpstr>Disability Service Specialists may be Equity/Title IX Witnesses</vt:lpstr>
      <vt:lpstr>Question and Discussion #5</vt:lpstr>
      <vt:lpstr>Scenario #3</vt:lpstr>
      <vt:lpstr>Scenario #3 Considerations</vt:lpstr>
      <vt:lpstr>Title IX Challenges for Students with Autism</vt:lpstr>
      <vt:lpstr>Title IX Challenges for Students with Autism (cont.)</vt:lpstr>
      <vt:lpstr>Relevant Factors for Investigators: Students with Autism</vt:lpstr>
      <vt:lpstr>Relevant Factors for Investigators: Students with Autism (cont.)</vt:lpstr>
      <vt:lpstr>Scenario #4</vt:lpstr>
      <vt:lpstr>Scenario #4 Considerations</vt:lpstr>
      <vt:lpstr>Thank you for attending!</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8.01: Ensuring Equity: Disability Accommodations in Civil Rights Investigations </dc:title>
  <dc:subject/>
  <dc:creator>Melanie Thornton</dc:creator>
  <cp:keywords/>
  <dc:description/>
  <cp:lastModifiedBy>Nicolas Di Ilio</cp:lastModifiedBy>
  <cp:revision>5</cp:revision>
  <dcterms:created xsi:type="dcterms:W3CDTF">2020-02-11T03:41:00Z</dcterms:created>
  <dcterms:modified xsi:type="dcterms:W3CDTF">2024-06-27T17:31:11Z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0x010100C42BB3CFE8CCB14F8748A1C4D0243B56</vt:lpwstr>
  </property>
</Properties>
</file>