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310" r:id="rId6"/>
    <p:sldId id="312" r:id="rId7"/>
    <p:sldId id="326" r:id="rId8"/>
    <p:sldId id="342" r:id="rId9"/>
    <p:sldId id="343" r:id="rId10"/>
    <p:sldId id="346" r:id="rId11"/>
    <p:sldId id="333" r:id="rId12"/>
    <p:sldId id="344" r:id="rId13"/>
    <p:sldId id="339" r:id="rId14"/>
    <p:sldId id="347" r:id="rId15"/>
    <p:sldId id="348" r:id="rId16"/>
    <p:sldId id="349" r:id="rId17"/>
    <p:sldId id="352" r:id="rId18"/>
    <p:sldId id="313" r:id="rId19"/>
    <p:sldId id="3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E62E9-D4A2-80C9-8642-515ADBCD16DD}" v="6" dt="2024-03-15T00:24:44.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95" d="100"/>
          <a:sy n="95" d="100"/>
        </p:scale>
        <p:origin x="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04961-DA22-4F19-BC04-27A8AFD530D5}"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ACE39-A76D-4126-9103-B2ED0CDBC573}" type="slidenum">
              <a:rPr lang="en-US" smtClean="0"/>
              <a:t>‹#›</a:t>
            </a:fld>
            <a:endParaRPr lang="en-US"/>
          </a:p>
        </p:txBody>
      </p:sp>
    </p:spTree>
    <p:extLst>
      <p:ext uri="{BB962C8B-B14F-4D97-AF65-F5344CB8AC3E}">
        <p14:creationId xmlns:p14="http://schemas.microsoft.com/office/powerpoint/2010/main" val="337871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itchFamily="34" charset="-128"/>
              </a:defRPr>
            </a:lvl1pPr>
            <a:lvl2pPr marL="742950" indent="-285750">
              <a:defRPr>
                <a:solidFill>
                  <a:schemeClr val="tx1"/>
                </a:solidFill>
                <a:latin typeface="Arial" panose="020B0604020202020204" pitchFamily="34" charset="0"/>
                <a:ea typeface="ＭＳ Ｐゴシック" pitchFamily="34" charset="-128"/>
              </a:defRPr>
            </a:lvl2pPr>
            <a:lvl3pPr marL="1143000" indent="-228600">
              <a:defRPr>
                <a:solidFill>
                  <a:schemeClr val="tx1"/>
                </a:solidFill>
                <a:latin typeface="Arial" panose="020B0604020202020204" pitchFamily="34" charset="0"/>
                <a:ea typeface="ＭＳ Ｐゴシック" pitchFamily="34" charset="-128"/>
              </a:defRPr>
            </a:lvl3pPr>
            <a:lvl4pPr marL="1600200" indent="-228600">
              <a:defRPr>
                <a:solidFill>
                  <a:schemeClr val="tx1"/>
                </a:solidFill>
                <a:latin typeface="Arial" panose="020B0604020202020204" pitchFamily="34" charset="0"/>
                <a:ea typeface="ＭＳ Ｐゴシック" pitchFamily="34" charset="-128"/>
              </a:defRPr>
            </a:lvl4pPr>
            <a:lvl5pPr marL="2057400" indent="-22860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fld id="{50D1BAB0-FC4C-4F8E-9791-7E7A2D0220C5}" type="slidenum">
              <a:rPr lang="en-US" altLang="en-US" smtClean="0"/>
              <a:pPr/>
              <a:t>2</a:t>
            </a:fld>
            <a:endParaRPr lang="en-US" altLang="en-US"/>
          </a:p>
        </p:txBody>
      </p:sp>
    </p:spTree>
    <p:extLst>
      <p:ext uri="{BB962C8B-B14F-4D97-AF65-F5344CB8AC3E}">
        <p14:creationId xmlns:p14="http://schemas.microsoft.com/office/powerpoint/2010/main" val="170529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8D86-4F7A-4EE0-9E48-8EC7C1159C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EEA6AC-5436-4DD1-AE5D-590739DF1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C2146B-4D55-4730-B591-BA5E493C12C3}"/>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EC1C411B-4C9D-436A-B15C-A73205721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ECF5D-3954-4630-A5BB-E210781CEEB7}"/>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296175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7DA7-7812-4740-88CE-5220FD03F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42B7EA-881F-40AE-8446-09960FF21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1E0AF-2DBE-4136-A034-1C208371F912}"/>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C3BBAF4D-F310-498B-984A-589291FD5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2DBD6-63DC-49F2-AF1F-48147E6E8826}"/>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21684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71C9F-76E1-4B80-865C-A9225A174C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59E2BF-6CFD-45A3-A796-994E4A9EED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E6D25-064C-473E-AFFD-B1F2A3B17C94}"/>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A620B86F-26A6-4506-BA4F-48CDCBFEE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C5E02-B075-4643-B902-2A25FBAF39C1}"/>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151610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A7F7-FC24-4B0A-AB20-8C2D8C3C09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EED03-2D9C-435F-B678-750D46B4FE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DC34F-597A-468C-B497-B0A191B2BC9D}"/>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DF423DD9-667A-402F-B35E-86BD3A8D6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6E017-836E-4B04-BA92-DB0CEAAFF220}"/>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179696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B1E1-82C7-4DBD-BCC6-5D12EF0A74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06C331-0048-44C4-BF39-745A81293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BFEFC3-253A-4A02-8CB7-12340CC55B7C}"/>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798D35B6-7A38-414A-A1FF-3E4F00B94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93722-1B4C-4984-A7A7-AF075C675140}"/>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63374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BB22-D26D-47F7-977D-02BAD2F34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40FC3-FED3-4C1A-8770-DA79DE190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484B6B-710C-4328-892B-69571677F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13C24-126F-4C4A-8BE3-3CECC7742510}"/>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6" name="Footer Placeholder 5">
            <a:extLst>
              <a:ext uri="{FF2B5EF4-FFF2-40B4-BE49-F238E27FC236}">
                <a16:creationId xmlns:a16="http://schemas.microsoft.com/office/drawing/2014/main" id="{D27AD04D-9D63-485B-9A65-538B20615E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CA824-37DD-47B4-B4D7-B1272F7AA218}"/>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12204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CF35-D819-4CFC-98EE-F383645F3B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24A9E7-BDA3-470C-B00F-0A46C909B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B973B-C880-49CE-82DD-72B0B00BD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BAF26-0A94-4D79-9D99-A6DF9BD790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65BBD-4741-4553-A4F9-753BD9D5C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F1C1DB-3075-434C-93F7-AEA1CDADCDBD}"/>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8" name="Footer Placeholder 7">
            <a:extLst>
              <a:ext uri="{FF2B5EF4-FFF2-40B4-BE49-F238E27FC236}">
                <a16:creationId xmlns:a16="http://schemas.microsoft.com/office/drawing/2014/main" id="{FCBF0F96-5C0B-48F6-82B8-5588A8965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E4213D-B322-4DA1-BD26-06A72E4BE26E}"/>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30618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82E9-4EF7-4ED0-B4CD-7D5AD2395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3B5B33-2F6B-4671-8BE2-71B812037315}"/>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4" name="Footer Placeholder 3">
            <a:extLst>
              <a:ext uri="{FF2B5EF4-FFF2-40B4-BE49-F238E27FC236}">
                <a16:creationId xmlns:a16="http://schemas.microsoft.com/office/drawing/2014/main" id="{8B145AB5-854A-4935-A36A-2C969A640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1E83FD-8877-41F1-A03C-0AC21246605D}"/>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353986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CD5A31-9AED-4257-B478-FBE7BEE1B392}"/>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3" name="Footer Placeholder 2">
            <a:extLst>
              <a:ext uri="{FF2B5EF4-FFF2-40B4-BE49-F238E27FC236}">
                <a16:creationId xmlns:a16="http://schemas.microsoft.com/office/drawing/2014/main" id="{5687E4A1-3326-480A-9B5E-C532B946F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B96E3-00BD-4599-AE34-9BA99E059C10}"/>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15293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A555-E79A-4324-BA72-49D9B3423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9118A-525E-42C0-8FF5-1E5AA8840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B95D4-F720-4A83-9CA7-1D1EDF500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20C87-DFDE-4ECB-A602-359E75086468}"/>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6" name="Footer Placeholder 5">
            <a:extLst>
              <a:ext uri="{FF2B5EF4-FFF2-40B4-BE49-F238E27FC236}">
                <a16:creationId xmlns:a16="http://schemas.microsoft.com/office/drawing/2014/main" id="{BB57B8E1-19A6-4057-932A-B31290DA2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2DF5D-60EB-4188-8CA5-880BDBA8CB1A}"/>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6021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DD23-D954-4B1F-9AF3-FFBF5B0EC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C3BFE4-AA11-4E1D-8F21-B23261DDC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E4DC5-BF56-48A3-8EBA-CEDEDF107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C28A5-44E4-4E17-8443-B6F65903D354}"/>
              </a:ext>
            </a:extLst>
          </p:cNvPr>
          <p:cNvSpPr>
            <a:spLocks noGrp="1"/>
          </p:cNvSpPr>
          <p:nvPr>
            <p:ph type="dt" sz="half" idx="10"/>
          </p:nvPr>
        </p:nvSpPr>
        <p:spPr/>
        <p:txBody>
          <a:bodyPr/>
          <a:lstStyle/>
          <a:p>
            <a:fld id="{8FB1F326-EA08-46C3-BFBA-B8AD2392976B}" type="datetimeFigureOut">
              <a:rPr lang="en-US" smtClean="0"/>
              <a:t>3/17/2025</a:t>
            </a:fld>
            <a:endParaRPr lang="en-US"/>
          </a:p>
        </p:txBody>
      </p:sp>
      <p:sp>
        <p:nvSpPr>
          <p:cNvPr id="6" name="Footer Placeholder 5">
            <a:extLst>
              <a:ext uri="{FF2B5EF4-FFF2-40B4-BE49-F238E27FC236}">
                <a16:creationId xmlns:a16="http://schemas.microsoft.com/office/drawing/2014/main" id="{919DD3B4-348F-41FF-ACC0-A311750E2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B79BE-C3F4-4506-BB01-21F4299D6FAD}"/>
              </a:ext>
            </a:extLst>
          </p:cNvPr>
          <p:cNvSpPr>
            <a:spLocks noGrp="1"/>
          </p:cNvSpPr>
          <p:nvPr>
            <p:ph type="sldNum" sz="quarter" idx="12"/>
          </p:nvPr>
        </p:nvSpPr>
        <p:spPr/>
        <p:txBody>
          <a:bodyPr/>
          <a:lstStyle/>
          <a:p>
            <a:fld id="{1B8C3922-7AD0-47F1-A39A-D1F47F2F4C56}" type="slidenum">
              <a:rPr lang="en-US" smtClean="0"/>
              <a:t>‹#›</a:t>
            </a:fld>
            <a:endParaRPr lang="en-US"/>
          </a:p>
        </p:txBody>
      </p:sp>
    </p:spTree>
    <p:extLst>
      <p:ext uri="{BB962C8B-B14F-4D97-AF65-F5344CB8AC3E}">
        <p14:creationId xmlns:p14="http://schemas.microsoft.com/office/powerpoint/2010/main" val="134826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76D67-BD1F-4112-8A89-A3C4366F0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5C18BD-4C79-4769-AD1B-82A54AB12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7AF81-C73D-4EA1-9923-C16498298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1F326-EA08-46C3-BFBA-B8AD2392976B}" type="datetimeFigureOut">
              <a:rPr lang="en-US" smtClean="0"/>
              <a:t>3/17/2025</a:t>
            </a:fld>
            <a:endParaRPr lang="en-US"/>
          </a:p>
        </p:txBody>
      </p:sp>
      <p:sp>
        <p:nvSpPr>
          <p:cNvPr id="5" name="Footer Placeholder 4">
            <a:extLst>
              <a:ext uri="{FF2B5EF4-FFF2-40B4-BE49-F238E27FC236}">
                <a16:creationId xmlns:a16="http://schemas.microsoft.com/office/drawing/2014/main" id="{19A290D6-9361-4DCC-8BDD-A297BA1DE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DE929F-B16C-41C6-AB03-5ACFCC2EA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C3922-7AD0-47F1-A39A-D1F47F2F4C56}" type="slidenum">
              <a:rPr lang="en-US" smtClean="0"/>
              <a:t>‹#›</a:t>
            </a:fld>
            <a:endParaRPr lang="en-US"/>
          </a:p>
        </p:txBody>
      </p:sp>
    </p:spTree>
    <p:extLst>
      <p:ext uri="{BB962C8B-B14F-4D97-AF65-F5344CB8AC3E}">
        <p14:creationId xmlns:p14="http://schemas.microsoft.com/office/powerpoint/2010/main" val="108232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dwoods.edu/academics/ace/Home%20-%20Community%20ed.php"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ACE@redwoods.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bpeterson@careertrainingsolutionsllc.com"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bpeterson@careertrainingsolutionsll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bls.gov/oes/current/oes292098.htm#s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93" name="Straight Connector 9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EC1F77F6-7B11-4FE7-A38A-035699FD5361}"/>
              </a:ext>
            </a:extLst>
          </p:cNvPr>
          <p:cNvPicPr>
            <a:picLocks noChangeAspect="1"/>
          </p:cNvPicPr>
          <p:nvPr/>
        </p:nvPicPr>
        <p:blipFill>
          <a:blip r:embed="rId2"/>
          <a:stretch>
            <a:fillRect/>
          </a:stretch>
        </p:blipFill>
        <p:spPr>
          <a:xfrm>
            <a:off x="715963" y="576263"/>
            <a:ext cx="6435725" cy="352425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BF741F95-8A7D-407C-BCC2-184F601C2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63" y="4168775"/>
            <a:ext cx="6435725" cy="2109788"/>
          </a:xfrm>
          <a:prstGeom prst="rect">
            <a:avLst/>
          </a:prstGeom>
        </p:spPr>
      </p:pic>
      <p:sp>
        <p:nvSpPr>
          <p:cNvPr id="2" name="Title 1">
            <a:extLst>
              <a:ext uri="{FF2B5EF4-FFF2-40B4-BE49-F238E27FC236}">
                <a16:creationId xmlns:a16="http://schemas.microsoft.com/office/drawing/2014/main" id="{422DA92D-9655-4CB9-A169-0EDBFA1AB207}"/>
              </a:ext>
            </a:extLst>
          </p:cNvPr>
          <p:cNvSpPr>
            <a:spLocks noGrp="1"/>
          </p:cNvSpPr>
          <p:nvPr>
            <p:ph type="ctrTitle"/>
          </p:nvPr>
        </p:nvSpPr>
        <p:spPr>
          <a:xfrm>
            <a:off x="8153400" y="818457"/>
            <a:ext cx="3322317" cy="2975876"/>
          </a:xfrm>
        </p:spPr>
        <p:txBody>
          <a:bodyPr anchor="b">
            <a:normAutofit/>
          </a:bodyPr>
          <a:lstStyle/>
          <a:p>
            <a:pPr algn="l"/>
            <a:r>
              <a:rPr lang="en-US" sz="4400"/>
              <a:t>Medical Billing and Coding Specialist</a:t>
            </a:r>
          </a:p>
        </p:txBody>
      </p:sp>
    </p:spTree>
    <p:extLst>
      <p:ext uri="{BB962C8B-B14F-4D97-AF65-F5344CB8AC3E}">
        <p14:creationId xmlns:p14="http://schemas.microsoft.com/office/powerpoint/2010/main" val="40401952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a:extLst>
              <a:ext uri="{FF2B5EF4-FFF2-40B4-BE49-F238E27FC236}">
                <a16:creationId xmlns:a16="http://schemas.microsoft.com/office/drawing/2014/main" id="{7CAE25FC-5E03-443E-9A62-4DA388AD7572}"/>
              </a:ext>
            </a:extLst>
          </p:cNvPr>
          <p:cNvSpPr>
            <a:spLocks noGrp="1"/>
          </p:cNvSpPr>
          <p:nvPr>
            <p:ph type="title"/>
          </p:nvPr>
        </p:nvSpPr>
        <p:spPr>
          <a:xfrm>
            <a:off x="888631" y="4760132"/>
            <a:ext cx="3947420" cy="1777829"/>
          </a:xfrm>
        </p:spPr>
        <p:txBody>
          <a:bodyPr>
            <a:normAutofit/>
          </a:bodyPr>
          <a:lstStyle/>
          <a:p>
            <a:r>
              <a:rPr lang="en-US" sz="4000"/>
              <a:t>Other Important Information</a:t>
            </a:r>
          </a:p>
        </p:txBody>
      </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7AAA285-C81F-4E0B-8340-8EE70632C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903" y="671951"/>
            <a:ext cx="10027188" cy="3359108"/>
          </a:xfrm>
          <a:prstGeom prst="rect">
            <a:avLst/>
          </a:prstGeom>
        </p:spPr>
      </p:pic>
      <p:sp>
        <p:nvSpPr>
          <p:cNvPr id="3" name="Content Placeholder 2">
            <a:extLst>
              <a:ext uri="{FF2B5EF4-FFF2-40B4-BE49-F238E27FC236}">
                <a16:creationId xmlns:a16="http://schemas.microsoft.com/office/drawing/2014/main" id="{FF992746-D731-42A0-B306-3360FD830D4D}"/>
              </a:ext>
            </a:extLst>
          </p:cNvPr>
          <p:cNvSpPr>
            <a:spLocks noGrp="1"/>
          </p:cNvSpPr>
          <p:nvPr>
            <p:ph idx="1"/>
          </p:nvPr>
        </p:nvSpPr>
        <p:spPr>
          <a:xfrm>
            <a:off x="5118447" y="4767660"/>
            <a:ext cx="6281873" cy="1770300"/>
          </a:xfrm>
        </p:spPr>
        <p:txBody>
          <a:bodyPr anchor="ctr">
            <a:normAutofit/>
          </a:bodyPr>
          <a:lstStyle/>
          <a:p>
            <a:r>
              <a:rPr lang="en-US" sz="1700" dirty="0"/>
              <a:t>Less Lecture – More Student Engagement</a:t>
            </a:r>
          </a:p>
          <a:p>
            <a:r>
              <a:rPr lang="en-US" sz="1700" dirty="0"/>
              <a:t>Attendance Policy</a:t>
            </a:r>
          </a:p>
          <a:p>
            <a:r>
              <a:rPr lang="en-US" sz="1700" dirty="0"/>
              <a:t>Independent Learning</a:t>
            </a:r>
          </a:p>
          <a:p>
            <a:r>
              <a:rPr lang="en-US" sz="1700" dirty="0"/>
              <a:t>Quizzes &amp; Exams</a:t>
            </a:r>
          </a:p>
        </p:txBody>
      </p:sp>
    </p:spTree>
    <p:extLst>
      <p:ext uri="{BB962C8B-B14F-4D97-AF65-F5344CB8AC3E}">
        <p14:creationId xmlns:p14="http://schemas.microsoft.com/office/powerpoint/2010/main" val="16344867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595DA7-AFE0-42B2-B913-F9786DEF8C34}"/>
              </a:ext>
            </a:extLst>
          </p:cNvPr>
          <p:cNvSpPr>
            <a:spLocks noGrp="1"/>
          </p:cNvSpPr>
          <p:nvPr>
            <p:ph type="title"/>
          </p:nvPr>
        </p:nvSpPr>
        <p:spPr>
          <a:xfrm>
            <a:off x="838201" y="345810"/>
            <a:ext cx="5120561" cy="1325563"/>
          </a:xfrm>
        </p:spPr>
        <p:txBody>
          <a:bodyPr>
            <a:normAutofit/>
          </a:bodyPr>
          <a:lstStyle/>
          <a:p>
            <a:r>
              <a:rPr lang="en-US"/>
              <a:t>Textbooks</a:t>
            </a:r>
          </a:p>
        </p:txBody>
      </p:sp>
      <p:sp>
        <p:nvSpPr>
          <p:cNvPr id="3" name="Content Placeholder 2">
            <a:extLst>
              <a:ext uri="{FF2B5EF4-FFF2-40B4-BE49-F238E27FC236}">
                <a16:creationId xmlns:a16="http://schemas.microsoft.com/office/drawing/2014/main" id="{B9C6882B-34D2-4B09-8968-526B0FDF55B0}"/>
              </a:ext>
            </a:extLst>
          </p:cNvPr>
          <p:cNvSpPr>
            <a:spLocks noGrp="1"/>
          </p:cNvSpPr>
          <p:nvPr>
            <p:ph idx="1"/>
          </p:nvPr>
        </p:nvSpPr>
        <p:spPr>
          <a:xfrm>
            <a:off x="838201" y="1825625"/>
            <a:ext cx="5092194" cy="4351338"/>
          </a:xfrm>
        </p:spPr>
        <p:txBody>
          <a:bodyPr>
            <a:normAutofit/>
          </a:bodyPr>
          <a:lstStyle/>
          <a:p>
            <a:r>
              <a:rPr lang="en-US" sz="2000" dirty="0"/>
              <a:t>Should be purchased new from Elsevier (publisher)</a:t>
            </a:r>
          </a:p>
          <a:p>
            <a:r>
              <a:rPr lang="en-US" sz="2000" dirty="0"/>
              <a:t>CTS will email a link for students to purchase books</a:t>
            </a:r>
          </a:p>
          <a:p>
            <a:r>
              <a:rPr lang="en-US" sz="2000" dirty="0"/>
              <a:t>1 textbook, 3 manuals:</a:t>
            </a:r>
          </a:p>
          <a:p>
            <a:pPr lvl="1"/>
            <a:r>
              <a:rPr lang="en-US" sz="2000" dirty="0" err="1"/>
              <a:t>Fordney’s</a:t>
            </a:r>
            <a:r>
              <a:rPr lang="en-US" sz="2000" dirty="0"/>
              <a:t> Medical Insurance Manual </a:t>
            </a:r>
          </a:p>
          <a:p>
            <a:pPr lvl="1"/>
            <a:r>
              <a:rPr lang="en-US" sz="2000" dirty="0"/>
              <a:t>Buck’s ICD 10</a:t>
            </a:r>
          </a:p>
          <a:p>
            <a:pPr lvl="1"/>
            <a:r>
              <a:rPr lang="en-US" sz="2000" dirty="0"/>
              <a:t>CPT 2025</a:t>
            </a:r>
          </a:p>
          <a:p>
            <a:pPr lvl="1"/>
            <a:r>
              <a:rPr lang="en-US" sz="2000" dirty="0"/>
              <a:t>HCPCS 2025</a:t>
            </a:r>
          </a:p>
          <a:p>
            <a:r>
              <a:rPr lang="en-US" sz="2000" dirty="0"/>
              <a:t>Approximately $400</a:t>
            </a:r>
          </a:p>
        </p:txBody>
      </p:sp>
      <p:sp>
        <p:nvSpPr>
          <p:cNvPr id="1052" name="Oval 105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34" name="Picture 10" descr="Image result for fordney's medical insurance 15th edition">
            <a:extLst>
              <a:ext uri="{FF2B5EF4-FFF2-40B4-BE49-F238E27FC236}">
                <a16:creationId xmlns:a16="http://schemas.microsoft.com/office/drawing/2014/main" id="{FD712BB9-8BC2-50DD-64BC-29B2671A3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32" r="1" b="12889"/>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54" name="Arc 105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32" name="Picture 8" descr="Image result for CPT 2023 coding manual">
            <a:extLst>
              <a:ext uri="{FF2B5EF4-FFF2-40B4-BE49-F238E27FC236}">
                <a16:creationId xmlns:a16="http://schemas.microsoft.com/office/drawing/2014/main" id="{118BFE18-FD86-2216-843C-034972869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746" r="1" b="116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4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382D46-0DD8-498F-AD4C-77D90C083BAD}"/>
              </a:ext>
            </a:extLst>
          </p:cNvPr>
          <p:cNvSpPr>
            <a:spLocks noGrp="1"/>
          </p:cNvSpPr>
          <p:nvPr>
            <p:ph type="title"/>
          </p:nvPr>
        </p:nvSpPr>
        <p:spPr>
          <a:xfrm>
            <a:off x="5894962" y="479493"/>
            <a:ext cx="5458838" cy="1325563"/>
          </a:xfrm>
        </p:spPr>
        <p:txBody>
          <a:bodyPr>
            <a:normAutofit/>
          </a:bodyPr>
          <a:lstStyle/>
          <a:p>
            <a:r>
              <a:rPr lang="en-US"/>
              <a:t>Medical Billing and Coding Specialist</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D09E7677-B13F-467B-B495-2ECC11E42B82}"/>
              </a:ext>
            </a:extLst>
          </p:cNvPr>
          <p:cNvPicPr>
            <a:picLocks noChangeAspect="1"/>
          </p:cNvPicPr>
          <p:nvPr/>
        </p:nvPicPr>
        <p:blipFill>
          <a:blip r:embed="rId2"/>
          <a:stretch>
            <a:fillRect/>
          </a:stretch>
        </p:blipFill>
        <p:spPr>
          <a:xfrm>
            <a:off x="703182" y="2024376"/>
            <a:ext cx="4777381" cy="26395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9F3ED03-58F7-4A41-8797-46AA45A4A97E}"/>
              </a:ext>
            </a:extLst>
          </p:cNvPr>
          <p:cNvSpPr>
            <a:spLocks noGrp="1"/>
          </p:cNvSpPr>
          <p:nvPr>
            <p:ph idx="1"/>
          </p:nvPr>
        </p:nvSpPr>
        <p:spPr>
          <a:xfrm>
            <a:off x="5894962" y="1984443"/>
            <a:ext cx="5458838" cy="4192520"/>
          </a:xfrm>
        </p:spPr>
        <p:txBody>
          <a:bodyPr>
            <a:normAutofit/>
          </a:bodyPr>
          <a:lstStyle/>
          <a:p>
            <a:r>
              <a:rPr lang="en-US" dirty="0"/>
              <a:t>April 15, 2025 – September 4, 2025</a:t>
            </a:r>
          </a:p>
          <a:p>
            <a:r>
              <a:rPr lang="en-US" dirty="0"/>
              <a:t>Tuesday and Thursday Evenings, 6:00 PM – 7:30 PM</a:t>
            </a:r>
          </a:p>
          <a:p>
            <a:r>
              <a:rPr lang="en-US" dirty="0"/>
              <a:t>$1,599 (includes NHA certification prep and certification exam)</a:t>
            </a:r>
          </a:p>
          <a:p>
            <a:pPr marL="0" indent="0">
              <a:buNone/>
            </a:pPr>
            <a:r>
              <a:rPr lang="en-US" dirty="0"/>
              <a:t>*Class does not meet 6/17, 6/19, 7/1, 7/3</a:t>
            </a:r>
          </a:p>
        </p:txBody>
      </p:sp>
    </p:spTree>
    <p:extLst>
      <p:ext uri="{BB962C8B-B14F-4D97-AF65-F5344CB8AC3E}">
        <p14:creationId xmlns:p14="http://schemas.microsoft.com/office/powerpoint/2010/main" val="41142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t>Paying for the Class</a:t>
            </a:r>
          </a:p>
        </p:txBody>
      </p:sp>
      <p:pic>
        <p:nvPicPr>
          <p:cNvPr id="5" name="Picture 4" descr="A picture containing drawing&#10;&#10;Description automatically generated">
            <a:extLst>
              <a:ext uri="{FF2B5EF4-FFF2-40B4-BE49-F238E27FC236}">
                <a16:creationId xmlns:a16="http://schemas.microsoft.com/office/drawing/2014/main" id="{5718D93F-475B-4435-AC54-30887973DA17}"/>
              </a:ext>
            </a:extLst>
          </p:cNvPr>
          <p:cNvPicPr>
            <a:picLocks noChangeAspect="1"/>
          </p:cNvPicPr>
          <p:nvPr/>
        </p:nvPicPr>
        <p:blipFill>
          <a:blip r:embed="rId2"/>
          <a:stretch>
            <a:fillRect/>
          </a:stretch>
        </p:blipFill>
        <p:spPr>
          <a:xfrm>
            <a:off x="8872792" y="476065"/>
            <a:ext cx="2282888" cy="1261295"/>
          </a:xfrm>
          <a:prstGeom prst="rect">
            <a:avLst/>
          </a:prstGeom>
        </p:spPr>
      </p:pic>
      <p:sp>
        <p:nvSpPr>
          <p:cNvPr id="6" name="Content Placeholder 5"/>
          <p:cNvSpPr>
            <a:spLocks noGrp="1"/>
          </p:cNvSpPr>
          <p:nvPr>
            <p:ph idx="1"/>
          </p:nvPr>
        </p:nvSpPr>
        <p:spPr>
          <a:xfrm>
            <a:off x="838200" y="1825625"/>
            <a:ext cx="10515600" cy="3860031"/>
          </a:xfrm>
          <a:prstGeom prst="rect">
            <a:avLst/>
          </a:prstGeom>
        </p:spPr>
        <p:txBody>
          <a:bodyPr wrap="square">
            <a:spAutoFit/>
          </a:bodyPr>
          <a:lstStyle/>
          <a:p>
            <a:pPr marL="0" indent="0">
              <a:buNone/>
            </a:pPr>
            <a:r>
              <a:rPr lang="en-US" sz="2000" dirty="0">
                <a:latin typeface="Calibri" panose="020F0502020204030204" pitchFamily="34" charset="0"/>
                <a:cs typeface="Calibri" panose="020F0502020204030204" pitchFamily="34" charset="0"/>
              </a:rPr>
              <a:t>There are three (3) ways to pay for the class:</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Student pays personally with Cash, Check or Credit/Debit Card</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Nelnet Payment Plan</a:t>
            </a:r>
          </a:p>
          <a:p>
            <a:pPr marL="457200" lvl="0" indent="-457200">
              <a:buFont typeface="+mj-lt"/>
              <a:buAutoNum type="arabicPeriod"/>
            </a:pPr>
            <a:r>
              <a:rPr lang="en-US" sz="2000" dirty="0">
                <a:latin typeface="Calibri" panose="020F0502020204030204" pitchFamily="34" charset="0"/>
                <a:cs typeface="Calibri" panose="020F0502020204030204" pitchFamily="34" charset="0"/>
              </a:rPr>
              <a:t>Student is sponsored by an agency</a:t>
            </a:r>
          </a:p>
          <a:p>
            <a:pPr lvl="1" fontAlgn="base">
              <a:lnSpc>
                <a:spcPts val="2175"/>
              </a:lnSpc>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County, State or Federal entities</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lvl="1" fontAlgn="base">
              <a:lnSpc>
                <a:spcPts val="2175"/>
              </a:lnSpc>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Department of Rehabilitation</a:t>
            </a:r>
            <a:r>
              <a:rPr lang="en-US" sz="2000" b="0" i="0" dirty="0">
                <a:solidFill>
                  <a:srgbClr val="000000"/>
                </a:solidFill>
                <a:effectLst/>
                <a:latin typeface="Calibri" panose="020F0502020204030204" pitchFamily="34" charset="0"/>
              </a:rPr>
              <a:t>​</a:t>
            </a:r>
            <a:endParaRPr lang="en-US" sz="2000" b="0" i="0" dirty="0">
              <a:solidFill>
                <a:srgbClr val="000000"/>
              </a:solidFill>
              <a:effectLst/>
              <a:latin typeface="Arial" panose="020B0604020202020204" pitchFamily="34" charset="0"/>
            </a:endParaRPr>
          </a:p>
          <a:p>
            <a:pPr lvl="1" fontAlgn="base">
              <a:lnSpc>
                <a:spcPts val="2175"/>
              </a:lnSpc>
              <a:buFont typeface="Wingdings" panose="05000000000000000000" pitchFamily="2" charset="2"/>
              <a:buChar char="§"/>
            </a:pPr>
            <a:r>
              <a:rPr lang="en-US" sz="2000" b="0" i="0" u="none" strike="noStrike" dirty="0">
                <a:solidFill>
                  <a:srgbClr val="000000"/>
                </a:solidFill>
                <a:effectLst/>
                <a:latin typeface="Calibri" panose="020F0502020204030204" pitchFamily="34" charset="0"/>
              </a:rPr>
              <a:t>Native American Tribes</a:t>
            </a:r>
            <a:endParaRPr lang="en-US" sz="2000" b="0" i="0" dirty="0">
              <a:solidFill>
                <a:srgbClr val="000000"/>
              </a:solidFill>
              <a:effectLst/>
              <a:latin typeface="Arial" panose="020B0604020202020204" pitchFamily="34" charset="0"/>
            </a:endParaRPr>
          </a:p>
          <a:p>
            <a:pPr marL="320040" lvl="1" indent="0">
              <a:buNone/>
            </a:pPr>
            <a:endParaRPr lang="en-US" sz="20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US" sz="2000" dirty="0">
                <a:latin typeface="Calibri" panose="020F0502020204030204" pitchFamily="34" charset="0"/>
                <a:cs typeface="Calibri" panose="020F0502020204030204" pitchFamily="34" charset="0"/>
              </a:rPr>
              <a:t>Unfortunately, many people assume they are sponsored when in fact they are not. We cannot hold seats until we have sponsorship authorization. Speak with your worker directly and request that they fax an authorization to College of the Redwoods at 707-443-3417. </a:t>
            </a:r>
          </a:p>
        </p:txBody>
      </p:sp>
    </p:spTree>
    <p:extLst>
      <p:ext uri="{BB962C8B-B14F-4D97-AF65-F5344CB8AC3E}">
        <p14:creationId xmlns:p14="http://schemas.microsoft.com/office/powerpoint/2010/main" val="403638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FE6-A623-4854-88DF-34D4FB565F93}"/>
              </a:ext>
            </a:extLst>
          </p:cNvPr>
          <p:cNvSpPr>
            <a:spLocks noGrp="1"/>
          </p:cNvSpPr>
          <p:nvPr>
            <p:ph type="title"/>
          </p:nvPr>
        </p:nvSpPr>
        <p:spPr>
          <a:xfrm>
            <a:off x="5295207" y="634946"/>
            <a:ext cx="6254535" cy="1450757"/>
          </a:xfrm>
        </p:spPr>
        <p:txBody>
          <a:bodyPr>
            <a:normAutofit/>
          </a:bodyPr>
          <a:lstStyle/>
          <a:p>
            <a:r>
              <a:rPr lang="en-US" b="1" dirty="0"/>
              <a:t>Nelnet Payment Plan Details</a:t>
            </a:r>
          </a:p>
        </p:txBody>
      </p:sp>
      <p:sp>
        <p:nvSpPr>
          <p:cNvPr id="3" name="Content Placeholder 2">
            <a:extLst>
              <a:ext uri="{FF2B5EF4-FFF2-40B4-BE49-F238E27FC236}">
                <a16:creationId xmlns:a16="http://schemas.microsoft.com/office/drawing/2014/main" id="{17FD10C0-F505-4D0D-A64B-C96C6437697F}"/>
              </a:ext>
            </a:extLst>
          </p:cNvPr>
          <p:cNvSpPr>
            <a:spLocks noGrp="1"/>
          </p:cNvSpPr>
          <p:nvPr>
            <p:ph idx="1"/>
          </p:nvPr>
        </p:nvSpPr>
        <p:spPr>
          <a:xfrm>
            <a:off x="5295207" y="2315250"/>
            <a:ext cx="6171407" cy="2314726"/>
          </a:xfrm>
        </p:spPr>
        <p:txBody>
          <a:bodyPr>
            <a:normAutofit fontScale="92500" lnSpcReduction="10000"/>
          </a:bodyPr>
          <a:lstStyle/>
          <a:p>
            <a:pPr>
              <a:buFont typeface="Wingdings" panose="05000000000000000000" pitchFamily="2" charset="2"/>
              <a:buChar char="§"/>
            </a:pPr>
            <a:r>
              <a:rPr lang="en-US" dirty="0"/>
              <a:t>$20 enrollment fee</a:t>
            </a:r>
          </a:p>
          <a:p>
            <a:pPr>
              <a:buFont typeface="Wingdings" panose="05000000000000000000" pitchFamily="2" charset="2"/>
              <a:buChar char="§"/>
            </a:pPr>
            <a:r>
              <a:rPr lang="en-US" dirty="0"/>
              <a:t>Credit/debit card required (Monthly payments are automatically deducted on the 20</a:t>
            </a:r>
            <a:r>
              <a:rPr lang="en-US" baseline="30000" dirty="0"/>
              <a:t>th</a:t>
            </a:r>
            <a:r>
              <a:rPr lang="en-US" dirty="0"/>
              <a:t> of each month.)</a:t>
            </a:r>
          </a:p>
          <a:p>
            <a:pPr>
              <a:buFont typeface="Wingdings" panose="05000000000000000000" pitchFamily="2" charset="2"/>
              <a:buChar char="§"/>
            </a:pPr>
            <a:r>
              <a:rPr lang="en-US" dirty="0"/>
              <a:t>Call 707-476-4500 to get the payment plan setup information</a:t>
            </a:r>
          </a:p>
          <a:p>
            <a:pPr marL="0" indent="0">
              <a:buNone/>
            </a:pPr>
            <a:endParaRPr lang="en-US" dirty="0"/>
          </a:p>
        </p:txBody>
      </p:sp>
      <p:graphicFrame>
        <p:nvGraphicFramePr>
          <p:cNvPr id="8" name="Table 8">
            <a:extLst>
              <a:ext uri="{FF2B5EF4-FFF2-40B4-BE49-F238E27FC236}">
                <a16:creationId xmlns:a16="http://schemas.microsoft.com/office/drawing/2014/main" id="{1FF2ACBA-FAC5-4BC0-833C-B6790B9F1A8C}"/>
              </a:ext>
            </a:extLst>
          </p:cNvPr>
          <p:cNvGraphicFramePr>
            <a:graphicFrameLocks noGrp="1"/>
          </p:cNvGraphicFramePr>
          <p:nvPr>
            <p:extLst>
              <p:ext uri="{D42A27DB-BD31-4B8C-83A1-F6EECF244321}">
                <p14:modId xmlns:p14="http://schemas.microsoft.com/office/powerpoint/2010/main" val="2589303406"/>
              </p:ext>
            </p:extLst>
          </p:nvPr>
        </p:nvGraphicFramePr>
        <p:xfrm>
          <a:off x="522516" y="2534401"/>
          <a:ext cx="4413811" cy="1876424"/>
        </p:xfrm>
        <a:graphic>
          <a:graphicData uri="http://schemas.openxmlformats.org/drawingml/2006/table">
            <a:tbl>
              <a:tblPr firstRow="1" bandRow="1">
                <a:tableStyleId>{5C22544A-7EE6-4342-B048-85BDC9FD1C3A}</a:tableStyleId>
              </a:tblPr>
              <a:tblGrid>
                <a:gridCol w="2576698">
                  <a:extLst>
                    <a:ext uri="{9D8B030D-6E8A-4147-A177-3AD203B41FA5}">
                      <a16:colId xmlns:a16="http://schemas.microsoft.com/office/drawing/2014/main" val="2925279407"/>
                    </a:ext>
                  </a:extLst>
                </a:gridCol>
                <a:gridCol w="1837113">
                  <a:extLst>
                    <a:ext uri="{9D8B030D-6E8A-4147-A177-3AD203B41FA5}">
                      <a16:colId xmlns:a16="http://schemas.microsoft.com/office/drawing/2014/main" val="510778762"/>
                    </a:ext>
                  </a:extLst>
                </a:gridCol>
              </a:tblGrid>
              <a:tr h="938212">
                <a:tc>
                  <a:txBody>
                    <a:bodyPr/>
                    <a:lstStyle/>
                    <a:p>
                      <a:r>
                        <a:rPr lang="en-US" sz="2500" dirty="0"/>
                        <a:t>Down Payment</a:t>
                      </a:r>
                    </a:p>
                  </a:txBody>
                  <a:tcPr marL="126785" marR="126785" marT="63393" marB="63393"/>
                </a:tc>
                <a:tc>
                  <a:txBody>
                    <a:bodyPr/>
                    <a:lstStyle/>
                    <a:p>
                      <a:r>
                        <a:rPr lang="en-US" sz="2500" dirty="0"/>
                        <a:t>4-Monthly Payments</a:t>
                      </a:r>
                    </a:p>
                  </a:txBody>
                  <a:tcPr marL="126785" marR="126785" marT="63393" marB="63393"/>
                </a:tc>
                <a:extLst>
                  <a:ext uri="{0D108BD9-81ED-4DB2-BD59-A6C34878D82A}">
                    <a16:rowId xmlns:a16="http://schemas.microsoft.com/office/drawing/2014/main" val="3481678971"/>
                  </a:ext>
                </a:extLst>
              </a:tr>
              <a:tr h="938212">
                <a:tc>
                  <a:txBody>
                    <a:bodyPr/>
                    <a:lstStyle/>
                    <a:p>
                      <a:r>
                        <a:rPr lang="en-US" sz="2500" dirty="0"/>
                        <a:t>$500 (due at registration)</a:t>
                      </a:r>
                    </a:p>
                  </a:txBody>
                  <a:tcPr marL="126785" marR="126785" marT="63393" marB="63393"/>
                </a:tc>
                <a:tc>
                  <a:txBody>
                    <a:bodyPr/>
                    <a:lstStyle/>
                    <a:p>
                      <a:r>
                        <a:rPr lang="en-US" sz="2500" dirty="0"/>
                        <a:t>$274.75</a:t>
                      </a:r>
                    </a:p>
                  </a:txBody>
                  <a:tcPr marL="126785" marR="126785" marT="63393" marB="63393"/>
                </a:tc>
                <a:extLst>
                  <a:ext uri="{0D108BD9-81ED-4DB2-BD59-A6C34878D82A}">
                    <a16:rowId xmlns:a16="http://schemas.microsoft.com/office/drawing/2014/main" val="2080960546"/>
                  </a:ext>
                </a:extLst>
              </a:tr>
            </a:tbl>
          </a:graphicData>
        </a:graphic>
      </p:graphicFrame>
      <p:pic>
        <p:nvPicPr>
          <p:cNvPr id="16" name="Picture 15" descr="A picture containing drawing&#10;&#10;Description automatically generated">
            <a:extLst>
              <a:ext uri="{FF2B5EF4-FFF2-40B4-BE49-F238E27FC236}">
                <a16:creationId xmlns:a16="http://schemas.microsoft.com/office/drawing/2014/main" id="{40965649-3A24-4309-A485-992F7D25ECB8}"/>
              </a:ext>
            </a:extLst>
          </p:cNvPr>
          <p:cNvPicPr>
            <a:picLocks noChangeAspect="1"/>
          </p:cNvPicPr>
          <p:nvPr/>
        </p:nvPicPr>
        <p:blipFill>
          <a:blip r:embed="rId2"/>
          <a:stretch>
            <a:fillRect/>
          </a:stretch>
        </p:blipFill>
        <p:spPr>
          <a:xfrm>
            <a:off x="633999" y="171821"/>
            <a:ext cx="3395644" cy="1876093"/>
          </a:xfrm>
          <a:prstGeom prst="rect">
            <a:avLst/>
          </a:prstGeom>
        </p:spPr>
      </p:pic>
    </p:spTree>
    <p:extLst>
      <p:ext uri="{BB962C8B-B14F-4D97-AF65-F5344CB8AC3E}">
        <p14:creationId xmlns:p14="http://schemas.microsoft.com/office/powerpoint/2010/main" val="3681927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658" name="Arc 2765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FC0068-780E-450E-BC86-7C040E37389E}"/>
              </a:ext>
            </a:extLst>
          </p:cNvPr>
          <p:cNvSpPr>
            <a:spLocks noGrp="1"/>
          </p:cNvSpPr>
          <p:nvPr>
            <p:ph type="title"/>
          </p:nvPr>
        </p:nvSpPr>
        <p:spPr>
          <a:xfrm>
            <a:off x="5894962" y="479493"/>
            <a:ext cx="5458838" cy="1325563"/>
          </a:xfrm>
        </p:spPr>
        <p:txBody>
          <a:bodyPr>
            <a:normAutofit/>
          </a:bodyPr>
          <a:lstStyle/>
          <a:p>
            <a:pPr>
              <a:defRPr/>
            </a:pPr>
            <a:r>
              <a:rPr lang="en-US" b="1" dirty="0"/>
              <a:t>Registration</a:t>
            </a:r>
          </a:p>
        </p:txBody>
      </p:sp>
      <p:sp>
        <p:nvSpPr>
          <p:cNvPr id="27660" name="Freeform: Shape 2765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09E7677-B13F-467B-B495-2ECC11E42B82}"/>
              </a:ext>
            </a:extLst>
          </p:cNvPr>
          <p:cNvPicPr>
            <a:picLocks noChangeAspect="1"/>
          </p:cNvPicPr>
          <p:nvPr/>
        </p:nvPicPr>
        <p:blipFill>
          <a:blip r:embed="rId2"/>
          <a:stretch>
            <a:fillRect/>
          </a:stretch>
        </p:blipFill>
        <p:spPr>
          <a:xfrm>
            <a:off x="703182" y="2024376"/>
            <a:ext cx="4777381" cy="26395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7651" name="Content Placeholder 2">
            <a:extLst>
              <a:ext uri="{FF2B5EF4-FFF2-40B4-BE49-F238E27FC236}">
                <a16:creationId xmlns:a16="http://schemas.microsoft.com/office/drawing/2014/main" id="{106AF3B1-9A32-4CC7-A8B0-F855D69B7E1D}"/>
              </a:ext>
            </a:extLst>
          </p:cNvPr>
          <p:cNvSpPr>
            <a:spLocks noGrp="1"/>
          </p:cNvSpPr>
          <p:nvPr>
            <p:ph idx="1"/>
          </p:nvPr>
        </p:nvSpPr>
        <p:spPr>
          <a:xfrm>
            <a:off x="5894962" y="1984443"/>
            <a:ext cx="5458838" cy="4192520"/>
          </a:xfrm>
        </p:spPr>
        <p:txBody>
          <a:bodyPr>
            <a:normAutofit lnSpcReduction="10000"/>
          </a:bodyPr>
          <a:lstStyle/>
          <a:p>
            <a:pPr marL="0" indent="0">
              <a:buNone/>
            </a:pPr>
            <a:r>
              <a:rPr lang="en-US" dirty="0"/>
              <a:t>Registration Form – </a:t>
            </a:r>
            <a:r>
              <a:rPr lang="en-US" dirty="0">
                <a:hlinkClick r:id="rId3"/>
              </a:rPr>
              <a:t>https://www.redwoods.edu/academics/ace/Home%20-%20Community%20ed.php</a:t>
            </a:r>
            <a:endParaRPr lang="en-US" dirty="0"/>
          </a:p>
          <a:p>
            <a:pPr marL="0" indent="0">
              <a:buNone/>
            </a:pPr>
            <a:endParaRPr lang="en-US" dirty="0"/>
          </a:p>
          <a:p>
            <a:pPr marL="0" indent="0">
              <a:buNone/>
            </a:pPr>
            <a:r>
              <a:rPr lang="en-US" dirty="0"/>
              <a:t>By email – Send registration form to </a:t>
            </a:r>
            <a:r>
              <a:rPr lang="en-US" dirty="0">
                <a:hlinkClick r:id="rId4"/>
              </a:rPr>
              <a:t>ACE@redwoods.edu</a:t>
            </a:r>
            <a:r>
              <a:rPr lang="en-US" dirty="0"/>
              <a:t> </a:t>
            </a:r>
          </a:p>
          <a:p>
            <a:pPr marL="0" indent="0">
              <a:buNone/>
            </a:pPr>
            <a:endParaRPr lang="en-US" dirty="0"/>
          </a:p>
          <a:p>
            <a:pPr marL="0" indent="0">
              <a:buNone/>
            </a:pPr>
            <a:r>
              <a:rPr lang="en-US" dirty="0"/>
              <a:t>By phone – (707) 476-4500 (Monday – Friday, 9 AM – 4 PM)</a:t>
            </a:r>
          </a:p>
        </p:txBody>
      </p:sp>
    </p:spTree>
    <p:extLst>
      <p:ext uri="{BB962C8B-B14F-4D97-AF65-F5344CB8AC3E}">
        <p14:creationId xmlns:p14="http://schemas.microsoft.com/office/powerpoint/2010/main" val="71320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importance of women in academe asking bold questions">
            <a:extLst>
              <a:ext uri="{FF2B5EF4-FFF2-40B4-BE49-F238E27FC236}">
                <a16:creationId xmlns:a16="http://schemas.microsoft.com/office/drawing/2014/main" id="{448998D8-BBC7-4CE7-A99D-ECC15363E2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11" r="-1" b="34091"/>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BEF5A-35F5-420B-8D71-485445FE33C8}"/>
              </a:ext>
            </a:extLst>
          </p:cNvPr>
          <p:cNvSpPr>
            <a:spLocks noGrp="1"/>
          </p:cNvSpPr>
          <p:nvPr>
            <p:ph type="title"/>
          </p:nvPr>
        </p:nvSpPr>
        <p:spPr>
          <a:xfrm>
            <a:off x="841248" y="5009083"/>
            <a:ext cx="2889504" cy="1345997"/>
          </a:xfrm>
        </p:spPr>
        <p:txBody>
          <a:bodyPr anchor="ctr">
            <a:normAutofit/>
          </a:bodyPr>
          <a:lstStyle/>
          <a:p>
            <a:r>
              <a:rPr lang="en-US" sz="2600">
                <a:solidFill>
                  <a:schemeClr val="bg1"/>
                </a:solidFill>
              </a:rPr>
              <a:t>Questions</a:t>
            </a:r>
          </a:p>
        </p:txBody>
      </p:sp>
      <p:cxnSp>
        <p:nvCxnSpPr>
          <p:cNvPr id="24" name="Straight Connector 23">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A260A1-4021-45BA-A75A-27417901DC38}"/>
              </a:ext>
            </a:extLst>
          </p:cNvPr>
          <p:cNvSpPr>
            <a:spLocks noGrp="1"/>
          </p:cNvSpPr>
          <p:nvPr>
            <p:ph idx="1"/>
          </p:nvPr>
        </p:nvSpPr>
        <p:spPr>
          <a:xfrm>
            <a:off x="4379976" y="5009083"/>
            <a:ext cx="6976872" cy="1345997"/>
          </a:xfrm>
        </p:spPr>
        <p:txBody>
          <a:bodyPr anchor="ctr">
            <a:normAutofit/>
          </a:bodyPr>
          <a:lstStyle/>
          <a:p>
            <a:r>
              <a:rPr lang="en-US" sz="2000" dirty="0">
                <a:solidFill>
                  <a:schemeClr val="bg1"/>
                </a:solidFill>
              </a:rPr>
              <a:t>Call (888) 308-0737</a:t>
            </a:r>
          </a:p>
          <a:p>
            <a:r>
              <a:rPr lang="en-US" sz="2000" dirty="0">
                <a:solidFill>
                  <a:schemeClr val="bg1"/>
                </a:solidFill>
              </a:rPr>
              <a:t>Email </a:t>
            </a:r>
            <a:r>
              <a:rPr lang="en-US" sz="2000" dirty="0">
                <a:solidFill>
                  <a:schemeClr val="bg1"/>
                </a:solidFill>
                <a:hlinkClick r:id="rId3"/>
              </a:rPr>
              <a:t>bpeterson@careertrainingsolutionsllc.com</a:t>
            </a:r>
            <a:endParaRPr lang="en-US" sz="2000" dirty="0">
              <a:solidFill>
                <a:schemeClr val="bg1"/>
              </a:solidFill>
            </a:endParaRPr>
          </a:p>
          <a:p>
            <a:r>
              <a:rPr lang="en-US" sz="2000" dirty="0">
                <a:solidFill>
                  <a:schemeClr val="bg1"/>
                </a:solidFill>
              </a:rPr>
              <a:t>Text (404) 388-3368</a:t>
            </a:r>
          </a:p>
        </p:txBody>
      </p:sp>
    </p:spTree>
    <p:extLst>
      <p:ext uri="{BB962C8B-B14F-4D97-AF65-F5344CB8AC3E}">
        <p14:creationId xmlns:p14="http://schemas.microsoft.com/office/powerpoint/2010/main" val="931633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146" name="Title 1"/>
          <p:cNvSpPr>
            <a:spLocks noGrp="1"/>
          </p:cNvSpPr>
          <p:nvPr>
            <p:ph type="title"/>
          </p:nvPr>
        </p:nvSpPr>
        <p:spPr>
          <a:xfrm>
            <a:off x="801340" y="802955"/>
            <a:ext cx="4977976" cy="1454051"/>
          </a:xfrm>
        </p:spPr>
        <p:txBody>
          <a:bodyPr>
            <a:normAutofit/>
          </a:bodyPr>
          <a:lstStyle/>
          <a:p>
            <a:pPr marL="54864">
              <a:defRPr/>
            </a:pPr>
            <a:r>
              <a:rPr lang="en-US" sz="4100" b="1">
                <a:solidFill>
                  <a:srgbClr val="000000"/>
                </a:solidFill>
                <a:ea typeface="ＭＳ Ｐゴシック" charset="0"/>
                <a:cs typeface="ＭＳ Ｐゴシック" charset="0"/>
              </a:rPr>
              <a:t>What does Career Training Solutions do?</a:t>
            </a:r>
          </a:p>
        </p:txBody>
      </p:sp>
      <p:sp>
        <p:nvSpPr>
          <p:cNvPr id="9219" name="Content Placeholder 2"/>
          <p:cNvSpPr>
            <a:spLocks noGrp="1"/>
          </p:cNvSpPr>
          <p:nvPr>
            <p:ph idx="1"/>
          </p:nvPr>
        </p:nvSpPr>
        <p:spPr>
          <a:xfrm>
            <a:off x="304800" y="2251080"/>
            <a:ext cx="7104993" cy="3803965"/>
          </a:xfrm>
        </p:spPr>
        <p:txBody>
          <a:bodyPr anchor="ctr">
            <a:normAutofit/>
          </a:bodyPr>
          <a:lstStyle/>
          <a:p>
            <a:r>
              <a:rPr lang="en-US" sz="2200" dirty="0">
                <a:solidFill>
                  <a:srgbClr val="000000"/>
                </a:solidFill>
              </a:rPr>
              <a:t>Pr</a:t>
            </a:r>
            <a:r>
              <a:rPr lang="en-US" sz="2000" dirty="0">
                <a:solidFill>
                  <a:srgbClr val="000000"/>
                </a:solidFill>
              </a:rPr>
              <a:t>ovides curriculum and lesson plans.</a:t>
            </a:r>
          </a:p>
          <a:p>
            <a:r>
              <a:rPr lang="en-US" sz="2000" dirty="0">
                <a:solidFill>
                  <a:srgbClr val="000000"/>
                </a:solidFill>
              </a:rPr>
              <a:t>Recruits and trains instructors.</a:t>
            </a:r>
          </a:p>
          <a:p>
            <a:r>
              <a:rPr lang="en-US" sz="2000" dirty="0">
                <a:solidFill>
                  <a:srgbClr val="000000"/>
                </a:solidFill>
              </a:rPr>
              <a:t>Administrative oversight of courses, including Career Training Solutions Online</a:t>
            </a:r>
          </a:p>
          <a:p>
            <a:r>
              <a:rPr lang="en-US" sz="2000" dirty="0">
                <a:solidFill>
                  <a:srgbClr val="000000"/>
                </a:solidFill>
              </a:rPr>
              <a:t>Issues certificates of completion.</a:t>
            </a:r>
          </a:p>
          <a:p>
            <a:r>
              <a:rPr lang="en-US" sz="2000" dirty="0">
                <a:solidFill>
                  <a:srgbClr val="000000"/>
                </a:solidFill>
              </a:rPr>
              <a:t>Career Training Solutions is a student resource.  </a:t>
            </a:r>
          </a:p>
          <a:p>
            <a:pPr eaLnBrk="1" hangingPunct="1"/>
            <a:r>
              <a:rPr lang="en-US" altLang="ja-JP" sz="2000" dirty="0">
                <a:solidFill>
                  <a:srgbClr val="000000"/>
                </a:solidFill>
              </a:rPr>
              <a:t>Phone (888) 308-0737</a:t>
            </a:r>
          </a:p>
          <a:p>
            <a:pPr eaLnBrk="1" hangingPunct="1"/>
            <a:r>
              <a:rPr lang="en-US" altLang="ja-JP" sz="2000" dirty="0">
                <a:solidFill>
                  <a:srgbClr val="000000"/>
                </a:solidFill>
              </a:rPr>
              <a:t>Email </a:t>
            </a:r>
            <a:r>
              <a:rPr lang="en-US" altLang="ja-JP" sz="2000" dirty="0">
                <a:solidFill>
                  <a:srgbClr val="000000"/>
                </a:solidFill>
                <a:hlinkClick r:id="rId4"/>
              </a:rPr>
              <a:t>bpeterson@careertrainingsolutionsllc.com</a:t>
            </a:r>
            <a:endParaRPr lang="en-US" altLang="ja-JP" sz="2000" dirty="0">
              <a:solidFill>
                <a:srgbClr val="000000"/>
              </a:solidFill>
            </a:endParaRPr>
          </a:p>
          <a:p>
            <a:pPr marL="0" indent="0" eaLnBrk="1" hangingPunct="1">
              <a:buNone/>
            </a:pPr>
            <a:br>
              <a:rPr lang="en-US" altLang="ja-JP" sz="1400" dirty="0">
                <a:solidFill>
                  <a:srgbClr val="000000"/>
                </a:solidFill>
              </a:rPr>
            </a:br>
            <a:endParaRPr lang="en-US" altLang="ja-JP" sz="1400" dirty="0">
              <a:solidFill>
                <a:srgbClr val="000000"/>
              </a:solidFill>
            </a:endParaRPr>
          </a:p>
          <a:p>
            <a:pPr eaLnBrk="1" hangingPunct="1">
              <a:buFont typeface="Arial" panose="020B0604020202020204" pitchFamily="34" charset="0"/>
              <a:buNone/>
            </a:pPr>
            <a:endParaRPr lang="en-US" altLang="en-US" sz="1400" dirty="0">
              <a:solidFill>
                <a:srgbClr val="000000"/>
              </a:solidFill>
            </a:endParaRPr>
          </a:p>
        </p:txBody>
      </p:sp>
      <p:sp>
        <p:nvSpPr>
          <p:cNvPr id="14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AC81840C-9277-4286-A05C-5A33FE4F484A}"/>
              </a:ext>
            </a:extLst>
          </p:cNvPr>
          <p:cNvPicPr>
            <a:picLocks noChangeAspect="1"/>
          </p:cNvPicPr>
          <p:nvPr/>
        </p:nvPicPr>
        <p:blipFill>
          <a:blip r:embed="rId5"/>
          <a:stretch>
            <a:fillRect/>
          </a:stretch>
        </p:blipFill>
        <p:spPr>
          <a:xfrm>
            <a:off x="8100821" y="2825743"/>
            <a:ext cx="3661831" cy="1226713"/>
          </a:xfrm>
          <a:prstGeom prst="rect">
            <a:avLst/>
          </a:prstGeom>
        </p:spPr>
      </p:pic>
    </p:spTree>
    <p:extLst>
      <p:ext uri="{BB962C8B-B14F-4D97-AF65-F5344CB8AC3E}">
        <p14:creationId xmlns:p14="http://schemas.microsoft.com/office/powerpoint/2010/main" val="352839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FADBE0B-E76B-4C9B-A99A-197FC793608B}"/>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b="1" dirty="0"/>
              <a:t>Job Information</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074" name="Picture 2" descr="Want Ad — Life In 10 Minutes">
            <a:extLst>
              <a:ext uri="{FF2B5EF4-FFF2-40B4-BE49-F238E27FC236}">
                <a16:creationId xmlns:a16="http://schemas.microsoft.com/office/drawing/2014/main" id="{494F2887-8EEA-40AC-A8F0-38DFB6ADC4F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28"/>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4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B18FE9E-BF41-46E5-B01B-CC0A11376FC0}"/>
              </a:ext>
            </a:extLst>
          </p:cNvPr>
          <p:cNvSpPr>
            <a:spLocks noGrp="1"/>
          </p:cNvSpPr>
          <p:nvPr>
            <p:ph type="title"/>
          </p:nvPr>
        </p:nvSpPr>
        <p:spPr>
          <a:xfrm>
            <a:off x="838200" y="365125"/>
            <a:ext cx="5387502" cy="1325563"/>
          </a:xfrm>
        </p:spPr>
        <p:txBody>
          <a:bodyPr>
            <a:normAutofit/>
          </a:bodyPr>
          <a:lstStyle/>
          <a:p>
            <a:r>
              <a:rPr lang="en-US" dirty="0"/>
              <a:t>Job Description</a:t>
            </a:r>
          </a:p>
        </p:txBody>
      </p:sp>
      <p:sp>
        <p:nvSpPr>
          <p:cNvPr id="3" name="Content Placeholder 2">
            <a:extLst>
              <a:ext uri="{FF2B5EF4-FFF2-40B4-BE49-F238E27FC236}">
                <a16:creationId xmlns:a16="http://schemas.microsoft.com/office/drawing/2014/main" id="{BF3290F7-8FFA-447F-9B6F-484AA7AE910B}"/>
              </a:ext>
            </a:extLst>
          </p:cNvPr>
          <p:cNvSpPr>
            <a:spLocks noGrp="1"/>
          </p:cNvSpPr>
          <p:nvPr>
            <p:ph idx="1"/>
          </p:nvPr>
        </p:nvSpPr>
        <p:spPr>
          <a:xfrm>
            <a:off x="536028" y="1387366"/>
            <a:ext cx="6411310" cy="5562584"/>
          </a:xfrm>
        </p:spPr>
        <p:txBody>
          <a:bodyPr>
            <a:normAutofit/>
          </a:bodyPr>
          <a:lstStyle/>
          <a:p>
            <a:pPr fontAlgn="base"/>
            <a:r>
              <a:rPr lang="en-US" sz="1600" dirty="0"/>
              <a:t>Reading and analyzing patient records</a:t>
            </a:r>
          </a:p>
          <a:p>
            <a:pPr fontAlgn="base"/>
            <a:r>
              <a:rPr lang="en-US" sz="1600" dirty="0"/>
              <a:t>Determining the correct codes for patient records</a:t>
            </a:r>
          </a:p>
          <a:p>
            <a:pPr fontAlgn="base"/>
            <a:r>
              <a:rPr lang="en-US" sz="1600" dirty="0"/>
              <a:t>Using codes to bill insurance providers</a:t>
            </a:r>
          </a:p>
          <a:p>
            <a:pPr fontAlgn="base"/>
            <a:r>
              <a:rPr lang="en-US" sz="1600" dirty="0"/>
              <a:t>Interacting with physicians and assistants to ensure accuracy</a:t>
            </a:r>
          </a:p>
          <a:p>
            <a:pPr fontAlgn="base"/>
            <a:r>
              <a:rPr lang="en-US" sz="1600" dirty="0"/>
              <a:t>Keeping track of patient data over multiple visits</a:t>
            </a:r>
          </a:p>
          <a:p>
            <a:pPr fontAlgn="base"/>
            <a:r>
              <a:rPr lang="en-US" sz="1600" dirty="0"/>
              <a:t>Managing detailed, specifically-coded information</a:t>
            </a:r>
          </a:p>
          <a:p>
            <a:pPr fontAlgn="base"/>
            <a:r>
              <a:rPr lang="en-US" sz="1600" dirty="0"/>
              <a:t>Maintaining patient confidentiality and information security</a:t>
            </a:r>
          </a:p>
          <a:p>
            <a:pPr fontAlgn="base"/>
            <a:r>
              <a:rPr lang="en-US" sz="1600" dirty="0"/>
              <a:t>They need specific knowledge on:</a:t>
            </a:r>
          </a:p>
          <a:p>
            <a:pPr lvl="1" fontAlgn="base"/>
            <a:r>
              <a:rPr lang="en-US" sz="1600" dirty="0"/>
              <a:t>Insurance guidelines, the claims submission process and procedures</a:t>
            </a:r>
          </a:p>
          <a:p>
            <a:pPr lvl="1" fontAlgn="base"/>
            <a:r>
              <a:rPr lang="en-US" sz="1600" dirty="0"/>
              <a:t>How to fill out complex insurance claim forms</a:t>
            </a:r>
          </a:p>
          <a:p>
            <a:pPr lvl="1" fontAlgn="base"/>
            <a:r>
              <a:rPr lang="en-US" sz="1600" dirty="0"/>
              <a:t>Analyzing Explanation of Benefits (EOB) forms to ensure insurance companies have paid for charges</a:t>
            </a:r>
          </a:p>
          <a:p>
            <a:pPr lvl="1" fontAlgn="base"/>
            <a:r>
              <a:rPr lang="en-US" sz="1600" dirty="0"/>
              <a:t>How to generate accounts receivable reports clients</a:t>
            </a:r>
          </a:p>
          <a:p>
            <a:pPr lvl="1" fontAlgn="base"/>
            <a:r>
              <a:rPr lang="en-US" sz="1600" dirty="0"/>
              <a:t>Following up with the appropriate parties (insurance companies and patients) to ensure bills are paid</a:t>
            </a:r>
          </a:p>
          <a:p>
            <a:pPr fontAlgn="base"/>
            <a:endParaRPr lang="en-US" sz="1600" dirty="0"/>
          </a:p>
          <a:p>
            <a:endParaRPr lang="en-US" sz="900" dirty="0"/>
          </a:p>
        </p:txBody>
      </p:sp>
      <p:pic>
        <p:nvPicPr>
          <p:cNvPr id="5122" name="Picture 2" descr="Image result for medical billers">
            <a:extLst>
              <a:ext uri="{FF2B5EF4-FFF2-40B4-BE49-F238E27FC236}">
                <a16:creationId xmlns:a16="http://schemas.microsoft.com/office/drawing/2014/main" id="{BAB9FBC1-88CC-43FB-B22E-0731BD3C9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898"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Arc 74">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3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F093-01C0-49A7-A416-0F5FED715EE3}"/>
              </a:ext>
            </a:extLst>
          </p:cNvPr>
          <p:cNvSpPr>
            <a:spLocks noGrp="1"/>
          </p:cNvSpPr>
          <p:nvPr>
            <p:ph type="title"/>
          </p:nvPr>
        </p:nvSpPr>
        <p:spPr>
          <a:xfrm>
            <a:off x="6053668" y="803325"/>
            <a:ext cx="5314536" cy="1325563"/>
          </a:xfrm>
        </p:spPr>
        <p:txBody>
          <a:bodyPr>
            <a:normAutofit/>
          </a:bodyPr>
          <a:lstStyle/>
          <a:p>
            <a:r>
              <a:rPr lang="en-US"/>
              <a:t>Employment Information</a:t>
            </a:r>
            <a:endParaRPr lang="en-US"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5F91903D-671A-47E7-9E3E-52C36C3A451B}"/>
              </a:ext>
            </a:extLst>
          </p:cNvPr>
          <p:cNvSpPr/>
          <p:nvPr/>
        </p:nvSpPr>
        <p:spPr>
          <a:xfrm>
            <a:off x="321733" y="543135"/>
            <a:ext cx="3835488" cy="3835488"/>
          </a:xfrm>
          <a:prstGeom prst="ellipse">
            <a:avLst/>
          </a:prstGeom>
          <a:solidFill>
            <a:prstClr val="ltGray"/>
          </a:solidFill>
        </p:spPr>
        <p:txBody>
          <a:bodyPr/>
          <a:lstStyle/>
          <a:p>
            <a:endParaRPr lang="en-US"/>
          </a:p>
        </p:txBody>
      </p:sp>
      <p:sp>
        <p:nvSpPr>
          <p:cNvPr id="14" name="Partial Circle 13">
            <a:extLst>
              <a:ext uri="{FF2B5EF4-FFF2-40B4-BE49-F238E27FC236}">
                <a16:creationId xmlns:a16="http://schemas.microsoft.com/office/drawing/2014/main" id="{A58F7199-7DFD-41DA-B236-B20B50D68FA0}"/>
              </a:ext>
            </a:extLst>
          </p:cNvPr>
          <p:cNvSpPr/>
          <p:nvPr/>
        </p:nvSpPr>
        <p:spPr>
          <a:xfrm>
            <a:off x="321733" y="543135"/>
            <a:ext cx="3835488" cy="3835488"/>
          </a:xfrm>
          <a:prstGeom prst="pie">
            <a:avLst>
              <a:gd name="adj1" fmla="val 16200000"/>
              <a:gd name="adj2" fmla="val 20820000"/>
            </a:avLst>
          </a:prstGeom>
          <a:solidFill>
            <a:schemeClr val="accent1"/>
          </a:solidFill>
        </p:spPr>
        <p:txBody>
          <a:bodyPr/>
          <a:lstStyle/>
          <a:p>
            <a:endParaRPr lang="en-US"/>
          </a:p>
        </p:txBody>
      </p:sp>
      <p:sp>
        <p:nvSpPr>
          <p:cNvPr id="15" name="Oval 14">
            <a:extLst>
              <a:ext uri="{FF2B5EF4-FFF2-40B4-BE49-F238E27FC236}">
                <a16:creationId xmlns:a16="http://schemas.microsoft.com/office/drawing/2014/main" id="{9DC1E488-B13C-4FE2-B198-E10E8E46BB0F}"/>
              </a:ext>
            </a:extLst>
          </p:cNvPr>
          <p:cNvSpPr/>
          <p:nvPr/>
        </p:nvSpPr>
        <p:spPr>
          <a:xfrm>
            <a:off x="609394" y="830796"/>
            <a:ext cx="3260166" cy="3260166"/>
          </a:xfrm>
          <a:prstGeom prst="ellipse">
            <a:avLst/>
          </a:prstGeom>
          <a:solidFill>
            <a:prstClr val="white"/>
          </a:solidFill>
        </p:spPr>
        <p:txBody>
          <a:bodyPr/>
          <a:lstStyle/>
          <a:p>
            <a:endParaRPr lang="en-US"/>
          </a:p>
        </p:txBody>
      </p:sp>
      <p:pic>
        <p:nvPicPr>
          <p:cNvPr id="7" name="Graphic 6" descr="Office Worker">
            <a:extLst>
              <a:ext uri="{FF2B5EF4-FFF2-40B4-BE49-F238E27FC236}">
                <a16:creationId xmlns:a16="http://schemas.microsoft.com/office/drawing/2014/main" id="{88786DBB-97F6-4AC6-A276-D3495E042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185" y="1348587"/>
            <a:ext cx="2224584" cy="2224584"/>
          </a:xfrm>
          <a:prstGeom prst="rect">
            <a:avLst/>
          </a:prstGeom>
          <a:solidFill>
            <a:prstClr val="white"/>
          </a:solidFill>
        </p:spPr>
      </p:pic>
      <p:sp>
        <p:nvSpPr>
          <p:cNvPr id="3" name="Content Placeholder 2">
            <a:extLst>
              <a:ext uri="{FF2B5EF4-FFF2-40B4-BE49-F238E27FC236}">
                <a16:creationId xmlns:a16="http://schemas.microsoft.com/office/drawing/2014/main" id="{BB110C57-206A-4E5A-BACF-F9485EAAE9EE}"/>
              </a:ext>
            </a:extLst>
          </p:cNvPr>
          <p:cNvSpPr>
            <a:spLocks noGrp="1"/>
          </p:cNvSpPr>
          <p:nvPr>
            <p:ph idx="1"/>
          </p:nvPr>
        </p:nvSpPr>
        <p:spPr>
          <a:xfrm>
            <a:off x="6053667" y="2279018"/>
            <a:ext cx="5314543" cy="3375920"/>
          </a:xfrm>
        </p:spPr>
        <p:txBody>
          <a:bodyPr anchor="t">
            <a:normAutofit/>
          </a:bodyPr>
          <a:lstStyle/>
          <a:p>
            <a:r>
              <a:rPr lang="en-US" sz="2400" dirty="0"/>
              <a:t>$43,531 average wage in CA</a:t>
            </a:r>
          </a:p>
          <a:p>
            <a:r>
              <a:rPr lang="en-US" sz="2400" dirty="0"/>
              <a:t>Job growth through 2026 – 21.5%</a:t>
            </a:r>
          </a:p>
          <a:p>
            <a:r>
              <a:rPr lang="en-US" sz="2400" dirty="0"/>
              <a:t>Source - </a:t>
            </a:r>
            <a:r>
              <a:rPr lang="en-US" sz="1800"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https://www.bls.gov/oes/current/oes292098.htm#st</a:t>
            </a:r>
            <a:endParaRPr lang="en-US" sz="2400" dirty="0"/>
          </a:p>
          <a:p>
            <a:pPr marL="0" indent="0">
              <a:buNone/>
            </a:pPr>
            <a:endParaRPr lang="en-US" sz="1800" dirty="0"/>
          </a:p>
        </p:txBody>
      </p:sp>
    </p:spTree>
    <p:extLst>
      <p:ext uri="{BB962C8B-B14F-4D97-AF65-F5344CB8AC3E}">
        <p14:creationId xmlns:p14="http://schemas.microsoft.com/office/powerpoint/2010/main" val="9491756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127B2-4417-46F6-BDAA-9762540D32A6}"/>
              </a:ext>
            </a:extLst>
          </p:cNvPr>
          <p:cNvSpPr>
            <a:spLocks noGrp="1"/>
          </p:cNvSpPr>
          <p:nvPr>
            <p:ph type="title"/>
          </p:nvPr>
        </p:nvSpPr>
        <p:spPr>
          <a:xfrm>
            <a:off x="838200" y="585216"/>
            <a:ext cx="10515600" cy="1325563"/>
          </a:xfrm>
        </p:spPr>
        <p:txBody>
          <a:bodyPr>
            <a:normAutofit/>
          </a:bodyPr>
          <a:lstStyle/>
          <a:p>
            <a:r>
              <a:rPr lang="en-US">
                <a:solidFill>
                  <a:schemeClr val="bg1"/>
                </a:solidFill>
              </a:rPr>
              <a:t>Where Do Billing and Coding Specialists Work?</a:t>
            </a:r>
          </a:p>
        </p:txBody>
      </p:sp>
      <p:pic>
        <p:nvPicPr>
          <p:cNvPr id="1026" name="Picture 2" descr="Telehealth helps one hospital reduce ER overflow hours from 1,700 to 148 |  Healthcare IT News">
            <a:extLst>
              <a:ext uri="{FF2B5EF4-FFF2-40B4-BE49-F238E27FC236}">
                <a16:creationId xmlns:a16="http://schemas.microsoft.com/office/drawing/2014/main" id="{6AEC5178-6D6C-4506-8862-1A6B9513DD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7" r="1"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B1C4C2-84BB-4CC2-9FD3-D86B5B353B53}"/>
              </a:ext>
            </a:extLst>
          </p:cNvPr>
          <p:cNvSpPr>
            <a:spLocks noGrp="1"/>
          </p:cNvSpPr>
          <p:nvPr>
            <p:ph idx="1"/>
          </p:nvPr>
        </p:nvSpPr>
        <p:spPr>
          <a:xfrm>
            <a:off x="7546848" y="2516777"/>
            <a:ext cx="3803904" cy="3660185"/>
          </a:xfrm>
        </p:spPr>
        <p:txBody>
          <a:bodyPr anchor="ctr">
            <a:normAutofit/>
          </a:bodyPr>
          <a:lstStyle/>
          <a:p>
            <a:r>
              <a:rPr lang="en-US" sz="2200"/>
              <a:t>Doctors’ Offices</a:t>
            </a:r>
          </a:p>
          <a:p>
            <a:r>
              <a:rPr lang="en-US" sz="2200"/>
              <a:t>Hospitals</a:t>
            </a:r>
          </a:p>
          <a:p>
            <a:r>
              <a:rPr lang="en-US" sz="2200"/>
              <a:t>Clinics</a:t>
            </a:r>
          </a:p>
          <a:p>
            <a:r>
              <a:rPr lang="en-US" sz="2200"/>
              <a:t>Insurance Companies</a:t>
            </a:r>
          </a:p>
          <a:p>
            <a:r>
              <a:rPr lang="en-US" sz="2200"/>
              <a:t>Data Management and Billing Companies</a:t>
            </a:r>
          </a:p>
          <a:p>
            <a:r>
              <a:rPr lang="en-US" sz="2200"/>
              <a:t>Government Agencies</a:t>
            </a:r>
          </a:p>
          <a:p>
            <a:pPr marL="0" indent="0">
              <a:buNone/>
            </a:pPr>
            <a:endParaRPr lang="en-US" sz="2200"/>
          </a:p>
        </p:txBody>
      </p:sp>
    </p:spTree>
    <p:extLst>
      <p:ext uri="{BB962C8B-B14F-4D97-AF65-F5344CB8AC3E}">
        <p14:creationId xmlns:p14="http://schemas.microsoft.com/office/powerpoint/2010/main" val="167340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Medical Coding Specialist | River Parishes Community College">
            <a:extLst>
              <a:ext uri="{FF2B5EF4-FFF2-40B4-BE49-F238E27FC236}">
                <a16:creationId xmlns:a16="http://schemas.microsoft.com/office/drawing/2014/main" id="{28AD5CD2-9F9E-4FE9-BC2B-644517007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82" r="9359"/>
          <a:stretch/>
        </p:blipFill>
        <p:spPr bwMode="auto">
          <a:xfrm>
            <a:off x="6355442" y="10"/>
            <a:ext cx="5836558" cy="5130404"/>
          </a:xfrm>
          <a:custGeom>
            <a:avLst/>
            <a:gdLst/>
            <a:ahLst/>
            <a:cxnLst/>
            <a:rect l="l" t="t" r="r" b="b"/>
            <a:pathLst>
              <a:path w="5836558" h="5130414">
                <a:moveTo>
                  <a:pt x="2376055" y="0"/>
                </a:moveTo>
                <a:lnTo>
                  <a:pt x="5836558" y="0"/>
                </a:lnTo>
                <a:lnTo>
                  <a:pt x="5836558" y="5130414"/>
                </a:lnTo>
                <a:lnTo>
                  <a:pt x="0" y="513041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2A00E3-4CE1-47B3-8E63-76141A7496B6}"/>
              </a:ext>
            </a:extLst>
          </p:cNvPr>
          <p:cNvSpPr>
            <a:spLocks noGrp="1"/>
          </p:cNvSpPr>
          <p:nvPr>
            <p:ph type="title"/>
          </p:nvPr>
        </p:nvSpPr>
        <p:spPr>
          <a:xfrm>
            <a:off x="841248" y="797442"/>
            <a:ext cx="6270964" cy="2390459"/>
          </a:xfrm>
        </p:spPr>
        <p:txBody>
          <a:bodyPr vert="horz" lIns="91440" tIns="45720" rIns="91440" bIns="45720" rtlCol="0" anchor="b">
            <a:normAutofit/>
          </a:bodyPr>
          <a:lstStyle/>
          <a:p>
            <a:r>
              <a:rPr lang="en-US" sz="5400"/>
              <a:t>Program Information</a:t>
            </a:r>
          </a:p>
        </p:txBody>
      </p:sp>
      <p:sp>
        <p:nvSpPr>
          <p:cNvPr id="71" name="Freeform: Shape 70">
            <a:extLst>
              <a:ext uri="{FF2B5EF4-FFF2-40B4-BE49-F238E27FC236}">
                <a16:creationId xmlns:a16="http://schemas.microsoft.com/office/drawing/2014/main" id="{5EB73228-F09B-409F-9EC1-7E853C4F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840" y="5292509"/>
            <a:ext cx="6610160" cy="1565491"/>
          </a:xfrm>
          <a:custGeom>
            <a:avLst/>
            <a:gdLst>
              <a:gd name="connsiteX0" fmla="*/ 1186806 w 6610160"/>
              <a:gd name="connsiteY0" fmla="*/ 0 h 1565491"/>
              <a:gd name="connsiteX1" fmla="*/ 1692132 w 6610160"/>
              <a:gd name="connsiteY1" fmla="*/ 0 h 1565491"/>
              <a:gd name="connsiteX2" fmla="*/ 6104834 w 6610160"/>
              <a:gd name="connsiteY2" fmla="*/ 0 h 1565491"/>
              <a:gd name="connsiteX3" fmla="*/ 6610160 w 6610160"/>
              <a:gd name="connsiteY3" fmla="*/ 0 h 1565491"/>
              <a:gd name="connsiteX4" fmla="*/ 6610160 w 6610160"/>
              <a:gd name="connsiteY4" fmla="*/ 1565491 h 1565491"/>
              <a:gd name="connsiteX5" fmla="*/ 0 w 6610160"/>
              <a:gd name="connsiteY5" fmla="*/ 1565491 h 1565491"/>
              <a:gd name="connsiteX6" fmla="*/ 724290 w 6610160"/>
              <a:gd name="connsiteY6" fmla="*/ 1591 h 1565491"/>
              <a:gd name="connsiteX7" fmla="*/ 1186070 w 6610160"/>
              <a:gd name="connsiteY7"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0160" h="1565491">
                <a:moveTo>
                  <a:pt x="1186806" y="0"/>
                </a:moveTo>
                <a:lnTo>
                  <a:pt x="1692132" y="0"/>
                </a:lnTo>
                <a:lnTo>
                  <a:pt x="6104834" y="0"/>
                </a:lnTo>
                <a:lnTo>
                  <a:pt x="6610160" y="0"/>
                </a:lnTo>
                <a:lnTo>
                  <a:pt x="6610160" y="1565491"/>
                </a:lnTo>
                <a:lnTo>
                  <a:pt x="0" y="1565491"/>
                </a:lnTo>
                <a:lnTo>
                  <a:pt x="724290" y="1591"/>
                </a:lnTo>
                <a:lnTo>
                  <a:pt x="1186070" y="159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3150A4AE-7BE7-480D-BD8C-3951E6479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510"/>
            <a:ext cx="6144370" cy="1565491"/>
          </a:xfrm>
          <a:custGeom>
            <a:avLst/>
            <a:gdLst>
              <a:gd name="connsiteX0" fmla="*/ 0 w 6144370"/>
              <a:gd name="connsiteY0" fmla="*/ 0 h 1565491"/>
              <a:gd name="connsiteX1" fmla="*/ 6144370 w 6144370"/>
              <a:gd name="connsiteY1" fmla="*/ 0 h 1565491"/>
              <a:gd name="connsiteX2" fmla="*/ 5419344 w 6144370"/>
              <a:gd name="connsiteY2" fmla="*/ 1565491 h 1565491"/>
              <a:gd name="connsiteX3" fmla="*/ 0 w 6144370"/>
              <a:gd name="connsiteY3" fmla="*/ 1565491 h 1565491"/>
            </a:gdLst>
            <a:ahLst/>
            <a:cxnLst>
              <a:cxn ang="0">
                <a:pos x="connsiteX0" y="connsiteY0"/>
              </a:cxn>
              <a:cxn ang="0">
                <a:pos x="connsiteX1" y="connsiteY1"/>
              </a:cxn>
              <a:cxn ang="0">
                <a:pos x="connsiteX2" y="connsiteY2"/>
              </a:cxn>
              <a:cxn ang="0">
                <a:pos x="connsiteX3" y="connsiteY3"/>
              </a:cxn>
            </a:cxnLst>
            <a:rect l="l" t="t" r="r" b="b"/>
            <a:pathLst>
              <a:path w="6144370" h="1565491">
                <a:moveTo>
                  <a:pt x="0" y="0"/>
                </a:moveTo>
                <a:lnTo>
                  <a:pt x="6144370" y="0"/>
                </a:lnTo>
                <a:lnTo>
                  <a:pt x="5419344" y="1565491"/>
                </a:lnTo>
                <a:lnTo>
                  <a:pt x="0" y="15654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8161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34A4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07DDC4-17FF-48C3-BD81-8EAD05D59A68}"/>
              </a:ext>
            </a:extLst>
          </p:cNvPr>
          <p:cNvSpPr>
            <a:spLocks noGrp="1"/>
          </p:cNvSpPr>
          <p:nvPr>
            <p:ph type="title"/>
          </p:nvPr>
        </p:nvSpPr>
        <p:spPr>
          <a:xfrm>
            <a:off x="524256" y="4767072"/>
            <a:ext cx="6594189" cy="1625210"/>
          </a:xfrm>
        </p:spPr>
        <p:txBody>
          <a:bodyPr>
            <a:normAutofit/>
          </a:bodyPr>
          <a:lstStyle/>
          <a:p>
            <a:pPr algn="r"/>
            <a:r>
              <a:rPr lang="en-US" sz="3700">
                <a:solidFill>
                  <a:srgbClr val="FFFFFF"/>
                </a:solidFill>
              </a:rPr>
              <a:t>Medical Billing and Coding Specialist </a:t>
            </a:r>
            <a:br>
              <a:rPr lang="en-US" sz="3700">
                <a:solidFill>
                  <a:srgbClr val="FFFFFF"/>
                </a:solidFill>
              </a:rPr>
            </a:br>
            <a:r>
              <a:rPr lang="en-US" sz="3700">
                <a:solidFill>
                  <a:srgbClr val="FFFFFF"/>
                </a:solidFill>
              </a:rPr>
              <a:t>Program Information</a:t>
            </a:r>
          </a:p>
        </p:txBody>
      </p:sp>
      <p:pic>
        <p:nvPicPr>
          <p:cNvPr id="5122" name="Picture 2" descr="Medical Billing and Coding Program | American Career College">
            <a:extLst>
              <a:ext uri="{FF2B5EF4-FFF2-40B4-BE49-F238E27FC236}">
                <a16:creationId xmlns:a16="http://schemas.microsoft.com/office/drawing/2014/main" id="{460AABD8-AA53-4CFB-AB71-E079FAFF4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175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9451E1-46D7-4CFE-AFD9-F0A6F7AD1B73}"/>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Online Program</a:t>
            </a:r>
          </a:p>
          <a:p>
            <a:r>
              <a:rPr lang="en-US" sz="2000" dirty="0">
                <a:solidFill>
                  <a:srgbClr val="FFFFFF"/>
                </a:solidFill>
              </a:rPr>
              <a:t>57-Hours Instructor-Led Training</a:t>
            </a:r>
          </a:p>
          <a:p>
            <a:r>
              <a:rPr lang="en-US" sz="2000" dirty="0">
                <a:solidFill>
                  <a:srgbClr val="FFFFFF"/>
                </a:solidFill>
              </a:rPr>
              <a:t>NHA Billing and Coding Specialist Exam Prep and Certification Exam Included</a:t>
            </a:r>
          </a:p>
          <a:p>
            <a:r>
              <a:rPr lang="en-US" sz="2000" dirty="0">
                <a:solidFill>
                  <a:srgbClr val="FFFFFF"/>
                </a:solidFill>
              </a:rPr>
              <a:t>Topics:</a:t>
            </a:r>
          </a:p>
          <a:p>
            <a:pPr lvl="1"/>
            <a:r>
              <a:rPr lang="en-US" sz="2000" dirty="0">
                <a:solidFill>
                  <a:srgbClr val="FFFFFF"/>
                </a:solidFill>
              </a:rPr>
              <a:t>Medical Terminology</a:t>
            </a:r>
          </a:p>
          <a:p>
            <a:pPr lvl="1"/>
            <a:r>
              <a:rPr lang="en-US" sz="2000" dirty="0">
                <a:solidFill>
                  <a:srgbClr val="FFFFFF"/>
                </a:solidFill>
              </a:rPr>
              <a:t>Anatomy and Physiology</a:t>
            </a:r>
          </a:p>
          <a:p>
            <a:pPr lvl="1"/>
            <a:r>
              <a:rPr lang="en-US" sz="2000" dirty="0">
                <a:solidFill>
                  <a:srgbClr val="FFFFFF"/>
                </a:solidFill>
              </a:rPr>
              <a:t>Medical Billing</a:t>
            </a:r>
          </a:p>
          <a:p>
            <a:pPr lvl="1"/>
            <a:r>
              <a:rPr lang="en-US" sz="2000" dirty="0">
                <a:solidFill>
                  <a:srgbClr val="FFFFFF"/>
                </a:solidFill>
              </a:rPr>
              <a:t>Insurance and Compliance</a:t>
            </a:r>
          </a:p>
          <a:p>
            <a:pPr lvl="1"/>
            <a:r>
              <a:rPr lang="en-US" sz="2000" dirty="0">
                <a:solidFill>
                  <a:srgbClr val="FFFFFF"/>
                </a:solidFill>
              </a:rPr>
              <a:t>Basic Coding</a:t>
            </a:r>
          </a:p>
        </p:txBody>
      </p:sp>
    </p:spTree>
    <p:extLst>
      <p:ext uri="{BB962C8B-B14F-4D97-AF65-F5344CB8AC3E}">
        <p14:creationId xmlns:p14="http://schemas.microsoft.com/office/powerpoint/2010/main" val="427106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may contain: Novella Reed-Miles, closeup">
            <a:extLst>
              <a:ext uri="{FF2B5EF4-FFF2-40B4-BE49-F238E27FC236}">
                <a16:creationId xmlns:a16="http://schemas.microsoft.com/office/drawing/2014/main" id="{A89B3639-2C0B-4D47-80BC-1F6404FF91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1" t="26707" r="4073"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6BAE9D-AA25-4F91-B59C-0F8DCE0DC557}"/>
              </a:ext>
            </a:extLst>
          </p:cNvPr>
          <p:cNvSpPr>
            <a:spLocks noGrp="1"/>
          </p:cNvSpPr>
          <p:nvPr>
            <p:ph type="title"/>
          </p:nvPr>
        </p:nvSpPr>
        <p:spPr>
          <a:xfrm>
            <a:off x="371094" y="1161288"/>
            <a:ext cx="3438144" cy="1124712"/>
          </a:xfrm>
        </p:spPr>
        <p:txBody>
          <a:bodyPr anchor="b">
            <a:normAutofit/>
          </a:bodyPr>
          <a:lstStyle/>
          <a:p>
            <a:r>
              <a:rPr lang="en-US" sz="2800"/>
              <a:t>Instructor – Novella Reed-Miles</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BC784E-DA06-4CD2-A967-45C44BEB3051}"/>
              </a:ext>
            </a:extLst>
          </p:cNvPr>
          <p:cNvSpPr>
            <a:spLocks noGrp="1"/>
          </p:cNvSpPr>
          <p:nvPr>
            <p:ph idx="1"/>
          </p:nvPr>
        </p:nvSpPr>
        <p:spPr>
          <a:xfrm>
            <a:off x="371094" y="2718054"/>
            <a:ext cx="3438906" cy="3207258"/>
          </a:xfrm>
        </p:spPr>
        <p:txBody>
          <a:bodyPr anchor="t">
            <a:normAutofit/>
          </a:bodyPr>
          <a:lstStyle/>
          <a:p>
            <a:r>
              <a:rPr lang="en-US" sz="2000" dirty="0"/>
              <a:t>Medical Billing and Coding Instructor since 2008</a:t>
            </a:r>
          </a:p>
          <a:p>
            <a:r>
              <a:rPr lang="en-US" sz="2000" dirty="0"/>
              <a:t>Instructor of the Year (The Learning Oasis) 2015</a:t>
            </a:r>
          </a:p>
          <a:p>
            <a:r>
              <a:rPr lang="en-US" sz="2000" dirty="0"/>
              <a:t>Network Manager at Aetna since 2006</a:t>
            </a:r>
          </a:p>
        </p:txBody>
      </p:sp>
    </p:spTree>
    <p:extLst>
      <p:ext uri="{BB962C8B-B14F-4D97-AF65-F5344CB8AC3E}">
        <p14:creationId xmlns:p14="http://schemas.microsoft.com/office/powerpoint/2010/main" val="13873759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E80C43075D7E4A959DB544E75B47E1" ma:contentTypeVersion="18" ma:contentTypeDescription="Create a new document." ma:contentTypeScope="" ma:versionID="7e376094f45a27eac3a06beafb99143d">
  <xsd:schema xmlns:xsd="http://www.w3.org/2001/XMLSchema" xmlns:xs="http://www.w3.org/2001/XMLSchema" xmlns:p="http://schemas.microsoft.com/office/2006/metadata/properties" xmlns:ns2="45affbdf-f33b-46eb-877f-e009e98ded25" xmlns:ns3="abd62f80-98a7-41ec-8db3-eeaad0238f95" targetNamespace="http://schemas.microsoft.com/office/2006/metadata/properties" ma:root="true" ma:fieldsID="d4a29b2901ffc50ec55a3a5f2d93064f" ns2:_="" ns3:_="">
    <xsd:import namespace="45affbdf-f33b-46eb-877f-e009e98ded25"/>
    <xsd:import namespace="abd62f80-98a7-41ec-8db3-eeaad0238f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ffbdf-f33b-46eb-877f-e009e98ded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0c5ad4-749c-4fdc-aeab-24065fe634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d62f80-98a7-41ec-8db3-eeaad0238f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4f064bf-0638-475d-9fae-b3d457f8ae9b}" ma:internalName="TaxCatchAll" ma:showField="CatchAllData" ma:web="abd62f80-98a7-41ec-8db3-eeaad0238f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d62f80-98a7-41ec-8db3-eeaad0238f95" xsi:nil="true"/>
    <lcf76f155ced4ddcb4097134ff3c332f xmlns="45affbdf-f33b-46eb-877f-e009e98ded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5ED10F-928A-4B1F-8611-37F7046BC713}">
  <ds:schemaRefs>
    <ds:schemaRef ds:uri="http://schemas.microsoft.com/sharepoint/v3/contenttype/forms"/>
  </ds:schemaRefs>
</ds:datastoreItem>
</file>

<file path=customXml/itemProps2.xml><?xml version="1.0" encoding="utf-8"?>
<ds:datastoreItem xmlns:ds="http://schemas.openxmlformats.org/officeDocument/2006/customXml" ds:itemID="{EBC7BA21-E7D3-44D3-9FC7-FD2B9F72C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ffbdf-f33b-46eb-877f-e009e98ded25"/>
    <ds:schemaRef ds:uri="abd62f80-98a7-41ec-8db3-eeaad0238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03F7A1-5AC9-4EE0-A30F-3A2B2A540630}">
  <ds:schemaRefs>
    <ds:schemaRef ds:uri="http://schemas.microsoft.com/office/2006/metadata/properties"/>
    <ds:schemaRef ds:uri="http://purl.org/dc/dcmitype/"/>
    <ds:schemaRef ds:uri="http://purl.org/dc/elements/1.1/"/>
    <ds:schemaRef ds:uri="45affbdf-f33b-46eb-877f-e009e98ded25"/>
    <ds:schemaRef ds:uri="http://schemas.microsoft.com/office/2006/documentManagement/types"/>
    <ds:schemaRef ds:uri="abd62f80-98a7-41ec-8db3-eeaad0238f95"/>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163</TotalTime>
  <Words>614</Words>
  <Application>Microsoft Office PowerPoint</Application>
  <PresentationFormat>Widescreen</PresentationFormat>
  <Paragraphs>99</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Calibri Light</vt:lpstr>
      <vt:lpstr>Rockwell</vt:lpstr>
      <vt:lpstr>Tw Cen MT</vt:lpstr>
      <vt:lpstr>Wingdings</vt:lpstr>
      <vt:lpstr>Office Theme</vt:lpstr>
      <vt:lpstr>Medical Billing and Coding Specialist</vt:lpstr>
      <vt:lpstr>What does Career Training Solutions do?</vt:lpstr>
      <vt:lpstr>Job Information</vt:lpstr>
      <vt:lpstr>Job Description</vt:lpstr>
      <vt:lpstr>Employment Information</vt:lpstr>
      <vt:lpstr>Where Do Billing and Coding Specialists Work?</vt:lpstr>
      <vt:lpstr>Program Information</vt:lpstr>
      <vt:lpstr>Medical Billing and Coding Specialist  Program Information</vt:lpstr>
      <vt:lpstr>Instructor – Novella Reed-Miles</vt:lpstr>
      <vt:lpstr>Other Important Information</vt:lpstr>
      <vt:lpstr>Textbooks</vt:lpstr>
      <vt:lpstr>Medical Billing and Coding Specialist</vt:lpstr>
      <vt:lpstr>Paying for the Class</vt:lpstr>
      <vt:lpstr>Nelnet Payment Plan Details</vt:lpstr>
      <vt:lpstr>Registration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Billing and Coding Specialist</dc:title>
  <dc:creator>Bev Peterson</dc:creator>
  <cp:lastModifiedBy>Julie Flint</cp:lastModifiedBy>
  <cp:revision>34</cp:revision>
  <dcterms:created xsi:type="dcterms:W3CDTF">2021-01-22T22:25:18Z</dcterms:created>
  <dcterms:modified xsi:type="dcterms:W3CDTF">2025-03-17T17:28:05Z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0x010100B1E80C43075D7E4A959DB544E75B47E1</vt:lpwstr>
  </property>
  <property fmtid="{D5CDD505-2E9C-101B-9397-08002B2CF9AE}" pid="3" name="MediaServiceImageTags">
    <vt:lpwstr/>
  </property>
</Properties>
</file>