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60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346" r:id="rId10"/>
    <p:sldId id="347" r:id="rId11"/>
    <p:sldId id="341" r:id="rId12"/>
    <p:sldId id="329" r:id="rId13"/>
    <p:sldId id="342" r:id="rId14"/>
    <p:sldId id="328" r:id="rId15"/>
    <p:sldId id="343" r:id="rId16"/>
    <p:sldId id="344" r:id="rId17"/>
    <p:sldId id="345" r:id="rId18"/>
    <p:sldId id="330" r:id="rId19"/>
    <p:sldId id="336" r:id="rId20"/>
  </p:sldIdLst>
  <p:sldSz cx="12192000" cy="6858000"/>
  <p:notesSz cx="7315200" cy="9601200"/>
  <p:embeddedFontLst>
    <p:embeddedFont>
      <p:font typeface="Aptos ExtraBold" panose="020B0004020202020204" pitchFamily="34" charset="0"/>
      <p:bold r:id="rId22"/>
      <p:boldItalic r:id="rId23"/>
    </p:embeddedFont>
    <p:embeddedFont>
      <p:font typeface="Avenir Next LT Pro" panose="020B050402020202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83436" autoAdjust="0"/>
  </p:normalViewPr>
  <p:slideViewPr>
    <p:cSldViewPr snapToGrid="0">
      <p:cViewPr varScale="1">
        <p:scale>
          <a:sx n="62" d="100"/>
          <a:sy n="62" d="100"/>
        </p:scale>
        <p:origin x="10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76A30A-949A-416A-AC5A-61B03F7BA7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57848C-559D-4349-A019-64D023D8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1C1C9-C8F2-C853-B005-AD67D48C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7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BC39A-7B31-3F55-6547-57956C8E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67218-D9EA-F22B-8F37-05497BCDA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7EA3B-11D0-884F-C753-87E3F4199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9732-4178-412D-9798-5C634897B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40E6-CA93-B617-922B-41E3C552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0EB4-296C-5A12-F818-EB004CE57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9AAB1-4727-84F6-995B-B659470B9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EFEB-E445-8953-5ED2-A4E5A34F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5FBE-73DD-D86A-A36B-8D3B07CB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F703D-064D-CC1A-56A5-A1CADC9AD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61A75-D734-6274-DDE5-49E33C653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E0DDF-8F42-815D-3F6F-BC64A7AD2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1D71-7B77-FD55-BAD5-0B6EA9D9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46D2E-C17B-5A55-236D-447BE6400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1433A-5C5C-4BB6-6FBF-1E43B3841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2D3E2-9EF4-1DB9-D36D-4E6566F8D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3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48BA1-71D1-E534-9C99-93C42B1D7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8BF0D-9F64-3EA7-6069-6E99F00FD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DDFAE-C160-6F9C-D1FF-6F7592B52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01FE5-2C54-B99B-89CA-D7D037B05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DCA50-188C-2B50-6F4F-A1F86883D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2BC2D-1D7B-9DAA-6C54-2CA4FB158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92194-0E4D-FD82-5D20-2405C1167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1F4C7-596F-6F41-FA43-A23EA7083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7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39C68-9B71-FA56-500F-CE480212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99C5F-CB09-648F-C7CE-ACC13A715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9AE8E-893D-8008-A29F-6B9EFF066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16BC6-1735-7196-5DDE-3ACBD773E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2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A05B1-6D6E-AB18-B342-C5D2DA90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88E6E-596B-2161-3BEC-5F744A3D4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1D998-D835-6F25-1A5A-B7A3FF271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289BF-62BC-DCFE-9002-402606274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2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A0C1-D72C-38DC-FB42-D32762531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AF5A3-BAB9-DA8A-DBF6-A48B9CD8E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4D8CB-AF57-3A96-D852-F756113A2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6DBE2-789D-B2DD-2471-873C5450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8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2085-6AFE-E812-0D7F-22CDFDE8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CE49E-B157-8884-1547-0B6BCBA57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1189-1795-1491-5053-C22D0E760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74581-0A7D-594D-275C-DDAB733D6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D8BE-8C21-1619-1650-276EBFBD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9EFB9-D894-4A16-0A34-0EF0377A1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0477-C571-3FBD-F2C6-ACC52A51C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A372D-E485-88D4-63E0-00AA7EEBB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2317-F7CD-A99F-07D7-494600B8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06481-08C2-801B-5424-2A7FF94F8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3F6EB-DEE5-6A1A-8077-8882479DD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78CFD-F440-A963-2511-12B065C1D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A75C8-23A4-F110-927A-F8E2EBB2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D800F-87C5-8677-2BD2-B4B605CCD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5C9B3-0B36-145B-A944-57A3EBFA4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DF4B9-F05B-F60B-813A-F47B48279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3A83E-7A16-9B17-B7FC-BF8E9C83D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A7EBD-5772-9E59-5440-69CB23CCA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9AA41-8E70-6410-5796-B1C17D60B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D0461-2BC4-DABA-5495-5AFFF8DC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4900F-C7EC-2694-8DFD-3364740F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CB0B5-B6BD-42C1-E2F8-A61BB9C3F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415CD-984B-BDC2-597F-887CE00B5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62699-78F3-36F0-4DD6-49B8305AB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5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8BCF-1E4B-C8E8-F007-B37ADC697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F895D-811F-B114-1B61-1EDC0DC4A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AA04A-736D-49A9-1D29-3AAE5F531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9A933-5D79-D384-8494-3A2028D4F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4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D829-FA06-7E5F-F25D-56E08561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6980F-C154-C68F-AD16-C9A03DF6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F6357-E233-3C9E-B734-662886112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55968-2978-CB0E-FCC6-8B3806B4B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7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DA6A-381E-D15D-B066-DA7DE20D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92426-E4ED-7631-138D-6699FBF21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9FBA1-1681-EC17-3543-2E27D18F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D8B26-CE88-F01B-010C-600DBFA3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5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416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12039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09912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0778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3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6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0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2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6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6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4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5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6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0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1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1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6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0400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4338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827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4221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3FCCC5C-4C90-0D44-5888-D7DDC62682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36152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06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6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8794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53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712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36671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2630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A620B4-9956-CDB6-276A-982F1016D8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08587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A990400-1C1D-D4F9-3C27-DD27787FF0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2835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90CC047-8DDC-DEED-1081-391F69BDE98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6876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E8827C8-B948-153C-95EF-B5567AFDAA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70642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6462CDC-7DC1-4E03-3D4E-305C4D2E8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56601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2B5B3ED7-F4DB-128B-DE18-DBAD2855197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42560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F130084-4CDB-478E-0E5F-12498E5567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28519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F03D5AE-5348-E9BC-3037-972E3F55D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14478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3DD06D1-F0D7-2B10-30F7-635EC59833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84683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1FD2D4C-E2AF-DC57-1B60-C0513FB613A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8724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16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9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457961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F449D9-A333-1931-218F-BE29FA45FE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2491" y="3908149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0077AA0-CC55-327F-4BC7-5C96BF8B01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4037" y="3908149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CF0560-E5B7-D20B-D401-F81EA2F64C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5583" y="3908149"/>
            <a:ext cx="1923926" cy="19710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27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5074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2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85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8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2542" y="1"/>
            <a:ext cx="842508" cy="86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95DBDA-2F9C-435A-9FD4-84E94594FE35}" type="datetimeFigureOut">
              <a:rPr lang="en-US" smtClean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2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CR monogram">
            <a:extLst>
              <a:ext uri="{FF2B5EF4-FFF2-40B4-BE49-F238E27FC236}">
                <a16:creationId xmlns:a16="http://schemas.microsoft.com/office/drawing/2014/main" id="{6CAB0C64-C45C-DF9B-89FC-698090972DC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7" y="267954"/>
            <a:ext cx="727286" cy="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2" r:id="rId3"/>
    <p:sldLayoutId id="2147483679" r:id="rId4"/>
    <p:sldLayoutId id="2147483681" r:id="rId5"/>
    <p:sldLayoutId id="214748368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7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68656" indent="-257176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4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554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ce@redwoods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ce@redwoods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540FA6-2546-E352-1FF9-19CE6705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3" y="208993"/>
            <a:ext cx="8208666" cy="234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55E60-A934-4625-C673-036E8100F276}"/>
              </a:ext>
            </a:extLst>
          </p:cNvPr>
          <p:cNvSpPr txBox="1"/>
          <p:nvPr/>
        </p:nvSpPr>
        <p:spPr>
          <a:xfrm>
            <a:off x="3049555" y="3429000"/>
            <a:ext cx="609289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Phlebotomy Program</a:t>
            </a:r>
          </a:p>
          <a:p>
            <a:pPr algn="ctr"/>
            <a:endParaRPr lang="en-US" sz="600" dirty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Fall 2025 Information Meeting</a:t>
            </a: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Adult and Community Education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BA52-E610-BE72-9FEC-E5454A67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D7B8-AC82-56B0-2E68-94DDDFC9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526"/>
            <a:ext cx="10515600" cy="1074462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5032-4EAD-C6E1-FDFD-C9148838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253330"/>
            <a:ext cx="11830050" cy="560467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Many of these, we obtained as young children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your records indicate that you’ve been immunized, you do not have to get again. </a:t>
            </a:r>
            <a:r>
              <a:rPr lang="en-US" sz="2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(in most cases)</a:t>
            </a:r>
            <a:endParaRPr lang="en-US" sz="2600" i="1" dirty="0">
              <a:solidFill>
                <a:srgbClr val="FFFFFF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you think you’ve already had these/had the illness, but do not have documentation - </a:t>
            </a:r>
          </a:p>
          <a:p>
            <a:pPr marL="457200" lvl="1" indent="0">
              <a:buNone/>
            </a:pPr>
            <a:r>
              <a:rPr lang="en-US" sz="3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Request a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Quantitative</a:t>
            </a: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Titer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will show whether you have the antibodies or not.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antibodies are present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then you will need the immunization!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9072-7871-682F-D79B-067095B8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60C2FE-E36C-AF25-A17E-36E421A198A5}"/>
              </a:ext>
            </a:extLst>
          </p:cNvPr>
          <p:cNvGraphicFramePr>
            <a:graphicFrameLocks noGrp="1"/>
          </p:cNvGraphicFramePr>
          <p:nvPr/>
        </p:nvGraphicFramePr>
        <p:xfrm>
          <a:off x="617349" y="1438276"/>
          <a:ext cx="10957301" cy="4417017"/>
        </p:xfrm>
        <a:graphic>
          <a:graphicData uri="http://schemas.openxmlformats.org/drawingml/2006/table">
            <a:tbl>
              <a:tblPr/>
              <a:tblGrid>
                <a:gridCol w="5289731">
                  <a:extLst>
                    <a:ext uri="{9D8B030D-6E8A-4147-A177-3AD203B41FA5}">
                      <a16:colId xmlns:a16="http://schemas.microsoft.com/office/drawing/2014/main" val="479303395"/>
                    </a:ext>
                  </a:extLst>
                </a:gridCol>
                <a:gridCol w="5667570">
                  <a:extLst>
                    <a:ext uri="{9D8B030D-6E8A-4147-A177-3AD203B41FA5}">
                      <a16:colId xmlns:a16="http://schemas.microsoft.com/office/drawing/2014/main" val="3406902933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Approximate Cost*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44925"/>
                  </a:ext>
                </a:extLst>
              </a:tr>
              <a:tr h="92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MMR 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Measles, mumps, rubella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93005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Varicella/Chicken Pox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$129.00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1323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Hepatitis B Series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$55/per 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30802"/>
                  </a:ext>
                </a:extLst>
              </a:tr>
              <a:tr h="92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TDAP 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Tetanus, diphtheria, and pertussis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06608"/>
                  </a:ext>
                </a:extLst>
              </a:tr>
              <a:tr h="981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TB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Tuberculosis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764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B0A680-D19E-624C-0926-8C40DE5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066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8680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60BF6-9DC9-B732-60DE-BD75DA84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1BF7-063E-7378-2F2A-D02AD865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34" y="156756"/>
            <a:ext cx="10718430" cy="8217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9E4BF-4DEF-21FB-90C0-B09E200B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978532"/>
            <a:ext cx="10718430" cy="5481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Fee: $2,195.00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Costs outside overall program: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Check – Approximately $35-$37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Exam– costs will vary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 – costs will vary</a:t>
            </a:r>
          </a:p>
          <a:p>
            <a:pPr marL="411480" lvl="1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CPT 1 License Fees - Approximately 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$100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0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AF2E-6606-0CCB-6DB5-F752403B1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DE6E-9137-8333-5345-3E802935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96" y="169817"/>
            <a:ext cx="10676866" cy="62701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 /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C620-ED53-524F-8050-1F1356F0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133262"/>
            <a:ext cx="11168091" cy="5724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There are three (3) ways to pay for the class: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Payment in full at time of registration: cash, check or credit/debit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Nelnet Payment Plan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Sponsored by an agency/community partner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60046" lvl="1" indent="0"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--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There are several potential opportunities: local, county, state or federal	</a:t>
            </a:r>
          </a:p>
          <a:p>
            <a:pPr marL="360046" lvl="1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See “Potential Sponsorship Opportunities form on website</a:t>
            </a:r>
          </a:p>
          <a:p>
            <a:pPr marL="320040" lvl="1">
              <a:buClr>
                <a:schemeClr val="accent5"/>
              </a:buClr>
            </a:pPr>
            <a:endParaRPr lang="en-US" sz="3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2864" lvl="1" indent="0" algn="ctr">
              <a:buClr>
                <a:schemeClr val="accent5"/>
              </a:buClr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Until our office has </a:t>
            </a:r>
            <a:r>
              <a:rPr lang="en-US" sz="2800" b="1" i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written documentation </a:t>
            </a:r>
          </a:p>
          <a:p>
            <a:pPr marL="62864" lvl="1" indent="0" algn="ctr">
              <a:buClr>
                <a:schemeClr val="accent5"/>
              </a:buClr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confirming sponsorship, your registration will not be processed!*</a:t>
            </a:r>
          </a:p>
        </p:txBody>
      </p:sp>
    </p:spTree>
    <p:extLst>
      <p:ext uri="{BB962C8B-B14F-4D97-AF65-F5344CB8AC3E}">
        <p14:creationId xmlns:p14="http://schemas.microsoft.com/office/powerpoint/2010/main" val="210823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31C3-E3BB-CF22-79DC-3ABCC0BA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72EE-4662-B8D7-EBE1-0EDFDC52915A}"/>
              </a:ext>
            </a:extLst>
          </p:cNvPr>
          <p:cNvSpPr txBox="1">
            <a:spLocks/>
          </p:cNvSpPr>
          <p:nvPr/>
        </p:nvSpPr>
        <p:spPr>
          <a:xfrm>
            <a:off x="770710" y="-65315"/>
            <a:ext cx="10659291" cy="885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1480" rtl="0" eaLnBrk="1" latinLnBrk="0" hangingPunct="1">
              <a:spcBef>
                <a:spcPct val="0"/>
              </a:spcBef>
              <a:buNone/>
              <a:defRPr sz="378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Nelnet Payment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2755B9-78EA-7A60-0D36-B8A115D3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00526"/>
              </p:ext>
            </p:extLst>
          </p:nvPr>
        </p:nvGraphicFramePr>
        <p:xfrm>
          <a:off x="406400" y="940527"/>
          <a:ext cx="11190514" cy="43152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84658">
                  <a:extLst>
                    <a:ext uri="{9D8B030D-6E8A-4147-A177-3AD203B41FA5}">
                      <a16:colId xmlns:a16="http://schemas.microsoft.com/office/drawing/2014/main" val="3021558736"/>
                    </a:ext>
                  </a:extLst>
                </a:gridCol>
                <a:gridCol w="7305856">
                  <a:extLst>
                    <a:ext uri="{9D8B030D-6E8A-4147-A177-3AD203B41FA5}">
                      <a16:colId xmlns:a16="http://schemas.microsoft.com/office/drawing/2014/main" val="2605334595"/>
                    </a:ext>
                  </a:extLst>
                </a:gridCol>
              </a:tblGrid>
              <a:tr h="4261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Class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Phlebotomy Payment Plan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12371"/>
                  </a:ext>
                </a:extLst>
              </a:tr>
              <a:tr h="443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Cost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$1,995  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5618"/>
                  </a:ext>
                </a:extLst>
              </a:tr>
              <a:tr h="1195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Down Payment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1: $1,000 + a $20  non-refundable  payment plan fee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</a:t>
                      </a:r>
                      <a:r>
                        <a:rPr lang="en-US" sz="1600" baseline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2: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$500  +a $20  non-refundable  payment plan fee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28986"/>
                  </a:ext>
                </a:extLst>
              </a:tr>
              <a:tr h="1066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Monthly Payment Amount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1: Approximately $400 for 3 months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2: Approximately $565 for 3 months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515063"/>
                  </a:ext>
                </a:extLst>
              </a:tr>
              <a:tr h="11837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Payment plans are automatically processed on the 20th  of each month, with a Debit/Credit card only!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49577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84E210-2DF0-09DB-E2DC-0B44A5362462}"/>
              </a:ext>
            </a:extLst>
          </p:cNvPr>
          <p:cNvSpPr/>
          <p:nvPr/>
        </p:nvSpPr>
        <p:spPr>
          <a:xfrm>
            <a:off x="766354" y="5255753"/>
            <a:ext cx="10659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US" sz="4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 plan must be established in order to  finalize </a:t>
            </a:r>
            <a:r>
              <a:rPr lang="en-US" sz="40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registeration</a:t>
            </a:r>
            <a:endParaRPr lang="en-US" sz="40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0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D32B-2F81-48F9-6414-8CDF610C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8AD1-5C3E-8821-3CC1-A7DF7488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0672"/>
            <a:ext cx="11306175" cy="76809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Packet: 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/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0D019-2BD3-50E3-CA4A-143A8798B7C9}"/>
              </a:ext>
            </a:extLst>
          </p:cNvPr>
          <p:cNvSpPr txBox="1">
            <a:spLocks/>
          </p:cNvSpPr>
          <p:nvPr/>
        </p:nvSpPr>
        <p:spPr>
          <a:xfrm>
            <a:off x="276225" y="1824350"/>
            <a:ext cx="10589986" cy="569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MUST include:</a:t>
            </a:r>
          </a:p>
          <a:p>
            <a:pPr marL="411480" lvl="1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 application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Completed background check (proof of purchase not acceptable)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High School (or equivalent) transcripts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 :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400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Items can be separate attachments but </a:t>
            </a:r>
            <a:r>
              <a:rPr lang="en-US" sz="28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must be in 1 email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Incomplete application packets </a:t>
            </a: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not be accepted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Photos of these documents will not be accepted</a:t>
            </a:r>
          </a:p>
          <a:p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2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17B7-6689-8449-59CE-41E80E2F8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E945-1B81-5B20-1215-A55A118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11246913" cy="86214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Process 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(after application period closes)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0F7F-CE0C-DFB9-58EE-A8F3BF11C158}"/>
              </a:ext>
            </a:extLst>
          </p:cNvPr>
          <p:cNvSpPr txBox="1">
            <a:spLocks/>
          </p:cNvSpPr>
          <p:nvPr/>
        </p:nvSpPr>
        <p:spPr>
          <a:xfrm>
            <a:off x="304798" y="1365615"/>
            <a:ext cx="11628897" cy="5759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period closes June 9</a:t>
            </a:r>
            <a:r>
              <a:rPr lang="en-US" sz="72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at 5:00pm </a:t>
            </a:r>
          </a:p>
          <a:p>
            <a:pPr marL="0" indent="0">
              <a:buNone/>
            </a:pP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Random lottery drawing June 10th, 2025</a:t>
            </a:r>
          </a:p>
          <a:p>
            <a:pPr marL="0" indent="0">
              <a:buNone/>
            </a:pP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Notifications will be emailed: no later than June 12</a:t>
            </a:r>
            <a:r>
              <a:rPr lang="en-US" sz="72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2025</a:t>
            </a:r>
          </a:p>
          <a:p>
            <a:pPr marL="0" indent="0">
              <a:buNone/>
            </a:pP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Names will be drawn and assigned a #</a:t>
            </a:r>
          </a:p>
          <a:p>
            <a:pPr marL="411480" lvl="1" indent="0">
              <a:buNone/>
            </a:pP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 18 names drawn will receive acceptance </a:t>
            </a:r>
            <a:r>
              <a:rPr lang="en-US" sz="64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emaiils</a:t>
            </a:r>
            <a:endParaRPr lang="en-US" sz="6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1480" lvl="1" indent="0">
              <a:buNone/>
            </a:pPr>
            <a:r>
              <a:rPr lang="en-US" sz="6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Remaining names drawn will receive waitlist emails, and  their assigned  # (#3 of 25, #16 of 25, etc.)</a:t>
            </a:r>
          </a:p>
          <a:p>
            <a:pPr marL="411480" lvl="1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07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C63A-22EB-2E7C-0453-AAC5D49B2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18C49-8BA2-61BB-6A82-9D07D10BC26E}"/>
              </a:ext>
            </a:extLst>
          </p:cNvPr>
          <p:cNvSpPr txBox="1"/>
          <p:nvPr/>
        </p:nvSpPr>
        <p:spPr>
          <a:xfrm>
            <a:off x="368085" y="923330"/>
            <a:ext cx="961282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Accepted notification emails 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include: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Registration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NelNet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Potential Sponsorship Opportunities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 notification emails 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include: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NelNet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Potential Sponsorship Opportunities Information </a:t>
            </a:r>
            <a:endParaRPr lang="en-US" sz="1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26286-342C-2EB2-6085-198D7B2E4DC8}"/>
              </a:ext>
            </a:extLst>
          </p:cNvPr>
          <p:cNvSpPr txBox="1"/>
          <p:nvPr/>
        </p:nvSpPr>
        <p:spPr>
          <a:xfrm>
            <a:off x="743918" y="0"/>
            <a:ext cx="9236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Accepted or Waitlist?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373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44CD-3485-34AF-905B-24AC9974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096D-8999-3DE3-B05C-8044FEC4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968" y="0"/>
            <a:ext cx="11092664" cy="100916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Requirements to apply for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CPT 1 License 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(with CDPH)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8F41-725C-014E-9D5D-C9DDA744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70" y="1838452"/>
            <a:ext cx="11474245" cy="55113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diploma or equivalent 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official, sealed transcripts are submitted directly to CDPH</a:t>
            </a: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check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Completion of an approved certification program 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(like this one)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 the National Healthcareer Association (NHA) Phlebotomy certification exam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Completion of 40-hour Clinical Externship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(unpaid)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Application, fess, program completion info to CDPH</a:t>
            </a:r>
          </a:p>
        </p:txBody>
      </p:sp>
    </p:spTree>
    <p:extLst>
      <p:ext uri="{BB962C8B-B14F-4D97-AF65-F5344CB8AC3E}">
        <p14:creationId xmlns:p14="http://schemas.microsoft.com/office/powerpoint/2010/main" val="372382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7F14-C5EE-3E3D-DEF5-62C7E227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B64C-9AEF-4FF6-C2B6-6E0AF26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47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ptos ExtraBold" panose="020B0004020202020204" pitchFamily="34" charset="0"/>
              </a:rPr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817F-E532-24E9-B760-E541544C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519238"/>
            <a:ext cx="11110452" cy="4893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 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Phone: 707-476-4500</a:t>
            </a:r>
          </a:p>
          <a:p>
            <a:pPr algn="ctr"/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Monday </a:t>
            </a: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Friday</a:t>
            </a: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8:30am-4:30pm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A49AD-10D7-B884-C00A-975FFC25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CAEEF2-43C2-2768-8EE2-71C4A0A853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Instructor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Roxanne Garman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C2A0F-3524-E86B-52E7-28C92A176F6A}"/>
              </a:ext>
            </a:extLst>
          </p:cNvPr>
          <p:cNvSpPr txBox="1"/>
          <p:nvPr/>
        </p:nvSpPr>
        <p:spPr>
          <a:xfrm>
            <a:off x="235974" y="3429000"/>
            <a:ext cx="115750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 &amp; Community Education Staff</a:t>
            </a:r>
          </a:p>
          <a:p>
            <a:pPr algn="ctr"/>
            <a:endParaRPr lang="en-US" sz="3000" b="1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Amber Cavanaugh	Tami Engman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Giselle Cabrero		Michele Holper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Lauryn Cortez		Jonny Maiullo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E468-5033-C407-5640-E0FBFBFD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83335"/>
            <a:ext cx="11956026" cy="9965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ExtraBold" panose="020F0502020204030204" pitchFamily="34" charset="0"/>
              </a:rPr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99763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8956A-8985-AA4E-A21A-FAE14792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0A5E-63AE-F217-25D1-C81FB6A9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57" y="130630"/>
            <a:ext cx="10676867" cy="80960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CC0A-4C2A-B230-432A-BAFE6DB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94" y="1264127"/>
            <a:ext cx="10261229" cy="49301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phlebotomy is and what it is not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information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Dates and format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process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 and funding options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6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52BA-7365-EC07-A824-7101610D7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C330-4307-29D6-9CB4-B5E351C9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58" y="151047"/>
            <a:ext cx="10660242" cy="65885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</a:t>
            </a:r>
            <a:r>
              <a:rPr lang="en-US" sz="54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Phlebotomist?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1719-D746-B3DF-9BD2-26B37365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80" y="1732229"/>
            <a:ext cx="11009039" cy="44620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Practices in hospitals, clinics and freestanding labs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 patient contact/care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Responsible for blood draws (venipuncture) and collections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 not 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administer medications or initiate IV access</a:t>
            </a:r>
          </a:p>
        </p:txBody>
      </p:sp>
    </p:spTree>
    <p:extLst>
      <p:ext uri="{BB962C8B-B14F-4D97-AF65-F5344CB8AC3E}">
        <p14:creationId xmlns:p14="http://schemas.microsoft.com/office/powerpoint/2010/main" val="2711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CAE65-DEE2-E170-76BE-AAE9E6D39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440F-1C33-800B-AB35-1B478947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6" y="151054"/>
            <a:ext cx="10953492" cy="98422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makes a good Phlebotomist?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8C6F5-DA19-2628-CC4A-88D9BFA1A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21" y="2028264"/>
            <a:ext cx="10269542" cy="46786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Patience!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Empathy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Critical thinking skills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 skills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398749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4C23-1766-188D-63A1-D6E7E2C52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96F7-7367-5704-B058-1B333E40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70" y="176472"/>
            <a:ext cx="10660242" cy="81797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the program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9EA1D59-5C7F-C65D-4E87-543CB021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17" y="994444"/>
            <a:ext cx="10660242" cy="56870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Not-for-Credit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Nationally recognized certification exam is included (NHA)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cost includes: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Phlebotomy course: lecture and hands on practice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Basic CPR: BLS for Healthcare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Textbooks, handouts, and NHA online resources and practice tests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Materials and supplies for laboratory portions of the program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 in a healthcare facility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 Prep (resume, cover letter, interviewing)</a:t>
            </a:r>
          </a:p>
        </p:txBody>
      </p:sp>
    </p:spTree>
    <p:extLst>
      <p:ext uri="{BB962C8B-B14F-4D97-AF65-F5344CB8AC3E}">
        <p14:creationId xmlns:p14="http://schemas.microsoft.com/office/powerpoint/2010/main" val="187243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7649-FEA7-D8BC-0377-F982A9CF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8550-1D33-D58C-0016-F2D4905FA039}"/>
              </a:ext>
            </a:extLst>
          </p:cNvPr>
          <p:cNvSpPr txBox="1">
            <a:spLocks/>
          </p:cNvSpPr>
          <p:nvPr/>
        </p:nvSpPr>
        <p:spPr>
          <a:xfrm>
            <a:off x="1069016" y="114597"/>
            <a:ext cx="10803670" cy="106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11480" rtl="0" eaLnBrk="1" latinLnBrk="0" hangingPunct="1">
              <a:spcBef>
                <a:spcPct val="0"/>
              </a:spcBef>
              <a:buNone/>
              <a:defRPr sz="378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39F1-544F-B459-EB3B-E9535BA93A72}"/>
              </a:ext>
            </a:extLst>
          </p:cNvPr>
          <p:cNvSpPr txBox="1">
            <a:spLocks/>
          </p:cNvSpPr>
          <p:nvPr/>
        </p:nvSpPr>
        <p:spPr>
          <a:xfrm>
            <a:off x="1069016" y="1069966"/>
            <a:ext cx="10377609" cy="5330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Dates: August 26 – December 11,   2025</a:t>
            </a:r>
          </a:p>
          <a:p>
            <a:pPr lvl="1" algn="l">
              <a:lnSpc>
                <a:spcPct val="100000"/>
              </a:lnSpc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in person didactic/lab sessions – includes 2 makeup days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Days: Tuesdays </a:t>
            </a:r>
            <a:r>
              <a:rPr lang="en-US" sz="28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Thursdays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Time: 5:30PM – 8:30PM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Location: 525 D St., Eureka</a:t>
            </a:r>
          </a:p>
          <a:p>
            <a:pPr lvl="1" algn="l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class meetings are face-to-face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 Exam: Tuesday or Thursday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December 16</a:t>
            </a:r>
            <a:r>
              <a:rPr lang="en-US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18</a:t>
            </a:r>
            <a:r>
              <a:rPr lang="en-US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1" algn="l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Time:  5:30pm-7:30PM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***Dates are subject to change***</a:t>
            </a:r>
          </a:p>
        </p:txBody>
      </p:sp>
    </p:spTree>
    <p:extLst>
      <p:ext uri="{BB962C8B-B14F-4D97-AF65-F5344CB8AC3E}">
        <p14:creationId xmlns:p14="http://schemas.microsoft.com/office/powerpoint/2010/main" val="13316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3D42-3ED1-8849-213C-511A395DC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E32D-0E7A-E7AF-5A79-EAA84B6B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97" y="134429"/>
            <a:ext cx="10701806" cy="7277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</a:t>
            </a:r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9133-D6E3-69B0-8AF8-D4D931EA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881386"/>
            <a:ext cx="10446486" cy="59766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Performed at a local healthcare facility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Director places ALL students</a:t>
            </a:r>
          </a:p>
          <a:p>
            <a:pPr marL="41148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 attempt will be made to place you in your preferred clinical location.</a:t>
            </a:r>
          </a:p>
          <a:p>
            <a:pPr marL="41148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Compliance documents are required by the sites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compliance paperwork has cleared: you will be contacted to pickup your blue clinical folder. </a:t>
            </a:r>
          </a:p>
          <a:p>
            <a:pPr marL="822960" lvl="2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will be used to record the following: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hours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successful venipunctures.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dermal sticks &amp; 2 arterial blood gas observations – (TBD in class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5760" lvl="2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are responsible for the safekeeping of their folder, including returning it to our office upon completion of externship</a:t>
            </a:r>
          </a:p>
        </p:txBody>
      </p:sp>
    </p:spTree>
    <p:extLst>
      <p:ext uri="{BB962C8B-B14F-4D97-AF65-F5344CB8AC3E}">
        <p14:creationId xmlns:p14="http://schemas.microsoft.com/office/powerpoint/2010/main" val="23432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2D34B-45E8-085F-D608-BAD08B68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66DE-E4FB-0ECC-7DF8-EF18E8E7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876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ED56DA-DF05-8FCF-2EAD-7CA233A21EE9}"/>
              </a:ext>
            </a:extLst>
          </p:cNvPr>
          <p:cNvSpPr txBox="1">
            <a:spLocks/>
          </p:cNvSpPr>
          <p:nvPr/>
        </p:nvSpPr>
        <p:spPr>
          <a:xfrm>
            <a:off x="323850" y="1253331"/>
            <a:ext cx="11696700" cy="4970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  <a:r>
              <a:rPr lang="en-US" sz="4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35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absolutely required!!!! </a:t>
            </a:r>
          </a:p>
          <a:p>
            <a:pPr marL="360046" lvl="1" indent="0">
              <a:lnSpc>
                <a:spcPct val="150000"/>
              </a:lnSpc>
              <a:buNone/>
            </a:pPr>
            <a:r>
              <a:rPr lang="en-US" sz="36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exceptions!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be obtained through your doctor, a pharmacy or from: </a:t>
            </a:r>
          </a:p>
          <a:p>
            <a:pPr marL="411480" lvl="1" indent="0">
              <a:spcBef>
                <a:spcPts val="600"/>
              </a:spcBef>
              <a:buNone/>
            </a:pPr>
            <a:r>
              <a:rPr lang="en-US" sz="39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Health Main Clinic, Eureka</a:t>
            </a:r>
          </a:p>
          <a:p>
            <a:pPr marL="914400" lvl="2" indent="0">
              <a:spcBef>
                <a:spcPts val="600"/>
              </a:spcBef>
              <a:buFont typeface="Wingdings 3" charset="2"/>
              <a:buNone/>
            </a:pPr>
            <a:r>
              <a:rPr lang="en-US" sz="3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592 I Street, Eureka  //  707-445-6200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8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6">
      <a:dk1>
        <a:sysClr val="windowText" lastClr="000000"/>
      </a:dk1>
      <a:lt1>
        <a:srgbClr val="630B0A"/>
      </a:lt1>
      <a:dk2>
        <a:srgbClr val="630B0A"/>
      </a:dk2>
      <a:lt2>
        <a:srgbClr val="630B0A"/>
      </a:lt2>
      <a:accent1>
        <a:srgbClr val="630B0A"/>
      </a:accent1>
      <a:accent2>
        <a:srgbClr val="630B0A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10221</TotalTime>
  <Words>1018</Words>
  <Application>Microsoft Office PowerPoint</Application>
  <PresentationFormat>Widescreen</PresentationFormat>
  <Paragraphs>186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 Next LT Pro</vt:lpstr>
      <vt:lpstr>Aptos ExtraBold</vt:lpstr>
      <vt:lpstr>Calibri</vt:lpstr>
      <vt:lpstr>Times New Roman</vt:lpstr>
      <vt:lpstr>Aptos</vt:lpstr>
      <vt:lpstr>Cambria</vt:lpstr>
      <vt:lpstr>Wingdings 3</vt:lpstr>
      <vt:lpstr>Ion</vt:lpstr>
      <vt:lpstr>PowerPoint Presentation</vt:lpstr>
      <vt:lpstr>Welcome and Introductions</vt:lpstr>
      <vt:lpstr>Agenda</vt:lpstr>
      <vt:lpstr>What ia a Phlebotomist?</vt:lpstr>
      <vt:lpstr>What makes a good Phlebotomist?</vt:lpstr>
      <vt:lpstr>About the program</vt:lpstr>
      <vt:lpstr>PowerPoint Presentation</vt:lpstr>
      <vt:lpstr>Clinical Externship </vt:lpstr>
      <vt:lpstr>Immunization Information</vt:lpstr>
      <vt:lpstr>Immunization Information</vt:lpstr>
      <vt:lpstr>Immunization Requirements</vt:lpstr>
      <vt:lpstr>Program Costs</vt:lpstr>
      <vt:lpstr>Payment / Funding</vt:lpstr>
      <vt:lpstr>PowerPoint Presentation</vt:lpstr>
      <vt:lpstr>Application Packet:  Process / Requirements</vt:lpstr>
      <vt:lpstr>Program Process  (after application period closes)</vt:lpstr>
      <vt:lpstr>PowerPoint Presentation</vt:lpstr>
      <vt:lpstr>Requirements to apply for  CPT 1 License (with CDPH)</vt:lpstr>
      <vt:lpstr>Questions??</vt:lpstr>
    </vt:vector>
  </TitlesOfParts>
  <Company>College of the Redwoods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Amber</dc:creator>
  <cp:lastModifiedBy>Engman, Tami</cp:lastModifiedBy>
  <cp:revision>200</cp:revision>
  <cp:lastPrinted>2022-08-17T21:58:36Z</cp:lastPrinted>
  <dcterms:created xsi:type="dcterms:W3CDTF">2022-08-12T20:48:36Z</dcterms:created>
  <dcterms:modified xsi:type="dcterms:W3CDTF">2025-05-08T22:30:09Z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2023-07-12T20:20:55Z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065c279f-0caa-4b68-a8f8-bc75541ef475</vt:lpwstr>
  </property>
  <property fmtid="{D5CDD505-2E9C-101B-9397-08002B2CF9AE}" pid="8" name="MSIP_Label_95b65281-30be-477e-ab72-69dd1df6454d_ContentBits">
    <vt:lpwstr>0</vt:lpwstr>
  </property>
</Properties>
</file>