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4"/>
  </p:sldMasterIdLst>
  <p:notesMasterIdLst>
    <p:notesMasterId r:id="rId23"/>
  </p:notesMasterIdLst>
  <p:sldIdLst>
    <p:sldId id="256" r:id="rId5"/>
    <p:sldId id="310" r:id="rId6"/>
    <p:sldId id="315" r:id="rId7"/>
    <p:sldId id="260" r:id="rId8"/>
    <p:sldId id="276" r:id="rId9"/>
    <p:sldId id="279" r:id="rId10"/>
    <p:sldId id="267" r:id="rId11"/>
    <p:sldId id="268" r:id="rId12"/>
    <p:sldId id="321" r:id="rId13"/>
    <p:sldId id="292" r:id="rId14"/>
    <p:sldId id="320" r:id="rId15"/>
    <p:sldId id="303" r:id="rId16"/>
    <p:sldId id="304" r:id="rId17"/>
    <p:sldId id="316" r:id="rId18"/>
    <p:sldId id="318" r:id="rId19"/>
    <p:sldId id="317" r:id="rId20"/>
    <p:sldId id="313"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59BD5-48F5-5EA3-A3A6-A550DF07F276}" v="1" dt="2024-03-16T17:49:44.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58798" autoAdjust="0"/>
  </p:normalViewPr>
  <p:slideViewPr>
    <p:cSldViewPr snapToGrid="0">
      <p:cViewPr varScale="1">
        <p:scale>
          <a:sx n="36" d="100"/>
          <a:sy n="36" d="100"/>
        </p:scale>
        <p:origin x="18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C122C-D18D-4AB7-B745-6F7265CEF50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574842C-66E9-4491-B17C-8063E55C1872}">
      <dgm:prSet custT="1"/>
      <dgm:spPr/>
      <dgm:t>
        <a:bodyPr/>
        <a:lstStyle/>
        <a:p>
          <a:r>
            <a:rPr lang="en-US" sz="2000" dirty="0"/>
            <a:t>Externship is 120-hours.</a:t>
          </a:r>
        </a:p>
      </dgm:t>
    </dgm:pt>
    <dgm:pt modelId="{EDBA1505-0FE6-4339-9F6B-EAD577D1CB03}" type="parTrans" cxnId="{AE2265F5-8DE1-41C9-B6EE-EE562C3F1550}">
      <dgm:prSet/>
      <dgm:spPr/>
      <dgm:t>
        <a:bodyPr/>
        <a:lstStyle/>
        <a:p>
          <a:endParaRPr lang="en-US"/>
        </a:p>
      </dgm:t>
    </dgm:pt>
    <dgm:pt modelId="{4645A228-B59F-4A4F-B66C-2CBDDBA37B2F}" type="sibTrans" cxnId="{AE2265F5-8DE1-41C9-B6EE-EE562C3F1550}">
      <dgm:prSet/>
      <dgm:spPr/>
      <dgm:t>
        <a:bodyPr/>
        <a:lstStyle/>
        <a:p>
          <a:endParaRPr lang="en-US"/>
        </a:p>
      </dgm:t>
    </dgm:pt>
    <dgm:pt modelId="{A86354CF-BB99-4729-9081-50418682D5C8}">
      <dgm:prSet custT="1"/>
      <dgm:spPr/>
      <dgm:t>
        <a:bodyPr/>
        <a:lstStyle/>
        <a:p>
          <a:r>
            <a:rPr lang="en-US" sz="2000" dirty="0"/>
            <a:t>Pharmacy Technician students are usually placed with CVS, Walgreens, or a local independent pharmacy.</a:t>
          </a:r>
        </a:p>
      </dgm:t>
    </dgm:pt>
    <dgm:pt modelId="{A34F440E-8F72-4B8D-B7F8-823BE5B95D68}" type="parTrans" cxnId="{8B999C1A-48F4-4CF1-96B1-8C7AE7C11A48}">
      <dgm:prSet/>
      <dgm:spPr/>
      <dgm:t>
        <a:bodyPr/>
        <a:lstStyle/>
        <a:p>
          <a:endParaRPr lang="en-US"/>
        </a:p>
      </dgm:t>
    </dgm:pt>
    <dgm:pt modelId="{0B75F0C8-2DCF-47E7-BF0C-D9EB7A57B215}" type="sibTrans" cxnId="{8B999C1A-48F4-4CF1-96B1-8C7AE7C11A48}">
      <dgm:prSet/>
      <dgm:spPr/>
      <dgm:t>
        <a:bodyPr/>
        <a:lstStyle/>
        <a:p>
          <a:endParaRPr lang="en-US"/>
        </a:p>
      </dgm:t>
    </dgm:pt>
    <dgm:pt modelId="{BC219FA6-C5E0-428A-A388-6BC206ED15D2}">
      <dgm:prSet custT="1"/>
      <dgm:spPr/>
      <dgm:t>
        <a:bodyPr/>
        <a:lstStyle/>
        <a:p>
          <a:r>
            <a:rPr lang="en-US" sz="2000" dirty="0"/>
            <a:t>Background check and drug screen are required by CVS and Walgreens paid for by CTS.</a:t>
          </a:r>
        </a:p>
      </dgm:t>
    </dgm:pt>
    <dgm:pt modelId="{56ACE4A7-09F8-4E1A-B8C1-9E6D3B9DAA9A}" type="parTrans" cxnId="{4F20B01B-E89F-404D-9384-8568FC96187D}">
      <dgm:prSet/>
      <dgm:spPr/>
      <dgm:t>
        <a:bodyPr/>
        <a:lstStyle/>
        <a:p>
          <a:endParaRPr lang="en-US"/>
        </a:p>
      </dgm:t>
    </dgm:pt>
    <dgm:pt modelId="{CE4324AD-DC24-445D-9611-6F1DE6D0D04D}" type="sibTrans" cxnId="{4F20B01B-E89F-404D-9384-8568FC96187D}">
      <dgm:prSet/>
      <dgm:spPr/>
      <dgm:t>
        <a:bodyPr/>
        <a:lstStyle/>
        <a:p>
          <a:endParaRPr lang="en-US"/>
        </a:p>
      </dgm:t>
    </dgm:pt>
    <dgm:pt modelId="{7F727AA2-CF49-4374-8AB5-FCF4AB2F203C}">
      <dgm:prSet custT="1"/>
      <dgm:spPr/>
      <dgm:t>
        <a:bodyPr/>
        <a:lstStyle/>
        <a:p>
          <a:r>
            <a:rPr lang="en-US" sz="2000" dirty="0"/>
            <a:t>If required by preceptor, student may have to purchase lab coat/scrubs.</a:t>
          </a:r>
        </a:p>
      </dgm:t>
    </dgm:pt>
    <dgm:pt modelId="{949FCB2A-B083-42E9-9E7E-40CA83F5A95D}" type="parTrans" cxnId="{D7FC7B0B-AC7B-40C1-A457-431BEEBEBF23}">
      <dgm:prSet/>
      <dgm:spPr/>
      <dgm:t>
        <a:bodyPr/>
        <a:lstStyle/>
        <a:p>
          <a:endParaRPr lang="en-US"/>
        </a:p>
      </dgm:t>
    </dgm:pt>
    <dgm:pt modelId="{9969C4A2-7DB3-40EF-8BEA-DB9298D5801B}" type="sibTrans" cxnId="{D7FC7B0B-AC7B-40C1-A457-431BEEBEBF23}">
      <dgm:prSet/>
      <dgm:spPr/>
      <dgm:t>
        <a:bodyPr/>
        <a:lstStyle/>
        <a:p>
          <a:endParaRPr lang="en-US"/>
        </a:p>
      </dgm:t>
    </dgm:pt>
    <dgm:pt modelId="{08DE7552-4E08-43DD-BD17-59375C880B8A}">
      <dgm:prSet custT="1"/>
      <dgm:spPr/>
      <dgm:t>
        <a:bodyPr/>
        <a:lstStyle/>
        <a:p>
          <a:r>
            <a:rPr lang="en-US" sz="2000" dirty="0"/>
            <a:t>You will begin externship after the end of the classroom portion of the program. An interview may be required.</a:t>
          </a:r>
          <a:br>
            <a:rPr lang="en-US" sz="2000" dirty="0"/>
          </a:br>
          <a:br>
            <a:rPr lang="en-US" sz="2000" dirty="0"/>
          </a:br>
          <a:r>
            <a:rPr lang="en-US" sz="2000" dirty="0"/>
            <a:t>You are not paid during externship.</a:t>
          </a:r>
        </a:p>
      </dgm:t>
    </dgm:pt>
    <dgm:pt modelId="{1FA166AA-4841-41A2-8107-21D670478482}" type="parTrans" cxnId="{76F8FB26-2E8F-44DD-982D-BF7E521BDC6F}">
      <dgm:prSet/>
      <dgm:spPr/>
      <dgm:t>
        <a:bodyPr/>
        <a:lstStyle/>
        <a:p>
          <a:endParaRPr lang="en-US"/>
        </a:p>
      </dgm:t>
    </dgm:pt>
    <dgm:pt modelId="{58754775-934B-4F54-9AA1-726CB4C9C1E6}" type="sibTrans" cxnId="{76F8FB26-2E8F-44DD-982D-BF7E521BDC6F}">
      <dgm:prSet/>
      <dgm:spPr/>
      <dgm:t>
        <a:bodyPr/>
        <a:lstStyle/>
        <a:p>
          <a:endParaRPr lang="en-US"/>
        </a:p>
      </dgm:t>
    </dgm:pt>
    <dgm:pt modelId="{1994E919-2522-4374-990F-C3F8028F737E}" type="pres">
      <dgm:prSet presAssocID="{5AEC122C-D18D-4AB7-B745-6F7265CEF508}" presName="vert0" presStyleCnt="0">
        <dgm:presLayoutVars>
          <dgm:dir/>
          <dgm:animOne val="branch"/>
          <dgm:animLvl val="lvl"/>
        </dgm:presLayoutVars>
      </dgm:prSet>
      <dgm:spPr/>
    </dgm:pt>
    <dgm:pt modelId="{6A53EA17-49FE-4B75-A42B-2AFE57765A63}" type="pres">
      <dgm:prSet presAssocID="{B574842C-66E9-4491-B17C-8063E55C1872}" presName="thickLine" presStyleLbl="alignNode1" presStyleIdx="0" presStyleCnt="5"/>
      <dgm:spPr/>
    </dgm:pt>
    <dgm:pt modelId="{5CBF3DA2-47FF-4665-B697-8A969CAEBF39}" type="pres">
      <dgm:prSet presAssocID="{B574842C-66E9-4491-B17C-8063E55C1872}" presName="horz1" presStyleCnt="0"/>
      <dgm:spPr/>
    </dgm:pt>
    <dgm:pt modelId="{30CA4341-E8B0-42BC-BE76-32B2BF59D347}" type="pres">
      <dgm:prSet presAssocID="{B574842C-66E9-4491-B17C-8063E55C1872}" presName="tx1" presStyleLbl="revTx" presStyleIdx="0" presStyleCnt="5"/>
      <dgm:spPr/>
    </dgm:pt>
    <dgm:pt modelId="{418A4A04-2824-40E7-BCC9-1EA4900D8E2B}" type="pres">
      <dgm:prSet presAssocID="{B574842C-66E9-4491-B17C-8063E55C1872}" presName="vert1" presStyleCnt="0"/>
      <dgm:spPr/>
    </dgm:pt>
    <dgm:pt modelId="{BEA8D281-D31F-4417-B030-BA2BCC60A63A}" type="pres">
      <dgm:prSet presAssocID="{A86354CF-BB99-4729-9081-50418682D5C8}" presName="thickLine" presStyleLbl="alignNode1" presStyleIdx="1" presStyleCnt="5"/>
      <dgm:spPr/>
    </dgm:pt>
    <dgm:pt modelId="{3F7D4AAC-918D-4852-8028-07411A78E641}" type="pres">
      <dgm:prSet presAssocID="{A86354CF-BB99-4729-9081-50418682D5C8}" presName="horz1" presStyleCnt="0"/>
      <dgm:spPr/>
    </dgm:pt>
    <dgm:pt modelId="{D8D62171-1ED4-4EB2-B76A-3F0996704E6F}" type="pres">
      <dgm:prSet presAssocID="{A86354CF-BB99-4729-9081-50418682D5C8}" presName="tx1" presStyleLbl="revTx" presStyleIdx="1" presStyleCnt="5"/>
      <dgm:spPr/>
    </dgm:pt>
    <dgm:pt modelId="{C0EFD057-8D22-434B-882E-CA3CDAC9586B}" type="pres">
      <dgm:prSet presAssocID="{A86354CF-BB99-4729-9081-50418682D5C8}" presName="vert1" presStyleCnt="0"/>
      <dgm:spPr/>
    </dgm:pt>
    <dgm:pt modelId="{7950DDF1-E406-403C-A7DE-75ABA406E514}" type="pres">
      <dgm:prSet presAssocID="{BC219FA6-C5E0-428A-A388-6BC206ED15D2}" presName="thickLine" presStyleLbl="alignNode1" presStyleIdx="2" presStyleCnt="5"/>
      <dgm:spPr/>
    </dgm:pt>
    <dgm:pt modelId="{9F80A06A-CAE3-405F-8C73-4AAD7419B23C}" type="pres">
      <dgm:prSet presAssocID="{BC219FA6-C5E0-428A-A388-6BC206ED15D2}" presName="horz1" presStyleCnt="0"/>
      <dgm:spPr/>
    </dgm:pt>
    <dgm:pt modelId="{A1E5442D-49D4-4083-ACB4-319B37DD0C92}" type="pres">
      <dgm:prSet presAssocID="{BC219FA6-C5E0-428A-A388-6BC206ED15D2}" presName="tx1" presStyleLbl="revTx" presStyleIdx="2" presStyleCnt="5"/>
      <dgm:spPr/>
    </dgm:pt>
    <dgm:pt modelId="{28BF4DF4-B4D1-415C-9260-47988BD92C98}" type="pres">
      <dgm:prSet presAssocID="{BC219FA6-C5E0-428A-A388-6BC206ED15D2}" presName="vert1" presStyleCnt="0"/>
      <dgm:spPr/>
    </dgm:pt>
    <dgm:pt modelId="{189735F5-F09C-4BDF-81D6-284515C1EA39}" type="pres">
      <dgm:prSet presAssocID="{7F727AA2-CF49-4374-8AB5-FCF4AB2F203C}" presName="thickLine" presStyleLbl="alignNode1" presStyleIdx="3" presStyleCnt="5"/>
      <dgm:spPr/>
    </dgm:pt>
    <dgm:pt modelId="{6084D540-E928-412B-A561-7437BF5AB46F}" type="pres">
      <dgm:prSet presAssocID="{7F727AA2-CF49-4374-8AB5-FCF4AB2F203C}" presName="horz1" presStyleCnt="0"/>
      <dgm:spPr/>
    </dgm:pt>
    <dgm:pt modelId="{A1531514-91CD-45A9-B909-E848EB4F7FF2}" type="pres">
      <dgm:prSet presAssocID="{7F727AA2-CF49-4374-8AB5-FCF4AB2F203C}" presName="tx1" presStyleLbl="revTx" presStyleIdx="3" presStyleCnt="5"/>
      <dgm:spPr/>
    </dgm:pt>
    <dgm:pt modelId="{AFA2ED38-F6FD-4341-90B7-6D14AD4C93A7}" type="pres">
      <dgm:prSet presAssocID="{7F727AA2-CF49-4374-8AB5-FCF4AB2F203C}" presName="vert1" presStyleCnt="0"/>
      <dgm:spPr/>
    </dgm:pt>
    <dgm:pt modelId="{4673C469-E14B-4E9A-9558-76DF33BE5CDC}" type="pres">
      <dgm:prSet presAssocID="{08DE7552-4E08-43DD-BD17-59375C880B8A}" presName="thickLine" presStyleLbl="alignNode1" presStyleIdx="4" presStyleCnt="5"/>
      <dgm:spPr/>
    </dgm:pt>
    <dgm:pt modelId="{D50418F5-B711-4E15-96D3-3AC3159B92B7}" type="pres">
      <dgm:prSet presAssocID="{08DE7552-4E08-43DD-BD17-59375C880B8A}" presName="horz1" presStyleCnt="0"/>
      <dgm:spPr/>
    </dgm:pt>
    <dgm:pt modelId="{122FA771-AC32-44CB-8B5A-80B9E76AF13F}" type="pres">
      <dgm:prSet presAssocID="{08DE7552-4E08-43DD-BD17-59375C880B8A}" presName="tx1" presStyleLbl="revTx" presStyleIdx="4" presStyleCnt="5"/>
      <dgm:spPr/>
    </dgm:pt>
    <dgm:pt modelId="{46BD12E9-550B-47DE-BD52-76F8AA818975}" type="pres">
      <dgm:prSet presAssocID="{08DE7552-4E08-43DD-BD17-59375C880B8A}" presName="vert1" presStyleCnt="0"/>
      <dgm:spPr/>
    </dgm:pt>
  </dgm:ptLst>
  <dgm:cxnLst>
    <dgm:cxn modelId="{D7FC7B0B-AC7B-40C1-A457-431BEEBEBF23}" srcId="{5AEC122C-D18D-4AB7-B745-6F7265CEF508}" destId="{7F727AA2-CF49-4374-8AB5-FCF4AB2F203C}" srcOrd="3" destOrd="0" parTransId="{949FCB2A-B083-42E9-9E7E-40CA83F5A95D}" sibTransId="{9969C4A2-7DB3-40EF-8BEA-DB9298D5801B}"/>
    <dgm:cxn modelId="{B1779F0D-7F4D-4C43-8BB8-D9C099EDB754}" type="presOf" srcId="{7F727AA2-CF49-4374-8AB5-FCF4AB2F203C}" destId="{A1531514-91CD-45A9-B909-E848EB4F7FF2}" srcOrd="0" destOrd="0" presId="urn:microsoft.com/office/officeart/2008/layout/LinedList"/>
    <dgm:cxn modelId="{8B999C1A-48F4-4CF1-96B1-8C7AE7C11A48}" srcId="{5AEC122C-D18D-4AB7-B745-6F7265CEF508}" destId="{A86354CF-BB99-4729-9081-50418682D5C8}" srcOrd="1" destOrd="0" parTransId="{A34F440E-8F72-4B8D-B7F8-823BE5B95D68}" sibTransId="{0B75F0C8-2DCF-47E7-BF0C-D9EB7A57B215}"/>
    <dgm:cxn modelId="{4F20B01B-E89F-404D-9384-8568FC96187D}" srcId="{5AEC122C-D18D-4AB7-B745-6F7265CEF508}" destId="{BC219FA6-C5E0-428A-A388-6BC206ED15D2}" srcOrd="2" destOrd="0" parTransId="{56ACE4A7-09F8-4E1A-B8C1-9E6D3B9DAA9A}" sibTransId="{CE4324AD-DC24-445D-9611-6F1DE6D0D04D}"/>
    <dgm:cxn modelId="{76F8FB26-2E8F-44DD-982D-BF7E521BDC6F}" srcId="{5AEC122C-D18D-4AB7-B745-6F7265CEF508}" destId="{08DE7552-4E08-43DD-BD17-59375C880B8A}" srcOrd="4" destOrd="0" parTransId="{1FA166AA-4841-41A2-8107-21D670478482}" sibTransId="{58754775-934B-4F54-9AA1-726CB4C9C1E6}"/>
    <dgm:cxn modelId="{9B33DB6E-1FD4-451B-8AB9-9AD600878F81}" type="presOf" srcId="{BC219FA6-C5E0-428A-A388-6BC206ED15D2}" destId="{A1E5442D-49D4-4083-ACB4-319B37DD0C92}" srcOrd="0" destOrd="0" presId="urn:microsoft.com/office/officeart/2008/layout/LinedList"/>
    <dgm:cxn modelId="{68EAD671-0699-450D-97EE-288D69E36EA7}" type="presOf" srcId="{08DE7552-4E08-43DD-BD17-59375C880B8A}" destId="{122FA771-AC32-44CB-8B5A-80B9E76AF13F}" srcOrd="0" destOrd="0" presId="urn:microsoft.com/office/officeart/2008/layout/LinedList"/>
    <dgm:cxn modelId="{02B646B5-B2D8-48C6-825A-5EDBC3B2CCB1}" type="presOf" srcId="{A86354CF-BB99-4729-9081-50418682D5C8}" destId="{D8D62171-1ED4-4EB2-B76A-3F0996704E6F}" srcOrd="0" destOrd="0" presId="urn:microsoft.com/office/officeart/2008/layout/LinedList"/>
    <dgm:cxn modelId="{F4D78FBA-4504-4B52-93B0-09063506246A}" type="presOf" srcId="{5AEC122C-D18D-4AB7-B745-6F7265CEF508}" destId="{1994E919-2522-4374-990F-C3F8028F737E}" srcOrd="0" destOrd="0" presId="urn:microsoft.com/office/officeart/2008/layout/LinedList"/>
    <dgm:cxn modelId="{517554CB-421D-41ED-8722-D9FD43C73310}" type="presOf" srcId="{B574842C-66E9-4491-B17C-8063E55C1872}" destId="{30CA4341-E8B0-42BC-BE76-32B2BF59D347}" srcOrd="0" destOrd="0" presId="urn:microsoft.com/office/officeart/2008/layout/LinedList"/>
    <dgm:cxn modelId="{AE2265F5-8DE1-41C9-B6EE-EE562C3F1550}" srcId="{5AEC122C-D18D-4AB7-B745-6F7265CEF508}" destId="{B574842C-66E9-4491-B17C-8063E55C1872}" srcOrd="0" destOrd="0" parTransId="{EDBA1505-0FE6-4339-9F6B-EAD577D1CB03}" sibTransId="{4645A228-B59F-4A4F-B66C-2CBDDBA37B2F}"/>
    <dgm:cxn modelId="{C4FD870E-BB8D-4F5D-8BE3-C065CA1C8C67}" type="presParOf" srcId="{1994E919-2522-4374-990F-C3F8028F737E}" destId="{6A53EA17-49FE-4B75-A42B-2AFE57765A63}" srcOrd="0" destOrd="0" presId="urn:microsoft.com/office/officeart/2008/layout/LinedList"/>
    <dgm:cxn modelId="{856D482E-CA9D-44F0-BA40-D76BF396EC80}" type="presParOf" srcId="{1994E919-2522-4374-990F-C3F8028F737E}" destId="{5CBF3DA2-47FF-4665-B697-8A969CAEBF39}" srcOrd="1" destOrd="0" presId="urn:microsoft.com/office/officeart/2008/layout/LinedList"/>
    <dgm:cxn modelId="{C7FF01CD-0DA0-4B83-9A49-36E978C08A48}" type="presParOf" srcId="{5CBF3DA2-47FF-4665-B697-8A969CAEBF39}" destId="{30CA4341-E8B0-42BC-BE76-32B2BF59D347}" srcOrd="0" destOrd="0" presId="urn:microsoft.com/office/officeart/2008/layout/LinedList"/>
    <dgm:cxn modelId="{6FD1A467-E8D7-40D1-BC9B-6490B4BF67A7}" type="presParOf" srcId="{5CBF3DA2-47FF-4665-B697-8A969CAEBF39}" destId="{418A4A04-2824-40E7-BCC9-1EA4900D8E2B}" srcOrd="1" destOrd="0" presId="urn:microsoft.com/office/officeart/2008/layout/LinedList"/>
    <dgm:cxn modelId="{70776176-4D6D-4C62-B96C-77A747E3F03E}" type="presParOf" srcId="{1994E919-2522-4374-990F-C3F8028F737E}" destId="{BEA8D281-D31F-4417-B030-BA2BCC60A63A}" srcOrd="2" destOrd="0" presId="urn:microsoft.com/office/officeart/2008/layout/LinedList"/>
    <dgm:cxn modelId="{9E908A0D-2E76-42B0-8A2F-A76B68A6C900}" type="presParOf" srcId="{1994E919-2522-4374-990F-C3F8028F737E}" destId="{3F7D4AAC-918D-4852-8028-07411A78E641}" srcOrd="3" destOrd="0" presId="urn:microsoft.com/office/officeart/2008/layout/LinedList"/>
    <dgm:cxn modelId="{E81CE07F-D448-4D04-A805-F83C19EA33FE}" type="presParOf" srcId="{3F7D4AAC-918D-4852-8028-07411A78E641}" destId="{D8D62171-1ED4-4EB2-B76A-3F0996704E6F}" srcOrd="0" destOrd="0" presId="urn:microsoft.com/office/officeart/2008/layout/LinedList"/>
    <dgm:cxn modelId="{E8960FBA-210D-44B5-BC3A-E29C64624E91}" type="presParOf" srcId="{3F7D4AAC-918D-4852-8028-07411A78E641}" destId="{C0EFD057-8D22-434B-882E-CA3CDAC9586B}" srcOrd="1" destOrd="0" presId="urn:microsoft.com/office/officeart/2008/layout/LinedList"/>
    <dgm:cxn modelId="{9CCAB760-02AC-4510-824E-FA80E30B421D}" type="presParOf" srcId="{1994E919-2522-4374-990F-C3F8028F737E}" destId="{7950DDF1-E406-403C-A7DE-75ABA406E514}" srcOrd="4" destOrd="0" presId="urn:microsoft.com/office/officeart/2008/layout/LinedList"/>
    <dgm:cxn modelId="{44D66B41-7B27-4202-BC25-4A626D73CB59}" type="presParOf" srcId="{1994E919-2522-4374-990F-C3F8028F737E}" destId="{9F80A06A-CAE3-405F-8C73-4AAD7419B23C}" srcOrd="5" destOrd="0" presId="urn:microsoft.com/office/officeart/2008/layout/LinedList"/>
    <dgm:cxn modelId="{BADFCB98-4CDA-414B-9CB9-AA4E4B1A8F54}" type="presParOf" srcId="{9F80A06A-CAE3-405F-8C73-4AAD7419B23C}" destId="{A1E5442D-49D4-4083-ACB4-319B37DD0C92}" srcOrd="0" destOrd="0" presId="urn:microsoft.com/office/officeart/2008/layout/LinedList"/>
    <dgm:cxn modelId="{45991AEB-6695-422C-9E77-7F8A28D89E63}" type="presParOf" srcId="{9F80A06A-CAE3-405F-8C73-4AAD7419B23C}" destId="{28BF4DF4-B4D1-415C-9260-47988BD92C98}" srcOrd="1" destOrd="0" presId="urn:microsoft.com/office/officeart/2008/layout/LinedList"/>
    <dgm:cxn modelId="{793804E8-5390-445A-A185-D9ACE493C374}" type="presParOf" srcId="{1994E919-2522-4374-990F-C3F8028F737E}" destId="{189735F5-F09C-4BDF-81D6-284515C1EA39}" srcOrd="6" destOrd="0" presId="urn:microsoft.com/office/officeart/2008/layout/LinedList"/>
    <dgm:cxn modelId="{432901BB-5CE9-4855-A18B-B3B03F59F860}" type="presParOf" srcId="{1994E919-2522-4374-990F-C3F8028F737E}" destId="{6084D540-E928-412B-A561-7437BF5AB46F}" srcOrd="7" destOrd="0" presId="urn:microsoft.com/office/officeart/2008/layout/LinedList"/>
    <dgm:cxn modelId="{27A27FB3-F347-49B0-968E-3F76B2EE5F14}" type="presParOf" srcId="{6084D540-E928-412B-A561-7437BF5AB46F}" destId="{A1531514-91CD-45A9-B909-E848EB4F7FF2}" srcOrd="0" destOrd="0" presId="urn:microsoft.com/office/officeart/2008/layout/LinedList"/>
    <dgm:cxn modelId="{1F219688-EC53-4D60-96D1-D8CB20AA0C10}" type="presParOf" srcId="{6084D540-E928-412B-A561-7437BF5AB46F}" destId="{AFA2ED38-F6FD-4341-90B7-6D14AD4C93A7}" srcOrd="1" destOrd="0" presId="urn:microsoft.com/office/officeart/2008/layout/LinedList"/>
    <dgm:cxn modelId="{7A59E0EF-41E2-4422-BF16-6B66626DF405}" type="presParOf" srcId="{1994E919-2522-4374-990F-C3F8028F737E}" destId="{4673C469-E14B-4E9A-9558-76DF33BE5CDC}" srcOrd="8" destOrd="0" presId="urn:microsoft.com/office/officeart/2008/layout/LinedList"/>
    <dgm:cxn modelId="{DC4BAD99-2BD5-4896-B4A1-E2F8725B5070}" type="presParOf" srcId="{1994E919-2522-4374-990F-C3F8028F737E}" destId="{D50418F5-B711-4E15-96D3-3AC3159B92B7}" srcOrd="9" destOrd="0" presId="urn:microsoft.com/office/officeart/2008/layout/LinedList"/>
    <dgm:cxn modelId="{8BD18EA2-9D41-4CFD-8AC9-E7DE6FF3E274}" type="presParOf" srcId="{D50418F5-B711-4E15-96D3-3AC3159B92B7}" destId="{122FA771-AC32-44CB-8B5A-80B9E76AF13F}" srcOrd="0" destOrd="0" presId="urn:microsoft.com/office/officeart/2008/layout/LinedList"/>
    <dgm:cxn modelId="{DE2F2F24-31C2-443A-84C3-429D6BCF3225}" type="presParOf" srcId="{D50418F5-B711-4E15-96D3-3AC3159B92B7}" destId="{46BD12E9-550B-47DE-BD52-76F8AA8189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EA17-49FE-4B75-A42B-2AFE57765A63}">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A4341-E8B0-42BC-BE76-32B2BF59D347}">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Externship is 120-hours.</a:t>
          </a:r>
        </a:p>
      </dsp:txBody>
      <dsp:txXfrm>
        <a:off x="0" y="689"/>
        <a:ext cx="6797675" cy="1129706"/>
      </dsp:txXfrm>
    </dsp:sp>
    <dsp:sp modelId="{BEA8D281-D31F-4417-B030-BA2BCC60A63A}">
      <dsp:nvSpPr>
        <dsp:cNvPr id="0" name=""/>
        <dsp:cNvSpPr/>
      </dsp:nvSpPr>
      <dsp:spPr>
        <a:xfrm>
          <a:off x="0" y="1130396"/>
          <a:ext cx="6797675"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62171-1ED4-4EB2-B76A-3F0996704E6F}">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Pharmacy Technician students are usually placed with CVS, Walgreens, or a local independent pharmacy.</a:t>
          </a:r>
        </a:p>
      </dsp:txBody>
      <dsp:txXfrm>
        <a:off x="0" y="1130396"/>
        <a:ext cx="6797675" cy="1129706"/>
      </dsp:txXfrm>
    </dsp:sp>
    <dsp:sp modelId="{7950DDF1-E406-403C-A7DE-75ABA406E514}">
      <dsp:nvSpPr>
        <dsp:cNvPr id="0" name=""/>
        <dsp:cNvSpPr/>
      </dsp:nvSpPr>
      <dsp:spPr>
        <a:xfrm>
          <a:off x="0" y="2260102"/>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5442D-49D4-4083-ACB4-319B37DD0C92}">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Background check and drug screen are required by CVS and Walgreens paid for by CTS.</a:t>
          </a:r>
        </a:p>
      </dsp:txBody>
      <dsp:txXfrm>
        <a:off x="0" y="2260102"/>
        <a:ext cx="6797675" cy="1129706"/>
      </dsp:txXfrm>
    </dsp:sp>
    <dsp:sp modelId="{189735F5-F09C-4BDF-81D6-284515C1EA39}">
      <dsp:nvSpPr>
        <dsp:cNvPr id="0" name=""/>
        <dsp:cNvSpPr/>
      </dsp:nvSpPr>
      <dsp:spPr>
        <a:xfrm>
          <a:off x="0" y="3389809"/>
          <a:ext cx="6797675"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31514-91CD-45A9-B909-E848EB4F7FF2}">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If required by preceptor, student may have to purchase lab coat/scrubs.</a:t>
          </a:r>
        </a:p>
      </dsp:txBody>
      <dsp:txXfrm>
        <a:off x="0" y="3389809"/>
        <a:ext cx="6797675" cy="1129706"/>
      </dsp:txXfrm>
    </dsp:sp>
    <dsp:sp modelId="{4673C469-E14B-4E9A-9558-76DF33BE5CDC}">
      <dsp:nvSpPr>
        <dsp:cNvPr id="0" name=""/>
        <dsp:cNvSpPr/>
      </dsp:nvSpPr>
      <dsp:spPr>
        <a:xfrm>
          <a:off x="0" y="451951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FA771-AC32-44CB-8B5A-80B9E76AF13F}">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You will begin externship after the end of the classroom portion of the program. An interview may be required.</a:t>
          </a:r>
          <a:br>
            <a:rPr lang="en-US" sz="2000" kern="1200" dirty="0"/>
          </a:br>
          <a:br>
            <a:rPr lang="en-US" sz="2000" kern="1200" dirty="0"/>
          </a:br>
          <a:r>
            <a:rPr lang="en-US" sz="2000" kern="1200" dirty="0"/>
            <a:t>You are not paid during externship.</a:t>
          </a:r>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E86F6-5A5E-4EA9-9FC0-1329A3CD8252}"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9E623-C916-4F27-A1A8-CE038C03D99C}" type="slidenum">
              <a:rPr lang="en-US" smtClean="0"/>
              <a:t>‹#›</a:t>
            </a:fld>
            <a:endParaRPr lang="en-US"/>
          </a:p>
        </p:txBody>
      </p:sp>
    </p:spTree>
    <p:extLst>
      <p:ext uri="{BB962C8B-B14F-4D97-AF65-F5344CB8AC3E}">
        <p14:creationId xmlns:p14="http://schemas.microsoft.com/office/powerpoint/2010/main" val="339706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College of the Redwoods Pharmacy Technician Program. I’m Bev with Career Training Solutions, and in this short information session, we will talk about what it takes to become a pharmacy technician, what a pharmacy technician actually does and where they work, salary and job outlook for pharmacy technicians, and what you can expect in College of the Redwoods Pharmacy Technician program.</a:t>
            </a:r>
          </a:p>
        </p:txBody>
      </p:sp>
      <p:sp>
        <p:nvSpPr>
          <p:cNvPr id="4" name="Slide Number Placeholder 3"/>
          <p:cNvSpPr>
            <a:spLocks noGrp="1"/>
          </p:cNvSpPr>
          <p:nvPr>
            <p:ph type="sldNum" sz="quarter" idx="5"/>
          </p:nvPr>
        </p:nvSpPr>
        <p:spPr/>
        <p:txBody>
          <a:bodyPr/>
          <a:lstStyle/>
          <a:p>
            <a:fld id="{FFF9E623-C916-4F27-A1A8-CE038C03D99C}" type="slidenum">
              <a:rPr lang="en-US" smtClean="0"/>
              <a:t>1</a:t>
            </a:fld>
            <a:endParaRPr lang="en-US"/>
          </a:p>
        </p:txBody>
      </p:sp>
    </p:spTree>
    <p:extLst>
      <p:ext uri="{BB962C8B-B14F-4D97-AF65-F5344CB8AC3E}">
        <p14:creationId xmlns:p14="http://schemas.microsoft.com/office/powerpoint/2010/main" val="372098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120-hour externship occurs at the end of the pharmacy technician program. However, for students who qualify, we begin placing students in externship approximately 1 month before the last day of class.  Students are placed at Walgreens, CVS, or a local independent pharmacy.  Background checks and drug screens are required for externship placement and are paid for in the cost of the program.  CTS provides name badges for each student to wear during the externship.  You name badge will be shipped with your lab supplies.  It is important that you check with the pharmacy manager about what you should wear to externship.  Some pharmacies want you to wear scrubs, and others want you to wear a short lab coat. Still other pharmacies want you to wear khaki pants and a polo shirt.  Many pharmacy managers want to meet you before accepting you for externship. And finally, the externship is an important part of your training. As a student, you are not paid by the pharmacy during your externship.</a:t>
            </a:r>
          </a:p>
        </p:txBody>
      </p:sp>
      <p:sp>
        <p:nvSpPr>
          <p:cNvPr id="4" name="Slide Number Placeholder 3"/>
          <p:cNvSpPr>
            <a:spLocks noGrp="1"/>
          </p:cNvSpPr>
          <p:nvPr>
            <p:ph type="sldNum" sz="quarter" idx="5"/>
          </p:nvPr>
        </p:nvSpPr>
        <p:spPr/>
        <p:txBody>
          <a:bodyPr/>
          <a:lstStyle/>
          <a:p>
            <a:fld id="{FFF9E623-C916-4F27-A1A8-CE038C03D99C}" type="slidenum">
              <a:rPr lang="en-US" smtClean="0"/>
              <a:t>10</a:t>
            </a:fld>
            <a:endParaRPr lang="en-US"/>
          </a:p>
        </p:txBody>
      </p:sp>
    </p:spTree>
    <p:extLst>
      <p:ext uri="{BB962C8B-B14F-4D97-AF65-F5344CB8AC3E}">
        <p14:creationId xmlns:p14="http://schemas.microsoft.com/office/powerpoint/2010/main" val="292220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successfully completing the pharmacy technician program at College of the Redwoods, you will receive an affidavit stating that you have completed a minimum of 240 hours of pharmacy technician training.  This means that you do not have to pass a certification exam in order to become a pharmacy technician in California.  However, the pharmacy technician program is approved by both the National </a:t>
            </a:r>
            <a:r>
              <a:rPr lang="en-US" dirty="0" err="1"/>
              <a:t>Healthcareer</a:t>
            </a:r>
            <a:r>
              <a:rPr lang="en-US" dirty="0"/>
              <a:t> Association and the Pharmacy Technician Certification Board.  Both exams are recognized by the California Board of Pharmacy.  Certification is optional; however, it can help you land a job, because a recognized national certification sets you apart from other job candidates.</a:t>
            </a:r>
          </a:p>
        </p:txBody>
      </p:sp>
      <p:sp>
        <p:nvSpPr>
          <p:cNvPr id="4" name="Slide Number Placeholder 3"/>
          <p:cNvSpPr>
            <a:spLocks noGrp="1"/>
          </p:cNvSpPr>
          <p:nvPr>
            <p:ph type="sldNum" sz="quarter" idx="5"/>
          </p:nvPr>
        </p:nvSpPr>
        <p:spPr/>
        <p:txBody>
          <a:bodyPr/>
          <a:lstStyle/>
          <a:p>
            <a:fld id="{FFF9E623-C916-4F27-A1A8-CE038C03D99C}" type="slidenum">
              <a:rPr lang="en-US" smtClean="0"/>
              <a:t>11</a:t>
            </a:fld>
            <a:endParaRPr lang="en-US"/>
          </a:p>
        </p:txBody>
      </p:sp>
    </p:spTree>
    <p:extLst>
      <p:ext uri="{BB962C8B-B14F-4D97-AF65-F5344CB8AC3E}">
        <p14:creationId xmlns:p14="http://schemas.microsoft.com/office/powerpoint/2010/main" val="311426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successfully completed the program and the externship, you will be ready to apply for your California Pharmacy Technician License.  There’s good news, because the application fee has recently decreased.  It used to be $195 and is now $120.  You will submit your completed application, high school diploma or equivalency, the affidavit of program completion, which you will receive with your certificate of completion from Career Training Solutions. You will need to complete the live scan with finger prints which is the California background check.  This is separate from the background check you did for externship. Also you will need to submit a self-query report – this is a report for licensed healthcare professionals showing that no disciplinary action or malpractice lawsuits have been filed against you.  For most students, it comes back blank, because this is your first professional license in the healthcare profession.  The application isn’t hard to complete. However, it must be done precisely.  We actually spend a class going over step-by-step how to complete the application.  Once you submit the application, if all goes well, it takes about 45 days t get your California pharmacy technician license.</a:t>
            </a:r>
          </a:p>
        </p:txBody>
      </p:sp>
      <p:sp>
        <p:nvSpPr>
          <p:cNvPr id="4" name="Slide Number Placeholder 3"/>
          <p:cNvSpPr>
            <a:spLocks noGrp="1"/>
          </p:cNvSpPr>
          <p:nvPr>
            <p:ph type="sldNum" sz="quarter" idx="5"/>
          </p:nvPr>
        </p:nvSpPr>
        <p:spPr/>
        <p:txBody>
          <a:bodyPr/>
          <a:lstStyle/>
          <a:p>
            <a:fld id="{FFF9E623-C916-4F27-A1A8-CE038C03D99C}" type="slidenum">
              <a:rPr lang="en-US" smtClean="0"/>
              <a:t>12</a:t>
            </a:fld>
            <a:endParaRPr lang="en-US"/>
          </a:p>
        </p:txBody>
      </p:sp>
    </p:spTree>
    <p:extLst>
      <p:ext uri="{BB962C8B-B14F-4D97-AF65-F5344CB8AC3E}">
        <p14:creationId xmlns:p14="http://schemas.microsoft.com/office/powerpoint/2010/main" val="213771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everyone who applies for a pharmacy technician license gets one.  Applicants who are denied usually have something in their background that prevents them from obtaining a pharmacy technician license.  Some of the most common reasons for being denied are: driving under the influence (drugs or alcohol), possession of illegal drugs or prescription drugs without a prescription, sale of illegal or prescription drugs, theft, which includes identity theft and fraud, multiple arrests.  If any of these infractions apply to you, you may want to contact the board of pharmacy and explain your situation before registering for the program. Also, it’s important to know that this list is not all inclusive.</a:t>
            </a:r>
          </a:p>
        </p:txBody>
      </p:sp>
      <p:sp>
        <p:nvSpPr>
          <p:cNvPr id="4" name="Slide Number Placeholder 3"/>
          <p:cNvSpPr>
            <a:spLocks noGrp="1"/>
          </p:cNvSpPr>
          <p:nvPr>
            <p:ph type="sldNum" sz="quarter" idx="5"/>
          </p:nvPr>
        </p:nvSpPr>
        <p:spPr/>
        <p:txBody>
          <a:bodyPr/>
          <a:lstStyle/>
          <a:p>
            <a:fld id="{FFF9E623-C916-4F27-A1A8-CE038C03D99C}" type="slidenum">
              <a:rPr lang="en-US" smtClean="0"/>
              <a:t>13</a:t>
            </a:fld>
            <a:endParaRPr lang="en-US"/>
          </a:p>
        </p:txBody>
      </p:sp>
    </p:spTree>
    <p:extLst>
      <p:ext uri="{BB962C8B-B14F-4D97-AF65-F5344CB8AC3E}">
        <p14:creationId xmlns:p14="http://schemas.microsoft.com/office/powerpoint/2010/main" val="39686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 dates and cost for the pharmacy technician program are on the College of the Redwoods website, and there are several options available to students to help you pay for your pharmacy technician training.</a:t>
            </a:r>
          </a:p>
        </p:txBody>
      </p:sp>
      <p:sp>
        <p:nvSpPr>
          <p:cNvPr id="4" name="Slide Number Placeholder 3"/>
          <p:cNvSpPr>
            <a:spLocks noGrp="1"/>
          </p:cNvSpPr>
          <p:nvPr>
            <p:ph type="sldNum" sz="quarter" idx="5"/>
          </p:nvPr>
        </p:nvSpPr>
        <p:spPr/>
        <p:txBody>
          <a:bodyPr/>
          <a:lstStyle/>
          <a:p>
            <a:fld id="{FFF9E623-C916-4F27-A1A8-CE038C03D99C}" type="slidenum">
              <a:rPr lang="en-US" smtClean="0"/>
              <a:t>14</a:t>
            </a:fld>
            <a:endParaRPr lang="en-US"/>
          </a:p>
        </p:txBody>
      </p:sp>
    </p:spTree>
    <p:extLst>
      <p:ext uri="{BB962C8B-B14F-4D97-AF65-F5344CB8AC3E}">
        <p14:creationId xmlns:p14="http://schemas.microsoft.com/office/powerpoint/2010/main" val="410413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pay in full for the program with cash, check, credit card, or debit card when you register, or you may choose to use the Nelnet payment plan and make payments as you go through the program.  There are also agencies in Humbolt County which sponsor eligible students – America’s Job Centers of California, the Department or Rehabilitation, and Native American Tribes.  It is important that if you are going through a sponsor to pay for the training, that you get started early, as the process can take time. If you receive public assistance, you might want to talk to your case worker to see if funds are available to pay for the training.  If a 3</a:t>
            </a:r>
            <a:r>
              <a:rPr lang="en-US" baseline="30000" dirty="0"/>
              <a:t>rd</a:t>
            </a:r>
            <a:r>
              <a:rPr lang="en-US" dirty="0"/>
              <a:t> party sponsor is paying for the pharmacy technician program, it is important that College of the Redwoods receive a sponsorship authorization for you to be registered.  Your place will not be held until the authorization is received.</a:t>
            </a:r>
          </a:p>
        </p:txBody>
      </p:sp>
      <p:sp>
        <p:nvSpPr>
          <p:cNvPr id="4" name="Slide Number Placeholder 3"/>
          <p:cNvSpPr>
            <a:spLocks noGrp="1"/>
          </p:cNvSpPr>
          <p:nvPr>
            <p:ph type="sldNum" sz="quarter" idx="5"/>
          </p:nvPr>
        </p:nvSpPr>
        <p:spPr/>
        <p:txBody>
          <a:bodyPr/>
          <a:lstStyle/>
          <a:p>
            <a:fld id="{FFF9E623-C916-4F27-A1A8-CE038C03D99C}" type="slidenum">
              <a:rPr lang="en-US" smtClean="0"/>
              <a:t>15</a:t>
            </a:fld>
            <a:endParaRPr lang="en-US"/>
          </a:p>
        </p:txBody>
      </p:sp>
    </p:spTree>
    <p:extLst>
      <p:ext uri="{BB962C8B-B14F-4D97-AF65-F5344CB8AC3E}">
        <p14:creationId xmlns:p14="http://schemas.microsoft.com/office/powerpoint/2010/main" val="166893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of the Redwoods offers a payment plan through Nelnet.  There are 2 options with the Nelnet payment plan, a larger down payment with smaller payments, and a smaller down payment with larger monthly payments. A $20 enrollment fee is required and you must supply credit card or debit card so that payments can be automatically deducted.</a:t>
            </a:r>
          </a:p>
        </p:txBody>
      </p:sp>
      <p:sp>
        <p:nvSpPr>
          <p:cNvPr id="4" name="Slide Number Placeholder 3"/>
          <p:cNvSpPr>
            <a:spLocks noGrp="1"/>
          </p:cNvSpPr>
          <p:nvPr>
            <p:ph type="sldNum" sz="quarter" idx="5"/>
          </p:nvPr>
        </p:nvSpPr>
        <p:spPr/>
        <p:txBody>
          <a:bodyPr/>
          <a:lstStyle/>
          <a:p>
            <a:fld id="{FFF9E623-C916-4F27-A1A8-CE038C03D99C}" type="slidenum">
              <a:rPr lang="en-US" smtClean="0"/>
              <a:t>16</a:t>
            </a:fld>
            <a:endParaRPr lang="en-US"/>
          </a:p>
        </p:txBody>
      </p:sp>
    </p:spTree>
    <p:extLst>
      <p:ext uri="{BB962C8B-B14F-4D97-AF65-F5344CB8AC3E}">
        <p14:creationId xmlns:p14="http://schemas.microsoft.com/office/powerpoint/2010/main" val="27736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register for the pharmacy technician program, go to redwoods.edu/communityed/online  to complete the registration form and email it to ACE@redwoods.edu,. If you have questions about registering or about the payment plan, or to get set up in Nelnet, call the Adult and Community Education Office as well.</a:t>
            </a:r>
          </a:p>
        </p:txBody>
      </p:sp>
      <p:sp>
        <p:nvSpPr>
          <p:cNvPr id="4" name="Slide Number Placeholder 3"/>
          <p:cNvSpPr>
            <a:spLocks noGrp="1"/>
          </p:cNvSpPr>
          <p:nvPr>
            <p:ph type="sldNum" sz="quarter" idx="5"/>
          </p:nvPr>
        </p:nvSpPr>
        <p:spPr/>
        <p:txBody>
          <a:bodyPr/>
          <a:lstStyle/>
          <a:p>
            <a:fld id="{FFF9E623-C916-4F27-A1A8-CE038C03D99C}" type="slidenum">
              <a:rPr lang="en-US" smtClean="0"/>
              <a:t>17</a:t>
            </a:fld>
            <a:endParaRPr lang="en-US"/>
          </a:p>
        </p:txBody>
      </p:sp>
    </p:spTree>
    <p:extLst>
      <p:ext uri="{BB962C8B-B14F-4D97-AF65-F5344CB8AC3E}">
        <p14:creationId xmlns:p14="http://schemas.microsoft.com/office/powerpoint/2010/main" val="88150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end of the information session.  Thank you again for your interest in the pharmacy technician program and for taking the time to go through this presentation with me.  I hope that your questions about the pharmacy technician program and the career were answered. However, if you have additional questions, please feel free to contact Career Training Solutions. Again our tollfree number is 888-308-0737, or you can email me at bpeterson@careertrainingsolutionsllc.com, or for the fastest response, text me at 404-388-3368. Again, thank you for your time, and I wish you much success as you make this important decision for your future.</a:t>
            </a:r>
          </a:p>
        </p:txBody>
      </p:sp>
      <p:sp>
        <p:nvSpPr>
          <p:cNvPr id="4" name="Slide Number Placeholder 3"/>
          <p:cNvSpPr>
            <a:spLocks noGrp="1"/>
          </p:cNvSpPr>
          <p:nvPr>
            <p:ph type="sldNum" sz="quarter" idx="5"/>
          </p:nvPr>
        </p:nvSpPr>
        <p:spPr/>
        <p:txBody>
          <a:bodyPr/>
          <a:lstStyle/>
          <a:p>
            <a:fld id="{FFF9E623-C916-4F27-A1A8-CE038C03D99C}" type="slidenum">
              <a:rPr lang="en-US" smtClean="0"/>
              <a:t>18</a:t>
            </a:fld>
            <a:endParaRPr lang="en-US"/>
          </a:p>
        </p:txBody>
      </p:sp>
    </p:spTree>
    <p:extLst>
      <p:ext uri="{BB962C8B-B14F-4D97-AF65-F5344CB8AC3E}">
        <p14:creationId xmlns:p14="http://schemas.microsoft.com/office/powerpoint/2010/main" val="113776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Before we go any further, you are probably wondering what Career Training Solutions is and what we have to do with the pharmacy technician program at College of the Redwoods.  Career Training Solutions or CTS for short, partners with Workforce and Community Education at College of the Redwoods to deliver the pharmacy technician program. Simply put, we are super program managers.  We provide curriculum and lesson plans.  We recruit and train the instructor.  We manage externship placement, which means that CTS locates and places you in a local pharmacy to complete your 120-hour externship.  We provide administrative oversite of the pharmacy technician program, which includes maintaining attendance records and checking grades. Also, we manage the online portion of the program at Career Training Solutions Online, where students have access to valuable resources and also take quizzes, exams, and submit assignments. Career Training Solutions issues certificates of completion and also the affidavit for your pharmacy technician license.  This affidavit is important because it means that you do not have to sit for a certification exam to get your pharmacy technician license in California.  Career Training Solutions is a student resource, and we value communication.  You may call us toll free at 888-308-0737 or email me at bpeterson@careertrainingsolutionsllc.com.  Also at the end of the presentation, I will provide you with my cell phone number, so you can text me with any questions you may have about the program.</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50D1BAB0-FC4C-4F8E-9791-7E7A2D0220C5}" type="slidenum">
              <a:rPr lang="en-US" altLang="en-US" smtClean="0"/>
              <a:pPr/>
              <a:t>2</a:t>
            </a:fld>
            <a:endParaRPr lang="en-US" altLang="en-US"/>
          </a:p>
        </p:txBody>
      </p:sp>
    </p:spTree>
    <p:extLst>
      <p:ext uri="{BB962C8B-B14F-4D97-AF65-F5344CB8AC3E}">
        <p14:creationId xmlns:p14="http://schemas.microsoft.com/office/powerpoint/2010/main" val="170529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questions you are most likely asking are will there be a job for me when I complete the program and get my California pharmacy technician license are: 1) Will there be a job for me? And 2) How much money can I expect to earn as a pharmacy technician? There’s great news on both fronts! Since last fall both the job growth and salary projections have increased significantly! The expected job growth in California through 2030 is almost 15%. Job growth refers to newly created positions and not just job openings. And the average salary in California in now above $56,000 with pharmacy technicians in the top 25% making upwards of $64,000 annually. There are multiple websites to find salary information, some of them seem to have inflated salary information.  The site I use is the California government’s Employment Development Department, which is one of the most reliable and trustworthy sites for labor market information in California.</a:t>
            </a:r>
          </a:p>
        </p:txBody>
      </p:sp>
      <p:sp>
        <p:nvSpPr>
          <p:cNvPr id="4" name="Slide Number Placeholder 3"/>
          <p:cNvSpPr>
            <a:spLocks noGrp="1"/>
          </p:cNvSpPr>
          <p:nvPr>
            <p:ph type="sldNum" sz="quarter" idx="5"/>
          </p:nvPr>
        </p:nvSpPr>
        <p:spPr/>
        <p:txBody>
          <a:bodyPr/>
          <a:lstStyle/>
          <a:p>
            <a:fld id="{FFF9E623-C916-4F27-A1A8-CE038C03D99C}" type="slidenum">
              <a:rPr lang="en-US" smtClean="0"/>
              <a:t>3</a:t>
            </a:fld>
            <a:endParaRPr lang="en-US"/>
          </a:p>
        </p:txBody>
      </p:sp>
    </p:spTree>
    <p:extLst>
      <p:ext uri="{BB962C8B-B14F-4D97-AF65-F5344CB8AC3E}">
        <p14:creationId xmlns:p14="http://schemas.microsoft.com/office/powerpoint/2010/main" val="299642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reasons for the increased demand for pharmacy technicians are that in the United States, we have an aging population.  The average American lives to be almost 80 years old. As people age, they often find themselves with chronic health conditions, such as type 2 diabetes, high blood pressure, and high cholesterol.  Many health conditions are effectively treated with prescription medications. Also there are approximately 70 million baby boomers in the US. Baby boomers are those 61 – 80 years of age – and baby boomers make up a large part of the aging population.  The Affordable Care Act has also helped propel the demand for pharmacy technicians, because it provides health insurance to approximately 12 million Americans who previously didn’t have health insurance.  People with health insurance tend to go to the doctor regularly. They often have prescription plans which makes their medication affordable. Finally California law now allows for 1 pharmacist to oversee up to 2 pharmacy technicians during a shift.  In a busy pharmacy it’s not unusual for there to be 2 or 3 pharmacists on duty. If you do the math, if 3 pharmacists are on duty, up to 6 pharmacy technicians could be working.</a:t>
            </a:r>
          </a:p>
        </p:txBody>
      </p:sp>
      <p:sp>
        <p:nvSpPr>
          <p:cNvPr id="4" name="Slide Number Placeholder 3"/>
          <p:cNvSpPr>
            <a:spLocks noGrp="1"/>
          </p:cNvSpPr>
          <p:nvPr>
            <p:ph type="sldNum" sz="quarter" idx="5"/>
          </p:nvPr>
        </p:nvSpPr>
        <p:spPr/>
        <p:txBody>
          <a:bodyPr/>
          <a:lstStyle/>
          <a:p>
            <a:fld id="{FFF9E623-C916-4F27-A1A8-CE038C03D99C}" type="slidenum">
              <a:rPr lang="en-US" smtClean="0"/>
              <a:t>4</a:t>
            </a:fld>
            <a:endParaRPr lang="en-US"/>
          </a:p>
        </p:txBody>
      </p:sp>
    </p:spTree>
    <p:extLst>
      <p:ext uri="{BB962C8B-B14F-4D97-AF65-F5344CB8AC3E}">
        <p14:creationId xmlns:p14="http://schemas.microsoft.com/office/powerpoint/2010/main" val="96766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daily tasks of the pharmacy technician.  The pharmacy technician actually does most of the work in preparing and selling prescription medicines, which allows the pharmacist to focus on patient care.  Even though you are doing most of the work in filling prescriptions, the pharmacist does check every prescription for accuracy before it is given to the patient.  Pharmacy technicians check inventory and place supply orders.  This ensures that your pharmacy is well-stocked and doesn’t run out of medications that are in demand.  It also means that expired medications are disposed of properly.  Technicians retrieve count, pour, weigh, measure and mix medication.  Even though the pharmacy technician program is delivered online, you will gain hands-on experience through virtual lab days, and lab supplies are shipped directly to your home address.  Additionally, you will hone your pharmacy technician skills during your 120-hour externship at a local pharmacy.  Pharmacy technicians prepare labels and select prescription containers.  You will learn what must be on every prescription label and how to interpret signa codes and translate them into directions the patient can understand. And you will learn the importance of using the correct container for each prescription you fill.  Working in a hospital is a bit different from working at a retail or community pharmacy.  Hospital pharmacy technicians have little contact with the public. Instead they assemble and deliver a 24-hour supply of medication for each patient. The medications are then given to patients by the nurse on duty at the times prescribed by the doctor.</a:t>
            </a:r>
          </a:p>
        </p:txBody>
      </p:sp>
      <p:sp>
        <p:nvSpPr>
          <p:cNvPr id="4" name="Slide Number Placeholder 3"/>
          <p:cNvSpPr>
            <a:spLocks noGrp="1"/>
          </p:cNvSpPr>
          <p:nvPr>
            <p:ph type="sldNum" sz="quarter" idx="5"/>
          </p:nvPr>
        </p:nvSpPr>
        <p:spPr/>
        <p:txBody>
          <a:bodyPr/>
          <a:lstStyle/>
          <a:p>
            <a:fld id="{FFF9E623-C916-4F27-A1A8-CE038C03D99C}" type="slidenum">
              <a:rPr lang="en-US" smtClean="0"/>
              <a:t>5</a:t>
            </a:fld>
            <a:endParaRPr lang="en-US"/>
          </a:p>
        </p:txBody>
      </p:sp>
    </p:spTree>
    <p:extLst>
      <p:ext uri="{BB962C8B-B14F-4D97-AF65-F5344CB8AC3E}">
        <p14:creationId xmlns:p14="http://schemas.microsoft.com/office/powerpoint/2010/main" val="11660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pharmacy technicians work at a retail pharmacy such as CVS or Walgreens.  As previously mentioned, pharmacy technicians also work in hospitals.  Most hospitals require a minimum year’s experience as a pharmacy technician and want you to be nationally certified as a pharmacy technician in addition to having your California pharmacy technician license.  Pharmacy technicians may also work at long-term care facilities such as nursing homes, outpatient clinic pharmacies, a pharmacy within the hospital that fills </a:t>
            </a:r>
            <a:r>
              <a:rPr lang="en-US" dirty="0" err="1"/>
              <a:t>presciptions</a:t>
            </a:r>
            <a:r>
              <a:rPr lang="en-US" dirty="0"/>
              <a:t> for the community, home health care agencies, including infusion and hospice pharmacies, closed door, mail order, and compounding pharmacies, research labs, biotech </a:t>
            </a:r>
            <a:r>
              <a:rPr lang="en-US" dirty="0" err="1"/>
              <a:t>companiesn</a:t>
            </a:r>
            <a:r>
              <a:rPr lang="en-US" dirty="0"/>
              <a:t> HMO’s like Kaiser, and once you’ve gained at least 3 years’ experience as a pharmacy technician, you may want to consider teaching the next generation of pharmacy technicians at a community college like College of the Redwoods, an adult school, or a private career college.</a:t>
            </a:r>
          </a:p>
        </p:txBody>
      </p:sp>
      <p:sp>
        <p:nvSpPr>
          <p:cNvPr id="4" name="Slide Number Placeholder 3"/>
          <p:cNvSpPr>
            <a:spLocks noGrp="1"/>
          </p:cNvSpPr>
          <p:nvPr>
            <p:ph type="sldNum" sz="quarter" idx="5"/>
          </p:nvPr>
        </p:nvSpPr>
        <p:spPr/>
        <p:txBody>
          <a:bodyPr/>
          <a:lstStyle/>
          <a:p>
            <a:fld id="{FFF9E623-C916-4F27-A1A8-CE038C03D99C}" type="slidenum">
              <a:rPr lang="en-US" smtClean="0"/>
              <a:t>6</a:t>
            </a:fld>
            <a:endParaRPr lang="en-US"/>
          </a:p>
        </p:txBody>
      </p:sp>
    </p:spTree>
    <p:extLst>
      <p:ext uri="{BB962C8B-B14F-4D97-AF65-F5344CB8AC3E}">
        <p14:creationId xmlns:p14="http://schemas.microsoft.com/office/powerpoint/2010/main" val="250959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register for the pharmacy technician program, you should be at least 18-years of age and have a basic mastery of the English language and be able to do basic math operations, such as adding, subtracting, multiplying and dividing fractions, decimals, percentages, and ratios.  You do not need to know how algebra or calculus.  If you’ve been out of school for awhile and your math skills are a little rusty, we start with the basics in class and do plenty of review. Also you will need to have your high school diploma or GED.  Even if you have an associates, bachelor’s degree or higher, the California Board of Pharmacy requires proof that you have completed high school.  If you graduated from high school in another country, your transcripts can be translated and certified.  We will have more information about the pharmacy technician application at the end of the program, closer to the time you are ready to find a job.  Also, a clean background check and drug screen are required for externship placement.  The cost of the background check &amp; drug screen are included in the cost of the program.</a:t>
            </a:r>
          </a:p>
        </p:txBody>
      </p:sp>
      <p:sp>
        <p:nvSpPr>
          <p:cNvPr id="4" name="Slide Number Placeholder 3"/>
          <p:cNvSpPr>
            <a:spLocks noGrp="1"/>
          </p:cNvSpPr>
          <p:nvPr>
            <p:ph type="sldNum" sz="quarter" idx="5"/>
          </p:nvPr>
        </p:nvSpPr>
        <p:spPr/>
        <p:txBody>
          <a:bodyPr/>
          <a:lstStyle/>
          <a:p>
            <a:fld id="{FFF9E623-C916-4F27-A1A8-CE038C03D99C}" type="slidenum">
              <a:rPr lang="en-US" smtClean="0"/>
              <a:t>7</a:t>
            </a:fld>
            <a:endParaRPr lang="en-US"/>
          </a:p>
        </p:txBody>
      </p:sp>
    </p:spTree>
    <p:extLst>
      <p:ext uri="{BB962C8B-B14F-4D97-AF65-F5344CB8AC3E}">
        <p14:creationId xmlns:p14="http://schemas.microsoft.com/office/powerpoint/2010/main" val="163233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pharmacy technician program consists of 140 hours of online learning with live instruction via Zoom followed by a 120 hour externship at a local pharmacy.  You can expect to spend about 5 hours per week outside of scheduled class time completing quizzes, reading chapters, and completing assignments.  As part of the program you will be completing online skills labs and again, supplies will be shipped to you in the 2</a:t>
            </a:r>
            <a:r>
              <a:rPr lang="en-US" baseline="30000" dirty="0"/>
              <a:t>nd</a:t>
            </a:r>
            <a:r>
              <a:rPr lang="en-US" dirty="0"/>
              <a:t> half of the program.  Even though each class is 3 ½ hours, class time is engaging with plenty of opportunities for discussion, questions, small groups </a:t>
            </a:r>
            <a:r>
              <a:rPr lang="en-US" dirty="0" err="1"/>
              <a:t>actifvites</a:t>
            </a:r>
            <a:r>
              <a:rPr lang="en-US" dirty="0"/>
              <a:t>, problem solving real life scenarios and more.  You will have access to the course page at CTS Online, where you will find your syllabus, student handbook, assignments, quizzes, and exams.  Because we are most concerned with preparing you for a career as a pharmacy technician, chapter quizzes may be taken as many times as needed to achieve your best grade possible.  There are weekly reading and homework assignments as well.  There are 4 exams – mid-term written, mid-term practical, final written, and final practical.  To pass the program, you will need an 80% or above. Because we want you to succeed, if you use the syllabus and keep up with assignments and quizzes, it’s not unusual to pass the program with a 90%  or higher. Also, the attendance policy allows for up to 14 hours of missed class time.  </a:t>
            </a:r>
          </a:p>
        </p:txBody>
      </p:sp>
      <p:sp>
        <p:nvSpPr>
          <p:cNvPr id="4" name="Slide Number Placeholder 3"/>
          <p:cNvSpPr>
            <a:spLocks noGrp="1"/>
          </p:cNvSpPr>
          <p:nvPr>
            <p:ph type="sldNum" sz="quarter" idx="5"/>
          </p:nvPr>
        </p:nvSpPr>
        <p:spPr/>
        <p:txBody>
          <a:bodyPr/>
          <a:lstStyle/>
          <a:p>
            <a:fld id="{FFF9E623-C916-4F27-A1A8-CE038C03D99C}" type="slidenum">
              <a:rPr lang="en-US" smtClean="0"/>
              <a:t>8</a:t>
            </a:fld>
            <a:endParaRPr lang="en-US"/>
          </a:p>
        </p:txBody>
      </p:sp>
    </p:spTree>
    <p:extLst>
      <p:ext uri="{BB962C8B-B14F-4D97-AF65-F5344CB8AC3E}">
        <p14:creationId xmlns:p14="http://schemas.microsoft.com/office/powerpoint/2010/main" val="1402609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textbooks we used are Paradigm’s Pharmacy Practice for Technicians, Pharmacy Labs for Technicians, and the Pocket Drug Guide, which are not included in the cost of the program.  The current price of the  3 textbooks together is $164.85 plus the cost of shipping and handling. Once Career Training Solutions receives a list of enrolled students from College of the Redwoods, we will email you a link for you to order the textbooks.  They are shipped directly to your home. It is important to order the textbooks new from the publisher because textbooks also have access to online learning, which is needed to successfully complete the program.  If you order your textbooks used or from another source, you most likely will not have access to the online learning materials. It’s important to order your textbooks right away, because sometimes it can take a week or 2 to get your books.  CTS does provide PDF’s of the first few chapters of Pharmacy Practice for Technicians while you wait for the delivery of </a:t>
            </a:r>
            <a:r>
              <a:rPr lang="en-US"/>
              <a:t>your books.</a:t>
            </a:r>
            <a:endParaRPr lang="en-US" dirty="0"/>
          </a:p>
        </p:txBody>
      </p:sp>
      <p:sp>
        <p:nvSpPr>
          <p:cNvPr id="4" name="Slide Number Placeholder 3"/>
          <p:cNvSpPr>
            <a:spLocks noGrp="1"/>
          </p:cNvSpPr>
          <p:nvPr>
            <p:ph type="sldNum" sz="quarter" idx="5"/>
          </p:nvPr>
        </p:nvSpPr>
        <p:spPr/>
        <p:txBody>
          <a:bodyPr/>
          <a:lstStyle/>
          <a:p>
            <a:fld id="{FFF9E623-C916-4F27-A1A8-CE038C03D99C}" type="slidenum">
              <a:rPr lang="en-US" smtClean="0"/>
              <a:t>9</a:t>
            </a:fld>
            <a:endParaRPr lang="en-US"/>
          </a:p>
        </p:txBody>
      </p:sp>
    </p:spTree>
    <p:extLst>
      <p:ext uri="{BB962C8B-B14F-4D97-AF65-F5344CB8AC3E}">
        <p14:creationId xmlns:p14="http://schemas.microsoft.com/office/powerpoint/2010/main" val="114328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16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448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838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759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26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109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673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878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88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7/10/2025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122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84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7/10/2025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85551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pharmacy.c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redwoods.edu/academics/ace/index.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ACE@redwoods.edu" TargetMode="External"/><Relationship Id="rId4" Type="http://schemas.openxmlformats.org/officeDocument/2006/relationships/hyperlink" Target="https://www.redwoods.edu/communityed/Onlin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bpeterson@careertrainingsolutionsllc.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mailto:bpeterson@careertrainingsolutionsllc.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labormarketinfo.edd.ca.gov/cgi/databrowsing/occExplorerQSDetails.asp?searchCriteria=pharmacy+technician&amp;menuChoice=localAreaPro&amp;geogArea=0601000000&amp;soccode=292052&amp;search=Explore+Occupation" TargetMode="Externa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bpeterson@careertrainingsolutionsllc.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5" name="Straight Connector 74">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1" name="Rectangle 80">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371" y="1906015"/>
            <a:ext cx="5977937" cy="1354661"/>
          </a:xfrm>
        </p:spPr>
        <p:txBody>
          <a:bodyPr vert="horz" lIns="91440" tIns="45720" rIns="91440" bIns="45720" rtlCol="0" anchor="b">
            <a:normAutofit fontScale="90000"/>
          </a:bodyPr>
          <a:lstStyle/>
          <a:p>
            <a:r>
              <a:rPr lang="en-US" sz="5400" b="1" dirty="0">
                <a:solidFill>
                  <a:srgbClr val="FFFFFF"/>
                </a:solidFill>
              </a:rPr>
              <a:t>Pharmacy Technician </a:t>
            </a:r>
            <a:br>
              <a:rPr lang="en-US" sz="5400" b="1" dirty="0">
                <a:solidFill>
                  <a:srgbClr val="FFFFFF"/>
                </a:solidFill>
              </a:rPr>
            </a:br>
            <a:r>
              <a:rPr lang="en-US" sz="5400" b="1" dirty="0">
                <a:solidFill>
                  <a:srgbClr val="FFFFFF"/>
                </a:solidFill>
              </a:rPr>
              <a:t>Information Session </a:t>
            </a:r>
            <a:br>
              <a:rPr lang="en-US" sz="2800" dirty="0">
                <a:solidFill>
                  <a:srgbClr val="FFFFFF"/>
                </a:solidFill>
              </a:rPr>
            </a:br>
            <a:br>
              <a:rPr lang="en-US" sz="2800" dirty="0">
                <a:solidFill>
                  <a:srgbClr val="FFFFFF"/>
                </a:solidFill>
              </a:rPr>
            </a:br>
            <a:endParaRPr lang="en-US" sz="2800" dirty="0">
              <a:solidFill>
                <a:srgbClr val="FFFFFF"/>
              </a:solidFill>
            </a:endParaRPr>
          </a:p>
        </p:txBody>
      </p:sp>
      <p:sp>
        <p:nvSpPr>
          <p:cNvPr id="3" name="TextBox 2">
            <a:extLst>
              <a:ext uri="{FF2B5EF4-FFF2-40B4-BE49-F238E27FC236}">
                <a16:creationId xmlns:a16="http://schemas.microsoft.com/office/drawing/2014/main" id="{B4156E91-5D53-4627-88A2-48A540EE38B1}"/>
              </a:ext>
            </a:extLst>
          </p:cNvPr>
          <p:cNvSpPr txBox="1"/>
          <p:nvPr/>
        </p:nvSpPr>
        <p:spPr>
          <a:xfrm>
            <a:off x="1097279" y="4274655"/>
            <a:ext cx="5977938" cy="2059176"/>
          </a:xfrm>
          <a:prstGeom prst="rect">
            <a:avLst/>
          </a:prstGeom>
        </p:spPr>
        <p:txBody>
          <a:bodyPr vert="horz" lIns="0" tIns="45720" rIns="0" bIns="45720" rtlCol="0" anchor="t">
            <a:normAutofit/>
          </a:bodyPr>
          <a:lstStyle/>
          <a:p>
            <a:pPr defTabSz="914400">
              <a:lnSpc>
                <a:spcPct val="90000"/>
              </a:lnSpc>
              <a:spcAft>
                <a:spcPts val="600"/>
              </a:spcAft>
              <a:buClr>
                <a:schemeClr val="accent1"/>
              </a:buClr>
              <a:buFont typeface="Calibri" panose="020F0502020204030204" pitchFamily="34" charset="0"/>
            </a:pPr>
            <a:r>
              <a:rPr lang="en-US" dirty="0">
                <a:solidFill>
                  <a:srgbClr val="FFFFFF"/>
                </a:solidFill>
              </a:rPr>
              <a:t>In Partnership with Career Training Solutions</a:t>
            </a:r>
          </a:p>
          <a:p>
            <a:pPr defTabSz="914400">
              <a:lnSpc>
                <a:spcPct val="90000"/>
              </a:lnSpc>
              <a:spcAft>
                <a:spcPts val="600"/>
              </a:spcAft>
            </a:pPr>
            <a:endParaRPr lang="en-US" dirty="0">
              <a:solidFill>
                <a:srgbClr val="FFFFFF"/>
              </a:solidFill>
              <a:cs typeface="Calibri"/>
            </a:endParaRPr>
          </a:p>
          <a:p>
            <a:pPr defTabSz="914400">
              <a:lnSpc>
                <a:spcPct val="90000"/>
              </a:lnSpc>
              <a:spcAft>
                <a:spcPts val="600"/>
              </a:spcAft>
              <a:buClr>
                <a:srgbClr val="E48312"/>
              </a:buClr>
              <a:buFont typeface="Calibri" panose="020F0502020204030204" pitchFamily="34" charset="0"/>
            </a:pPr>
            <a:endParaRPr lang="en-US" dirty="0">
              <a:solidFill>
                <a:srgbClr val="FFFFFF"/>
              </a:solidFill>
            </a:endParaRPr>
          </a:p>
        </p:txBody>
      </p:sp>
      <p:pic>
        <p:nvPicPr>
          <p:cNvPr id="7" name="Picture 6">
            <a:extLst>
              <a:ext uri="{FF2B5EF4-FFF2-40B4-BE49-F238E27FC236}">
                <a16:creationId xmlns:a16="http://schemas.microsoft.com/office/drawing/2014/main" id="{8776B10A-9446-406D-8781-F66A75B3FFA1}"/>
              </a:ext>
            </a:extLst>
          </p:cNvPr>
          <p:cNvPicPr>
            <a:picLocks noChangeAspect="1"/>
          </p:cNvPicPr>
          <p:nvPr/>
        </p:nvPicPr>
        <p:blipFill>
          <a:blip r:embed="rId3"/>
          <a:stretch>
            <a:fillRect/>
          </a:stretch>
        </p:blipFill>
        <p:spPr>
          <a:xfrm>
            <a:off x="7611902" y="4286759"/>
            <a:ext cx="4250818" cy="14240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409DAC-214A-4CF1-9345-404F1A086968}"/>
              </a:ext>
            </a:extLst>
          </p:cNvPr>
          <p:cNvPicPr>
            <a:picLocks noChangeAspect="1"/>
          </p:cNvPicPr>
          <p:nvPr/>
        </p:nvPicPr>
        <p:blipFill>
          <a:blip r:embed="rId4"/>
          <a:stretch>
            <a:fillRect/>
          </a:stretch>
        </p:blipFill>
        <p:spPr>
          <a:xfrm>
            <a:off x="7789905" y="457686"/>
            <a:ext cx="4215104" cy="2327674"/>
          </a:xfrm>
          <a:prstGeom prst="rect">
            <a:avLst/>
          </a:prstGeom>
        </p:spPr>
      </p:pic>
    </p:spTree>
    <p:extLst>
      <p:ext uri="{BB962C8B-B14F-4D97-AF65-F5344CB8AC3E}">
        <p14:creationId xmlns:p14="http://schemas.microsoft.com/office/powerpoint/2010/main" val="421707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anchor="ctr">
            <a:normAutofit/>
          </a:bodyPr>
          <a:lstStyle/>
          <a:p>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r>
              <a:rPr lang="en-US" sz="3600" b="1">
                <a:solidFill>
                  <a:srgbClr val="FFFFFF"/>
                </a:solidFill>
              </a:rPr>
              <a:t>Externships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B5F8525-F8A6-F0F1-E92C-D3214F1AFB86}"/>
              </a:ext>
            </a:extLst>
          </p:cNvPr>
          <p:cNvGraphicFramePr>
            <a:graphicFrameLocks noGrp="1"/>
          </p:cNvGraphicFramePr>
          <p:nvPr>
            <p:ph idx="1"/>
            <p:extLst>
              <p:ext uri="{D42A27DB-BD31-4B8C-83A1-F6EECF244321}">
                <p14:modId xmlns:p14="http://schemas.microsoft.com/office/powerpoint/2010/main" val="175295217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45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4679" y="634946"/>
            <a:ext cx="6405063" cy="1450757"/>
          </a:xfrm>
        </p:spPr>
        <p:txBody>
          <a:bodyPr>
            <a:normAutofit/>
          </a:bodyPr>
          <a:lstStyle/>
          <a:p>
            <a:r>
              <a:rPr lang="en-US" b="1" dirty="0"/>
              <a:t>Post-Program</a:t>
            </a:r>
          </a:p>
        </p:txBody>
      </p:sp>
      <p:pic>
        <p:nvPicPr>
          <p:cNvPr id="1026" name="Picture 2" descr="Image result for national healthcareer association">
            <a:extLst>
              <a:ext uri="{FF2B5EF4-FFF2-40B4-BE49-F238E27FC236}">
                <a16:creationId xmlns:a16="http://schemas.microsoft.com/office/drawing/2014/main" id="{81654B92-C642-4D56-99E2-3E464CF0DC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020132"/>
            <a:ext cx="4020297" cy="1598068"/>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Pharmacy Technician Certification Board Releases New Practice Exam ...">
            <a:extLst>
              <a:ext uri="{FF2B5EF4-FFF2-40B4-BE49-F238E27FC236}">
                <a16:creationId xmlns:a16="http://schemas.microsoft.com/office/drawing/2014/main" id="{F7F7C6B1-2B07-403A-A93C-536759C202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3334226"/>
            <a:ext cx="4020296" cy="22438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44679" y="2198914"/>
            <a:ext cx="6405063" cy="3670180"/>
          </a:xfrm>
        </p:spPr>
        <p:txBody>
          <a:bodyPr>
            <a:normAutofit/>
          </a:bodyPr>
          <a:lstStyle/>
          <a:p>
            <a:pPr marL="342900">
              <a:spcBef>
                <a:spcPct val="20000"/>
              </a:spcBef>
              <a:buFont typeface="Arial" charset="0"/>
              <a:buChar char="•"/>
              <a:defRPr/>
            </a:pPr>
            <a:r>
              <a:rPr lang="en-US" dirty="0"/>
              <a:t>Students who successfully complete COR’s pharmacy technician program do not have to sit for a certification exam in order to get your pharmacy technician license.</a:t>
            </a:r>
          </a:p>
          <a:p>
            <a:pPr marL="342900">
              <a:spcBef>
                <a:spcPct val="20000"/>
              </a:spcBef>
              <a:buFont typeface="Arial" charset="0"/>
              <a:buChar char="•"/>
              <a:defRPr/>
            </a:pPr>
            <a:r>
              <a:rPr lang="en-US" dirty="0"/>
              <a:t>National certification for pharmacy technician is optional.  This program prepares and qualifies students to sit for either the PTCB exam or the NHA exam.</a:t>
            </a:r>
          </a:p>
          <a:p>
            <a:pPr marL="342900">
              <a:spcBef>
                <a:spcPct val="20000"/>
              </a:spcBef>
              <a:buFont typeface="Arial" charset="0"/>
              <a:buChar char="•"/>
              <a:defRPr/>
            </a:pPr>
            <a:r>
              <a:rPr lang="en-US" dirty="0"/>
              <a:t>After you finish the classroom hours, and have completed the externship, you will receive a certificate of completion and affidavit of completed course work.</a:t>
            </a:r>
          </a:p>
          <a:p>
            <a:pPr marL="342900">
              <a:spcBef>
                <a:spcPct val="20000"/>
              </a:spcBef>
              <a:buFont typeface="Arial" charset="0"/>
              <a:buChar char="•"/>
              <a:defRPr/>
            </a:pPr>
            <a:r>
              <a:rPr lang="en-US" dirty="0"/>
              <a:t>You will be ready to apply for state registration as a pharmacy technician.</a:t>
            </a:r>
          </a:p>
          <a:p>
            <a:pPr marL="160020" indent="0">
              <a:spcBef>
                <a:spcPct val="20000"/>
              </a:spcBef>
              <a:buNone/>
              <a:defRPr/>
            </a:pPr>
            <a:endParaRPr lang="en-US" sz="1700" dirty="0"/>
          </a:p>
        </p:txBody>
      </p:sp>
      <p:sp>
        <p:nvSpPr>
          <p:cNvPr id="2059" name="Rectangle 205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1" name="Rectangle 2060">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456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Your Pharmacy Technician License in California</a:t>
            </a:r>
          </a:p>
        </p:txBody>
      </p:sp>
      <p:sp>
        <p:nvSpPr>
          <p:cNvPr id="3" name="Content Placeholder 2"/>
          <p:cNvSpPr>
            <a:spLocks noGrp="1"/>
          </p:cNvSpPr>
          <p:nvPr>
            <p:ph idx="1"/>
          </p:nvPr>
        </p:nvSpPr>
        <p:spPr/>
        <p:txBody>
          <a:bodyPr>
            <a:normAutofit/>
          </a:bodyPr>
          <a:lstStyle/>
          <a:p>
            <a:r>
              <a:rPr lang="en-US" sz="2400" dirty="0">
                <a:hlinkClick r:id="rId3"/>
              </a:rPr>
              <a:t>www.pharmacy.ca.gov</a:t>
            </a:r>
            <a:endParaRPr lang="en-US" sz="2400" dirty="0"/>
          </a:p>
          <a:p>
            <a:r>
              <a:rPr lang="en-US" sz="2400" dirty="0"/>
              <a:t>$120 application fee</a:t>
            </a:r>
          </a:p>
          <a:p>
            <a:r>
              <a:rPr lang="en-US" sz="2400" dirty="0"/>
              <a:t>Completed Application</a:t>
            </a:r>
          </a:p>
          <a:p>
            <a:r>
              <a:rPr lang="en-US" sz="2400" dirty="0"/>
              <a:t>High School Diploma or equivalency</a:t>
            </a:r>
          </a:p>
          <a:p>
            <a:r>
              <a:rPr lang="en-US" sz="2400" dirty="0"/>
              <a:t>Affidavit of Program Completion – Provided by Career Training Solutions</a:t>
            </a:r>
          </a:p>
          <a:p>
            <a:r>
              <a:rPr lang="en-US" sz="2400" dirty="0"/>
              <a:t>Live Scan/ Fingerprints</a:t>
            </a:r>
          </a:p>
          <a:p>
            <a:r>
              <a:rPr lang="en-US" sz="2400" dirty="0"/>
              <a:t>Self-Query Report</a:t>
            </a:r>
          </a:p>
          <a:p>
            <a:r>
              <a:rPr lang="en-US" sz="2400" dirty="0"/>
              <a:t>45 days to process application</a:t>
            </a:r>
          </a:p>
        </p:txBody>
      </p:sp>
      <p:pic>
        <p:nvPicPr>
          <p:cNvPr id="5" name="Picture 2" descr="California State Board of Pharm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045" y="4776895"/>
            <a:ext cx="2819973" cy="87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82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for Your California</a:t>
            </a:r>
            <a:br>
              <a:rPr lang="en-US" b="1" dirty="0"/>
            </a:br>
            <a:r>
              <a:rPr lang="en-US" b="1" dirty="0"/>
              <a:t>Pharmacy Technician License</a:t>
            </a:r>
          </a:p>
        </p:txBody>
      </p:sp>
      <p:sp>
        <p:nvSpPr>
          <p:cNvPr id="3" name="Content Placeholder 2"/>
          <p:cNvSpPr>
            <a:spLocks noGrp="1"/>
          </p:cNvSpPr>
          <p:nvPr>
            <p:ph idx="1"/>
          </p:nvPr>
        </p:nvSpPr>
        <p:spPr/>
        <p:txBody>
          <a:bodyPr>
            <a:normAutofit/>
          </a:bodyPr>
          <a:lstStyle/>
          <a:p>
            <a:pPr marL="0" indent="0">
              <a:buNone/>
            </a:pPr>
            <a:r>
              <a:rPr lang="en-US" b="1" dirty="0"/>
              <a:t>Most common reasons applicants are denied a pharmacy technician license in California*:</a:t>
            </a:r>
          </a:p>
          <a:p>
            <a:r>
              <a:rPr lang="en-US" dirty="0"/>
              <a:t>Driving Under the Influence (drugs or alcohol)</a:t>
            </a:r>
          </a:p>
          <a:p>
            <a:r>
              <a:rPr lang="en-US" dirty="0"/>
              <a:t>Possession of illegal drugs, or prescription drugs without a prescription</a:t>
            </a:r>
          </a:p>
          <a:p>
            <a:r>
              <a:rPr lang="en-US" dirty="0"/>
              <a:t>Possession or sale of illegal drugs or prescriptions drugs</a:t>
            </a:r>
          </a:p>
          <a:p>
            <a:r>
              <a:rPr lang="en-US" dirty="0"/>
              <a:t>Theft (identify, fraud, etc.) </a:t>
            </a:r>
          </a:p>
          <a:p>
            <a:r>
              <a:rPr lang="en-US" dirty="0"/>
              <a:t>Multiple arrests</a:t>
            </a:r>
          </a:p>
          <a:p>
            <a:r>
              <a:rPr lang="en-US" dirty="0"/>
              <a:t>If you are not sure if you will be able to get  a pharmacy technician license in California, call the California State Board of Pharmacy prior to registering.</a:t>
            </a:r>
          </a:p>
          <a:p>
            <a:pPr marL="0" indent="0">
              <a:buNone/>
            </a:pPr>
            <a:r>
              <a:rPr lang="en-US" dirty="0"/>
              <a:t>*List is not all inclusive.</a:t>
            </a:r>
          </a:p>
          <a:p>
            <a:endParaRPr lang="en-US" dirty="0"/>
          </a:p>
        </p:txBody>
      </p:sp>
      <p:pic>
        <p:nvPicPr>
          <p:cNvPr id="5" name="Picture 2" descr="California State Board of Phar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408" y="5098882"/>
            <a:ext cx="2819973" cy="87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00332-B936-43AC-9404-FC2D640AC5B9}"/>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6200" b="1">
                <a:solidFill>
                  <a:schemeClr val="tx1">
                    <a:lumMod val="85000"/>
                    <a:lumOff val="15000"/>
                  </a:schemeClr>
                </a:solidFill>
              </a:rPr>
              <a:t>Pharmacy Technician Program and Payment Information</a:t>
            </a:r>
          </a:p>
        </p:txBody>
      </p:sp>
      <p:pic>
        <p:nvPicPr>
          <p:cNvPr id="8" name="Picture 7" descr="A picture containing drawing&#10;&#10;Description automatically generated">
            <a:extLst>
              <a:ext uri="{FF2B5EF4-FFF2-40B4-BE49-F238E27FC236}">
                <a16:creationId xmlns:a16="http://schemas.microsoft.com/office/drawing/2014/main" id="{5718D93F-475B-4435-AC54-30887973DA17}"/>
              </a:ext>
            </a:extLst>
          </p:cNvPr>
          <p:cNvPicPr>
            <a:picLocks noChangeAspect="1"/>
          </p:cNvPicPr>
          <p:nvPr/>
        </p:nvPicPr>
        <p:blipFill>
          <a:blip r:embed="rId3"/>
          <a:stretch>
            <a:fillRect/>
          </a:stretch>
        </p:blipFill>
        <p:spPr>
          <a:xfrm>
            <a:off x="633999" y="2058823"/>
            <a:ext cx="4001315" cy="2210726"/>
          </a:xfrm>
          <a:prstGeom prst="rect">
            <a:avLst/>
          </a:prstGeom>
        </p:spPr>
      </p:pic>
      <p:cxnSp>
        <p:nvCxnSpPr>
          <p:cNvPr id="37" name="Straight Connector 36">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390E2C7C-5B7D-9CFA-7823-014E15FE725E}"/>
              </a:ext>
            </a:extLst>
          </p:cNvPr>
          <p:cNvSpPr txBox="1"/>
          <p:nvPr/>
        </p:nvSpPr>
        <p:spPr>
          <a:xfrm>
            <a:off x="821267" y="4902203"/>
            <a:ext cx="10261911" cy="584775"/>
          </a:xfrm>
          <a:prstGeom prst="rect">
            <a:avLst/>
          </a:prstGeom>
          <a:noFill/>
        </p:spPr>
        <p:txBody>
          <a:bodyPr wrap="square" rtlCol="0">
            <a:spAutoFit/>
          </a:bodyPr>
          <a:lstStyle/>
          <a:p>
            <a:pPr algn="ctr"/>
            <a:r>
              <a:rPr lang="en-US" sz="3200" dirty="0">
                <a:hlinkClick r:id="rId4"/>
              </a:rPr>
              <a:t>https://www.redwoods.edu/academics/ace/index.php</a:t>
            </a:r>
            <a:r>
              <a:rPr lang="en-US" sz="3200" dirty="0"/>
              <a:t> </a:t>
            </a:r>
          </a:p>
        </p:txBody>
      </p:sp>
    </p:spTree>
    <p:extLst>
      <p:ext uri="{BB962C8B-B14F-4D97-AF65-F5344CB8AC3E}">
        <p14:creationId xmlns:p14="http://schemas.microsoft.com/office/powerpoint/2010/main" val="61107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Paying for the Class</a:t>
            </a:r>
          </a:p>
        </p:txBody>
      </p:sp>
      <p:pic>
        <p:nvPicPr>
          <p:cNvPr id="3" name="Picture 2" descr="A picture containing drawing&#10;&#10;Description automatically generated">
            <a:extLst>
              <a:ext uri="{FF2B5EF4-FFF2-40B4-BE49-F238E27FC236}">
                <a16:creationId xmlns:a16="http://schemas.microsoft.com/office/drawing/2014/main" id="{5718D93F-475B-4435-AC54-30887973DA17}"/>
              </a:ext>
            </a:extLst>
          </p:cNvPr>
          <p:cNvPicPr>
            <a:picLocks noChangeAspect="1"/>
          </p:cNvPicPr>
          <p:nvPr/>
        </p:nvPicPr>
        <p:blipFill>
          <a:blip r:embed="rId3"/>
          <a:stretch>
            <a:fillRect/>
          </a:stretch>
        </p:blipFill>
        <p:spPr>
          <a:xfrm>
            <a:off x="8872792" y="476065"/>
            <a:ext cx="2282888" cy="1261295"/>
          </a:xfrm>
          <a:prstGeom prst="rect">
            <a:avLst/>
          </a:prstGeom>
        </p:spPr>
      </p:pic>
      <p:sp>
        <p:nvSpPr>
          <p:cNvPr id="4" name="Rectangle 3"/>
          <p:cNvSpPr/>
          <p:nvPr/>
        </p:nvSpPr>
        <p:spPr>
          <a:xfrm>
            <a:off x="1188719" y="1926822"/>
            <a:ext cx="9966961" cy="3477875"/>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There are three (3) ways to pay for the class:</a:t>
            </a:r>
          </a:p>
          <a:p>
            <a:pPr marL="457200" lvl="0" indent="-457200">
              <a:buFont typeface="+mj-lt"/>
              <a:buAutoNum type="arabicPeriod"/>
            </a:pPr>
            <a:r>
              <a:rPr lang="en-US" sz="2000" dirty="0">
                <a:latin typeface="Calibri" panose="020F0502020204030204" pitchFamily="34" charset="0"/>
                <a:cs typeface="Calibri" panose="020F0502020204030204" pitchFamily="34" charset="0"/>
              </a:rPr>
              <a:t>Student pays personally with Cash, Check or Credit/Debit Card</a:t>
            </a:r>
          </a:p>
          <a:p>
            <a:pPr marL="457200" lvl="0" indent="-457200">
              <a:buFont typeface="+mj-lt"/>
              <a:buAutoNum type="arabicPeriod"/>
            </a:pPr>
            <a:r>
              <a:rPr lang="en-US" sz="2000" dirty="0">
                <a:latin typeface="Calibri" panose="020F0502020204030204" pitchFamily="34" charset="0"/>
                <a:cs typeface="Calibri" panose="020F0502020204030204" pitchFamily="34" charset="0"/>
              </a:rPr>
              <a:t>Nelnet Payment Plan</a:t>
            </a:r>
          </a:p>
          <a:p>
            <a:pPr marL="457200" lvl="0" indent="-457200">
              <a:buFont typeface="+mj-lt"/>
              <a:buAutoNum type="arabicPeriod"/>
            </a:pPr>
            <a:r>
              <a:rPr lang="en-US" sz="2000" dirty="0">
                <a:latin typeface="Calibri" panose="020F0502020204030204" pitchFamily="34" charset="0"/>
                <a:cs typeface="Calibri" panose="020F0502020204030204" pitchFamily="34" charset="0"/>
              </a:rPr>
              <a:t>Student is sponsored by an agency</a:t>
            </a:r>
          </a:p>
          <a:p>
            <a:pPr marL="834390" lvl="1" indent="-514350">
              <a:buFont typeface="+mj-lt"/>
              <a:buAutoNum type="romanLcPeriod"/>
            </a:pPr>
            <a:r>
              <a:rPr lang="en-US" sz="2000" dirty="0">
                <a:latin typeface="Calibri" panose="020F0502020204030204" pitchFamily="34" charset="0"/>
                <a:cs typeface="Calibri" panose="020F0502020204030204" pitchFamily="34" charset="0"/>
              </a:rPr>
              <a:t>AJCC – America’s Job Centers of CA</a:t>
            </a:r>
          </a:p>
          <a:p>
            <a:pPr marL="834390" lvl="1" indent="-514350">
              <a:buFont typeface="+mj-lt"/>
              <a:buAutoNum type="romanLcPeriod"/>
            </a:pPr>
            <a:r>
              <a:rPr lang="en-US" sz="2000" dirty="0">
                <a:latin typeface="Calibri" panose="020F0502020204030204" pitchFamily="34" charset="0"/>
                <a:cs typeface="Calibri" panose="020F0502020204030204" pitchFamily="34" charset="0"/>
              </a:rPr>
              <a:t>Department of Rehabilitation</a:t>
            </a:r>
          </a:p>
          <a:p>
            <a:pPr marL="834390" lvl="1" indent="-514350">
              <a:buFont typeface="+mj-lt"/>
              <a:buAutoNum type="romanLcPeriod"/>
            </a:pPr>
            <a:r>
              <a:rPr lang="en-US" sz="2000" dirty="0">
                <a:latin typeface="Calibri" panose="020F0502020204030204" pitchFamily="34" charset="0"/>
                <a:cs typeface="Calibri" panose="020F0502020204030204" pitchFamily="34" charset="0"/>
              </a:rPr>
              <a:t>Native American Tribes</a:t>
            </a:r>
          </a:p>
          <a:p>
            <a:pPr marL="320040" lvl="1" indent="0">
              <a:buNone/>
            </a:pPr>
            <a:endParaRPr lang="en-US" sz="20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000" dirty="0">
                <a:latin typeface="Calibri" panose="020F0502020204030204" pitchFamily="34" charset="0"/>
                <a:cs typeface="Calibri" panose="020F0502020204030204" pitchFamily="34" charset="0"/>
              </a:rPr>
              <a:t>Unfortunately, many people assume they are sponsored when in fact they are not. We cannot hold seats until we have sponsorship authorization. Speak with your worker directly and request that they contact our office for requirements</a:t>
            </a:r>
          </a:p>
        </p:txBody>
      </p:sp>
    </p:spTree>
    <p:extLst>
      <p:ext uri="{BB962C8B-B14F-4D97-AF65-F5344CB8AC3E}">
        <p14:creationId xmlns:p14="http://schemas.microsoft.com/office/powerpoint/2010/main" val="108138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F0FE6-A623-4854-88DF-34D4FB565F93}"/>
              </a:ext>
            </a:extLst>
          </p:cNvPr>
          <p:cNvSpPr>
            <a:spLocks noGrp="1"/>
          </p:cNvSpPr>
          <p:nvPr>
            <p:ph type="title"/>
          </p:nvPr>
        </p:nvSpPr>
        <p:spPr>
          <a:xfrm>
            <a:off x="7859485" y="634946"/>
            <a:ext cx="3690257" cy="1450757"/>
          </a:xfrm>
        </p:spPr>
        <p:txBody>
          <a:bodyPr>
            <a:normAutofit/>
          </a:bodyPr>
          <a:lstStyle/>
          <a:p>
            <a:r>
              <a:rPr lang="en-US" b="1" dirty="0"/>
              <a:t>Nelnet Payment Plan</a:t>
            </a:r>
          </a:p>
        </p:txBody>
      </p:sp>
      <p:cxnSp>
        <p:nvCxnSpPr>
          <p:cNvPr id="15" name="Straight Connector 14">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FD10C0-F505-4D0D-A64B-C96C6437697F}"/>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en-US" dirty="0"/>
              <a:t>$20 enrollment fee</a:t>
            </a:r>
          </a:p>
          <a:p>
            <a:pPr>
              <a:buFont typeface="Wingdings" panose="05000000000000000000" pitchFamily="2" charset="2"/>
              <a:buChar char="§"/>
            </a:pPr>
            <a:r>
              <a:rPr lang="en-US" dirty="0"/>
              <a:t>Credit/debit card required (Monthly payments are automatically deducted on the 20</a:t>
            </a:r>
            <a:r>
              <a:rPr lang="en-US" baseline="30000" dirty="0"/>
              <a:t>th</a:t>
            </a:r>
            <a:r>
              <a:rPr lang="en-US" dirty="0"/>
              <a:t> of each month.)</a:t>
            </a:r>
          </a:p>
          <a:p>
            <a:pPr marL="0" indent="0">
              <a:buNone/>
            </a:pPr>
            <a:endParaRPr lang="en-US" dirty="0"/>
          </a:p>
        </p:txBody>
      </p:sp>
      <p:sp>
        <p:nvSpPr>
          <p:cNvPr id="17" name="Rectangle 16">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Table 8">
            <a:extLst>
              <a:ext uri="{FF2B5EF4-FFF2-40B4-BE49-F238E27FC236}">
                <a16:creationId xmlns:a16="http://schemas.microsoft.com/office/drawing/2014/main" id="{1FF2ACBA-FAC5-4BC0-833C-B6790B9F1A8C}"/>
              </a:ext>
            </a:extLst>
          </p:cNvPr>
          <p:cNvGraphicFramePr>
            <a:graphicFrameLocks noGrp="1"/>
          </p:cNvGraphicFramePr>
          <p:nvPr>
            <p:extLst>
              <p:ext uri="{D42A27DB-BD31-4B8C-83A1-F6EECF244321}">
                <p14:modId xmlns:p14="http://schemas.microsoft.com/office/powerpoint/2010/main" val="2546781674"/>
              </p:ext>
            </p:extLst>
          </p:nvPr>
        </p:nvGraphicFramePr>
        <p:xfrm>
          <a:off x="633999" y="1889967"/>
          <a:ext cx="6909802" cy="3146210"/>
        </p:xfrm>
        <a:graphic>
          <a:graphicData uri="http://schemas.openxmlformats.org/drawingml/2006/table">
            <a:tbl>
              <a:tblPr firstRow="1" bandRow="1">
                <a:tableStyleId>{5C22544A-7EE6-4342-B048-85BDC9FD1C3A}</a:tableStyleId>
              </a:tblPr>
              <a:tblGrid>
                <a:gridCol w="2786534">
                  <a:extLst>
                    <a:ext uri="{9D8B030D-6E8A-4147-A177-3AD203B41FA5}">
                      <a16:colId xmlns:a16="http://schemas.microsoft.com/office/drawing/2014/main" val="2177138439"/>
                    </a:ext>
                  </a:extLst>
                </a:gridCol>
                <a:gridCol w="1972734">
                  <a:extLst>
                    <a:ext uri="{9D8B030D-6E8A-4147-A177-3AD203B41FA5}">
                      <a16:colId xmlns:a16="http://schemas.microsoft.com/office/drawing/2014/main" val="2925279407"/>
                    </a:ext>
                  </a:extLst>
                </a:gridCol>
                <a:gridCol w="2150534">
                  <a:extLst>
                    <a:ext uri="{9D8B030D-6E8A-4147-A177-3AD203B41FA5}">
                      <a16:colId xmlns:a16="http://schemas.microsoft.com/office/drawing/2014/main" val="510778762"/>
                    </a:ext>
                  </a:extLst>
                </a:gridCol>
              </a:tblGrid>
              <a:tr h="938212">
                <a:tc>
                  <a:txBody>
                    <a:bodyPr/>
                    <a:lstStyle/>
                    <a:p>
                      <a:r>
                        <a:rPr lang="en-US" sz="2500" dirty="0"/>
                        <a:t>Sample Payment Plan</a:t>
                      </a:r>
                    </a:p>
                  </a:txBody>
                  <a:tcPr marL="126785" marR="126785" marT="63393" marB="63393"/>
                </a:tc>
                <a:tc>
                  <a:txBody>
                    <a:bodyPr/>
                    <a:lstStyle/>
                    <a:p>
                      <a:r>
                        <a:rPr lang="en-US" sz="2500" dirty="0"/>
                        <a:t>Down Payment*</a:t>
                      </a:r>
                    </a:p>
                  </a:txBody>
                  <a:tcPr marL="126785" marR="126785" marT="63393" marB="63393"/>
                </a:tc>
                <a:tc>
                  <a:txBody>
                    <a:bodyPr/>
                    <a:lstStyle/>
                    <a:p>
                      <a:r>
                        <a:rPr lang="en-US" sz="2500" dirty="0"/>
                        <a:t>4-Monthly Payments*</a:t>
                      </a:r>
                    </a:p>
                  </a:txBody>
                  <a:tcPr marL="126785" marR="126785" marT="63393" marB="63393"/>
                </a:tc>
                <a:extLst>
                  <a:ext uri="{0D108BD9-81ED-4DB2-BD59-A6C34878D82A}">
                    <a16:rowId xmlns:a16="http://schemas.microsoft.com/office/drawing/2014/main" val="3481678971"/>
                  </a:ext>
                </a:extLst>
              </a:tr>
              <a:tr h="938212">
                <a:tc>
                  <a:txBody>
                    <a:bodyPr/>
                    <a:lstStyle/>
                    <a:p>
                      <a:r>
                        <a:rPr lang="en-US" sz="2500" dirty="0"/>
                        <a:t>Option 1</a:t>
                      </a:r>
                    </a:p>
                  </a:txBody>
                  <a:tcPr marL="126785" marR="126785" marT="63393" marB="63393"/>
                </a:tc>
                <a:tc>
                  <a:txBody>
                    <a:bodyPr/>
                    <a:lstStyle/>
                    <a:p>
                      <a:r>
                        <a:rPr lang="en-US" sz="2500" dirty="0"/>
                        <a:t>$1,199 (due at registration)</a:t>
                      </a:r>
                    </a:p>
                  </a:txBody>
                  <a:tcPr marL="126785" marR="126785" marT="63393" marB="63393"/>
                </a:tc>
                <a:tc>
                  <a:txBody>
                    <a:bodyPr/>
                    <a:lstStyle/>
                    <a:p>
                      <a:r>
                        <a:rPr lang="en-US" sz="2500" dirty="0"/>
                        <a:t>$300 </a:t>
                      </a:r>
                    </a:p>
                  </a:txBody>
                  <a:tcPr marL="126785" marR="126785" marT="63393" marB="63393"/>
                </a:tc>
                <a:extLst>
                  <a:ext uri="{0D108BD9-81ED-4DB2-BD59-A6C34878D82A}">
                    <a16:rowId xmlns:a16="http://schemas.microsoft.com/office/drawing/2014/main" val="2080960546"/>
                  </a:ext>
                </a:extLst>
              </a:tr>
              <a:tr h="938212">
                <a:tc>
                  <a:txBody>
                    <a:bodyPr/>
                    <a:lstStyle/>
                    <a:p>
                      <a:r>
                        <a:rPr lang="en-US" sz="2500" dirty="0"/>
                        <a:t>Option 2 </a:t>
                      </a:r>
                      <a:endParaRPr lang="en-US" sz="2500"/>
                    </a:p>
                  </a:txBody>
                  <a:tcPr marL="126785" marR="126785" marT="63393" marB="63393"/>
                </a:tc>
                <a:tc>
                  <a:txBody>
                    <a:bodyPr/>
                    <a:lstStyle/>
                    <a:p>
                      <a:r>
                        <a:rPr lang="en-US" sz="2500" dirty="0"/>
                        <a:t>$599 (due at registration)</a:t>
                      </a:r>
                    </a:p>
                  </a:txBody>
                  <a:tcPr marL="126785" marR="126785" marT="63393" marB="63393"/>
                </a:tc>
                <a:tc>
                  <a:txBody>
                    <a:bodyPr/>
                    <a:lstStyle/>
                    <a:p>
                      <a:r>
                        <a:rPr lang="en-US" sz="2500" dirty="0"/>
                        <a:t>$450 </a:t>
                      </a:r>
                    </a:p>
                  </a:txBody>
                  <a:tcPr marL="126785" marR="126785" marT="63393" marB="63393"/>
                </a:tc>
                <a:extLst>
                  <a:ext uri="{0D108BD9-81ED-4DB2-BD59-A6C34878D82A}">
                    <a16:rowId xmlns:a16="http://schemas.microsoft.com/office/drawing/2014/main" val="1890745737"/>
                  </a:ext>
                </a:extLst>
              </a:tr>
            </a:tbl>
          </a:graphicData>
        </a:graphic>
      </p:graphicFrame>
      <p:pic>
        <p:nvPicPr>
          <p:cNvPr id="16" name="Picture 15" descr="A picture containing drawing&#10;&#10;Description automatically generated">
            <a:extLst>
              <a:ext uri="{FF2B5EF4-FFF2-40B4-BE49-F238E27FC236}">
                <a16:creationId xmlns:a16="http://schemas.microsoft.com/office/drawing/2014/main" id="{40965649-3A24-4309-A485-992F7D25ECB8}"/>
              </a:ext>
            </a:extLst>
          </p:cNvPr>
          <p:cNvPicPr>
            <a:picLocks noChangeAspect="1"/>
          </p:cNvPicPr>
          <p:nvPr/>
        </p:nvPicPr>
        <p:blipFill>
          <a:blip r:embed="rId3"/>
          <a:stretch>
            <a:fillRect/>
          </a:stretch>
        </p:blipFill>
        <p:spPr>
          <a:xfrm>
            <a:off x="8062659" y="4106211"/>
            <a:ext cx="3395644" cy="1876093"/>
          </a:xfrm>
          <a:prstGeom prst="rect">
            <a:avLst/>
          </a:prstGeom>
        </p:spPr>
      </p:pic>
      <p:sp>
        <p:nvSpPr>
          <p:cNvPr id="4" name="TextBox 3">
            <a:extLst>
              <a:ext uri="{FF2B5EF4-FFF2-40B4-BE49-F238E27FC236}">
                <a16:creationId xmlns:a16="http://schemas.microsoft.com/office/drawing/2014/main" id="{AB00FA11-9B51-DCA0-5F1D-C81A74E22E0E}"/>
              </a:ext>
            </a:extLst>
          </p:cNvPr>
          <p:cNvSpPr txBox="1"/>
          <p:nvPr/>
        </p:nvSpPr>
        <p:spPr>
          <a:xfrm>
            <a:off x="1481667" y="5164667"/>
            <a:ext cx="4123266" cy="369332"/>
          </a:xfrm>
          <a:prstGeom prst="rect">
            <a:avLst/>
          </a:prstGeom>
          <a:noFill/>
        </p:spPr>
        <p:txBody>
          <a:bodyPr wrap="square" rtlCol="0">
            <a:spAutoFit/>
          </a:bodyPr>
          <a:lstStyle/>
          <a:p>
            <a:r>
              <a:rPr lang="en-US" dirty="0"/>
              <a:t>*Based on $2,399</a:t>
            </a:r>
          </a:p>
        </p:txBody>
      </p:sp>
    </p:spTree>
    <p:extLst>
      <p:ext uri="{BB962C8B-B14F-4D97-AF65-F5344CB8AC3E}">
        <p14:creationId xmlns:p14="http://schemas.microsoft.com/office/powerpoint/2010/main" val="26344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C0068-780E-450E-BC86-7C040E37389E}"/>
              </a:ext>
            </a:extLst>
          </p:cNvPr>
          <p:cNvSpPr>
            <a:spLocks noGrp="1"/>
          </p:cNvSpPr>
          <p:nvPr>
            <p:ph type="title"/>
          </p:nvPr>
        </p:nvSpPr>
        <p:spPr>
          <a:xfrm>
            <a:off x="7859485" y="634946"/>
            <a:ext cx="3690257" cy="1450757"/>
          </a:xfrm>
        </p:spPr>
        <p:txBody>
          <a:bodyPr>
            <a:normAutofit/>
          </a:bodyPr>
          <a:lstStyle/>
          <a:p>
            <a:pPr>
              <a:defRPr/>
            </a:pPr>
            <a:r>
              <a:rPr lang="en-US" b="1" dirty="0"/>
              <a:t>Registration</a:t>
            </a:r>
          </a:p>
        </p:txBody>
      </p:sp>
      <p:pic>
        <p:nvPicPr>
          <p:cNvPr id="15" name="Picture 14" descr="A picture containing drawing&#10;&#10;Description automatically generated">
            <a:extLst>
              <a:ext uri="{FF2B5EF4-FFF2-40B4-BE49-F238E27FC236}">
                <a16:creationId xmlns:a16="http://schemas.microsoft.com/office/drawing/2014/main" id="{D09E7677-B13F-467B-B495-2ECC11E42B82}"/>
              </a:ext>
            </a:extLst>
          </p:cNvPr>
          <p:cNvPicPr>
            <a:picLocks noChangeAspect="1"/>
          </p:cNvPicPr>
          <p:nvPr/>
        </p:nvPicPr>
        <p:blipFill>
          <a:blip r:embed="rId3"/>
          <a:stretch>
            <a:fillRect/>
          </a:stretch>
        </p:blipFill>
        <p:spPr>
          <a:xfrm>
            <a:off x="633999" y="1388451"/>
            <a:ext cx="6909801" cy="3817665"/>
          </a:xfrm>
          <a:prstGeom prst="rect">
            <a:avLst/>
          </a:prstGeom>
        </p:spPr>
      </p:pic>
      <p:cxnSp>
        <p:nvCxnSpPr>
          <p:cNvPr id="138" name="Straight Connector 13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7651" name="Content Placeholder 2">
            <a:extLst>
              <a:ext uri="{FF2B5EF4-FFF2-40B4-BE49-F238E27FC236}">
                <a16:creationId xmlns:a16="http://schemas.microsoft.com/office/drawing/2014/main" id="{106AF3B1-9A32-4CC7-A8B0-F855D69B7E1D}"/>
              </a:ext>
            </a:extLst>
          </p:cNvPr>
          <p:cNvSpPr>
            <a:spLocks noGrp="1"/>
          </p:cNvSpPr>
          <p:nvPr>
            <p:ph idx="1"/>
          </p:nvPr>
        </p:nvSpPr>
        <p:spPr>
          <a:xfrm>
            <a:off x="7892143" y="2354073"/>
            <a:ext cx="3690257" cy="2364773"/>
          </a:xfrm>
        </p:spPr>
        <p:txBody>
          <a:bodyPr>
            <a:normAutofit/>
          </a:bodyPr>
          <a:lstStyle/>
          <a:p>
            <a:pPr>
              <a:buFont typeface="Wingdings" panose="05000000000000000000" pitchFamily="2" charset="2"/>
              <a:buChar char="§"/>
            </a:pPr>
            <a:r>
              <a:rPr lang="en-US" b="1" dirty="0"/>
              <a:t>Email </a:t>
            </a:r>
            <a:r>
              <a:rPr lang="en-US" dirty="0"/>
              <a:t> – Registration form and instruction can be found at </a:t>
            </a:r>
            <a:r>
              <a:rPr lang="en-US" dirty="0">
                <a:hlinkClick r:id="rId4"/>
              </a:rPr>
              <a:t>https://www.redwoods.edu/communityed/Online</a:t>
            </a:r>
            <a:r>
              <a:rPr lang="en-US" dirty="0"/>
              <a:t> Please email completed form to </a:t>
            </a:r>
            <a:r>
              <a:rPr lang="en-US" dirty="0">
                <a:hlinkClick r:id="rId5"/>
              </a:rPr>
              <a:t>ACE@redwoods.edu</a:t>
            </a:r>
            <a:r>
              <a:rPr lang="en-US" dirty="0"/>
              <a:t>  </a:t>
            </a:r>
          </a:p>
          <a:p>
            <a:pPr marL="0" indent="0">
              <a:buNone/>
            </a:pPr>
            <a:endParaRPr lang="en-US" dirty="0"/>
          </a:p>
        </p:txBody>
      </p:sp>
      <p:sp>
        <p:nvSpPr>
          <p:cNvPr id="140" name="Rectangle 13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2" name="Rectangle 14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1320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46" name="Rectangle 16445">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448" name="Rectangle 16447">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450" name="Straight Connector 16449">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452" name="Rectangle 1645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9390" y="523684"/>
            <a:ext cx="7051249" cy="3801429"/>
          </a:xfrm>
        </p:spPr>
        <p:txBody>
          <a:bodyPr vert="horz" lIns="91440" tIns="45720" rIns="91440" bIns="45720" rtlCol="0" anchor="b">
            <a:normAutofit/>
          </a:bodyPr>
          <a:lstStyle/>
          <a:p>
            <a:r>
              <a:rPr lang="en-US" sz="3200" b="1" dirty="0">
                <a:solidFill>
                  <a:schemeClr val="tx1">
                    <a:lumMod val="85000"/>
                    <a:lumOff val="15000"/>
                  </a:schemeClr>
                </a:solidFill>
              </a:rPr>
              <a:t>Questions</a:t>
            </a:r>
            <a:br>
              <a:rPr lang="en-US" sz="3200" dirty="0">
                <a:solidFill>
                  <a:schemeClr val="tx1">
                    <a:lumMod val="85000"/>
                    <a:lumOff val="15000"/>
                  </a:schemeClr>
                </a:solidFill>
              </a:rPr>
            </a:br>
            <a:r>
              <a:rPr lang="en-US" sz="3200" dirty="0">
                <a:solidFill>
                  <a:schemeClr val="tx1">
                    <a:lumMod val="85000"/>
                    <a:lumOff val="15000"/>
                  </a:schemeClr>
                </a:solidFill>
              </a:rPr>
              <a:t>Call (888) 308-0737 </a:t>
            </a:r>
            <a:br>
              <a:rPr lang="en-US" sz="3200" dirty="0">
                <a:solidFill>
                  <a:schemeClr val="tx1">
                    <a:lumMod val="85000"/>
                    <a:lumOff val="15000"/>
                  </a:schemeClr>
                </a:solidFill>
              </a:rPr>
            </a:br>
            <a:r>
              <a:rPr lang="en-US" sz="3200" dirty="0">
                <a:solidFill>
                  <a:schemeClr val="tx1">
                    <a:lumMod val="85000"/>
                    <a:lumOff val="15000"/>
                  </a:schemeClr>
                </a:solidFill>
              </a:rPr>
              <a:t>Email </a:t>
            </a:r>
            <a:r>
              <a:rPr lang="en-US" sz="3200" dirty="0">
                <a:solidFill>
                  <a:schemeClr val="tx1">
                    <a:lumMod val="85000"/>
                    <a:lumOff val="15000"/>
                  </a:schemeClr>
                </a:solidFill>
                <a:hlinkClick r:id="rId3"/>
              </a:rPr>
              <a:t>bpeterson@careertrainingsolutionsllc.com</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a:solidFill>
                  <a:schemeClr val="tx1">
                    <a:lumMod val="85000"/>
                    <a:lumOff val="15000"/>
                  </a:schemeClr>
                </a:solidFill>
              </a:rPr>
              <a:t>Text Bev Peterson – (404) 388-3368 </a:t>
            </a:r>
          </a:p>
        </p:txBody>
      </p:sp>
      <p:pic>
        <p:nvPicPr>
          <p:cNvPr id="16386" name="Picture 2" descr="https://i.kinja-img.com/gawker-media/image/upload/s--afygzOV---/c_fill,fl_progressive,g_north,h_358,q_80,w_636/ihsllhptnnm4vb7wuvgq.jpg"/>
          <p:cNvPicPr>
            <a:picLocks noChangeAspect="1" noChangeArrowheads="1"/>
          </p:cNvPicPr>
          <p:nvPr/>
        </p:nvPicPr>
        <p:blipFill rotWithShape="1">
          <a:blip r:embed="rId4">
            <a:extLst>
              <a:ext uri="{28A0092B-C50C-407E-A947-70E740481C1C}">
                <a14:useLocalDpi xmlns:a14="http://schemas.microsoft.com/office/drawing/2010/main" val="0"/>
              </a:ext>
            </a:extLst>
          </a:blip>
          <a:srcRect l="27655" r="28101" b="2"/>
          <a:stretch/>
        </p:blipFill>
        <p:spPr bwMode="auto">
          <a:xfrm>
            <a:off x="633999" y="620720"/>
            <a:ext cx="4001315" cy="5086933"/>
          </a:xfrm>
          <a:prstGeom prst="rect">
            <a:avLst/>
          </a:prstGeom>
          <a:noFill/>
          <a:extLst>
            <a:ext uri="{909E8E84-426E-40DD-AFC4-6F175D3DCCD1}">
              <a14:hiddenFill xmlns:a14="http://schemas.microsoft.com/office/drawing/2010/main">
                <a:solidFill>
                  <a:srgbClr val="FFFFFF"/>
                </a:solidFill>
              </a14:hiddenFill>
            </a:ext>
          </a:extLst>
        </p:spPr>
      </p:pic>
      <p:cxnSp>
        <p:nvCxnSpPr>
          <p:cNvPr id="16454" name="Straight Connector 1645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456" name="Rectangle 16455">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458" name="Rectangle 16457">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9146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 y="152400"/>
            <a:ext cx="12192000" cy="1143000"/>
          </a:xfrm>
        </p:spPr>
        <p:txBody>
          <a:bodyPr>
            <a:normAutofit/>
          </a:bodyPr>
          <a:lstStyle/>
          <a:p>
            <a:pPr marL="54864" algn="ctr">
              <a:defRPr/>
            </a:pPr>
            <a:r>
              <a:rPr lang="en-US" b="1" dirty="0">
                <a:ea typeface="ＭＳ Ｐゴシック" charset="0"/>
                <a:cs typeface="ＭＳ Ｐゴシック" charset="0"/>
              </a:rPr>
              <a:t>What does Career Training Solutions do?</a:t>
            </a:r>
          </a:p>
        </p:txBody>
      </p:sp>
      <p:sp>
        <p:nvSpPr>
          <p:cNvPr id="9219" name="Content Placeholder 2"/>
          <p:cNvSpPr>
            <a:spLocks noGrp="1"/>
          </p:cNvSpPr>
          <p:nvPr>
            <p:ph idx="1"/>
          </p:nvPr>
        </p:nvSpPr>
        <p:spPr>
          <a:xfrm>
            <a:off x="894080" y="1859280"/>
            <a:ext cx="10556240" cy="4160520"/>
          </a:xfrm>
        </p:spPr>
        <p:txBody>
          <a:bodyPr>
            <a:normAutofit lnSpcReduction="10000"/>
          </a:bodyPr>
          <a:lstStyle/>
          <a:p>
            <a:r>
              <a:rPr lang="en-US" dirty="0">
                <a:solidFill>
                  <a:schemeClr val="tx1"/>
                </a:solidFill>
              </a:rPr>
              <a:t>Provides curriculum and lesson plans.</a:t>
            </a:r>
          </a:p>
          <a:p>
            <a:r>
              <a:rPr lang="en-US" dirty="0">
                <a:solidFill>
                  <a:schemeClr val="tx1"/>
                </a:solidFill>
              </a:rPr>
              <a:t>Recruits and trains instructors.</a:t>
            </a:r>
          </a:p>
          <a:p>
            <a:r>
              <a:rPr lang="en-US" dirty="0">
                <a:solidFill>
                  <a:schemeClr val="tx1"/>
                </a:solidFill>
              </a:rPr>
              <a:t>Manages externship placement.</a:t>
            </a:r>
          </a:p>
          <a:p>
            <a:r>
              <a:rPr lang="en-US" dirty="0">
                <a:solidFill>
                  <a:schemeClr val="tx1"/>
                </a:solidFill>
              </a:rPr>
              <a:t>Administrative oversight of courses, including Career Training Solutions Online</a:t>
            </a:r>
          </a:p>
          <a:p>
            <a:r>
              <a:rPr lang="en-US" dirty="0">
                <a:solidFill>
                  <a:schemeClr val="tx1"/>
                </a:solidFill>
              </a:rPr>
              <a:t>Issues certificates of completion and affidavit for CA pharmacy technician license</a:t>
            </a:r>
          </a:p>
          <a:p>
            <a:r>
              <a:rPr lang="en-US" dirty="0">
                <a:solidFill>
                  <a:schemeClr val="tx1"/>
                </a:solidFill>
              </a:rPr>
              <a:t>Career Training Solutions is a student resource.  </a:t>
            </a:r>
          </a:p>
          <a:p>
            <a:pPr eaLnBrk="1" hangingPunct="1"/>
            <a:r>
              <a:rPr lang="en-US" altLang="ja-JP" dirty="0">
                <a:solidFill>
                  <a:schemeClr val="tx1"/>
                </a:solidFill>
              </a:rPr>
              <a:t>Phone (888) 308-0737</a:t>
            </a:r>
          </a:p>
          <a:p>
            <a:pPr eaLnBrk="1" hangingPunct="1"/>
            <a:r>
              <a:rPr lang="en-US" altLang="ja-JP" dirty="0">
                <a:solidFill>
                  <a:schemeClr val="tx1"/>
                </a:solidFill>
              </a:rPr>
              <a:t>Email </a:t>
            </a:r>
            <a:r>
              <a:rPr lang="en-US" altLang="ja-JP" dirty="0">
                <a:hlinkClick r:id="rId3"/>
              </a:rPr>
              <a:t>bpeterson@careertrainingsolutionsllc.com</a:t>
            </a:r>
            <a:endParaRPr lang="en-US" altLang="ja-JP" dirty="0"/>
          </a:p>
          <a:p>
            <a:pPr marL="0" indent="0" eaLnBrk="1" hangingPunct="1">
              <a:buNone/>
            </a:pPr>
            <a:br>
              <a:rPr lang="en-US" altLang="ja-JP" dirty="0"/>
            </a:br>
            <a:endParaRPr lang="en-US" altLang="ja-JP" dirty="0"/>
          </a:p>
          <a:p>
            <a:pPr eaLnBrk="1" hangingPunct="1">
              <a:buFont typeface="Arial" panose="020B0604020202020204" pitchFamily="34" charset="0"/>
              <a:buNone/>
            </a:pPr>
            <a:endParaRPr lang="en-US" altLang="en-US" sz="800" dirty="0"/>
          </a:p>
        </p:txBody>
      </p:sp>
      <p:pic>
        <p:nvPicPr>
          <p:cNvPr id="3" name="Picture 2">
            <a:extLst>
              <a:ext uri="{FF2B5EF4-FFF2-40B4-BE49-F238E27FC236}">
                <a16:creationId xmlns:a16="http://schemas.microsoft.com/office/drawing/2014/main" id="{AC81840C-9277-4286-A05C-5A33FE4F484A}"/>
              </a:ext>
            </a:extLst>
          </p:cNvPr>
          <p:cNvPicPr>
            <a:picLocks noChangeAspect="1"/>
          </p:cNvPicPr>
          <p:nvPr/>
        </p:nvPicPr>
        <p:blipFill>
          <a:blip r:embed="rId4"/>
          <a:stretch>
            <a:fillRect/>
          </a:stretch>
        </p:blipFill>
        <p:spPr>
          <a:xfrm>
            <a:off x="7272998" y="5101830"/>
            <a:ext cx="4756519" cy="1593219"/>
          </a:xfrm>
          <a:prstGeom prst="rect">
            <a:avLst/>
          </a:prstGeom>
        </p:spPr>
      </p:pic>
    </p:spTree>
    <p:extLst>
      <p:ext uri="{BB962C8B-B14F-4D97-AF65-F5344CB8AC3E}">
        <p14:creationId xmlns:p14="http://schemas.microsoft.com/office/powerpoint/2010/main" val="352839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D9C876-9B20-4BB3-8D7E-CBA537C2C3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2" name="Title 1">
            <a:extLst>
              <a:ext uri="{FF2B5EF4-FFF2-40B4-BE49-F238E27FC236}">
                <a16:creationId xmlns:a16="http://schemas.microsoft.com/office/drawing/2014/main" id="{DC16B642-8FE2-4173-9D94-3548FBE77ACC}"/>
              </a:ext>
            </a:extLst>
          </p:cNvPr>
          <p:cNvSpPr>
            <a:spLocks noGrp="1"/>
          </p:cNvSpPr>
          <p:nvPr>
            <p:ph type="title"/>
          </p:nvPr>
        </p:nvSpPr>
        <p:spPr>
          <a:xfrm>
            <a:off x="1097280" y="286603"/>
            <a:ext cx="10058400" cy="1450757"/>
          </a:xfrm>
        </p:spPr>
        <p:txBody>
          <a:bodyPr>
            <a:normAutofit/>
          </a:bodyPr>
          <a:lstStyle/>
          <a:p>
            <a:r>
              <a:rPr lang="en-US" b="1" dirty="0"/>
              <a:t>Pharmacy Technicians Are in Demand</a:t>
            </a:r>
          </a:p>
        </p:txBody>
      </p:sp>
      <p:sp>
        <p:nvSpPr>
          <p:cNvPr id="3" name="Content Placeholder 2">
            <a:extLst>
              <a:ext uri="{FF2B5EF4-FFF2-40B4-BE49-F238E27FC236}">
                <a16:creationId xmlns:a16="http://schemas.microsoft.com/office/drawing/2014/main" id="{F6733AC5-DB4A-4070-863C-B6DEA88A84AA}"/>
              </a:ext>
            </a:extLst>
          </p:cNvPr>
          <p:cNvSpPr>
            <a:spLocks noGrp="1"/>
          </p:cNvSpPr>
          <p:nvPr>
            <p:ph idx="1"/>
          </p:nvPr>
        </p:nvSpPr>
        <p:spPr>
          <a:xfrm>
            <a:off x="1097279" y="1845734"/>
            <a:ext cx="6454987" cy="4023360"/>
          </a:xfrm>
        </p:spPr>
        <p:txBody>
          <a:bodyPr>
            <a:normAutofit/>
          </a:bodyPr>
          <a:lstStyle/>
          <a:p>
            <a:r>
              <a:rPr lang="en-US" dirty="0"/>
              <a:t>Expected job growth is 14.7% through 2030, which is above than average.</a:t>
            </a:r>
          </a:p>
          <a:p>
            <a:r>
              <a:rPr lang="en-US" dirty="0"/>
              <a:t>Average salary for pharmacy technicians in California is $56,160 ($27.60/hour)</a:t>
            </a:r>
          </a:p>
          <a:p>
            <a:r>
              <a:rPr lang="en-US" dirty="0"/>
              <a:t>Source:   </a:t>
            </a:r>
            <a:r>
              <a:rPr lang="en-US" dirty="0">
                <a:hlinkClick r:id="rId5"/>
              </a:rPr>
              <a:t>https://labormarketinfo.edd.ca.gov/</a:t>
            </a:r>
            <a:endParaRPr lang="en-US" dirty="0"/>
          </a:p>
          <a:p>
            <a:endParaRPr lang="en-US" dirty="0"/>
          </a:p>
        </p:txBody>
      </p:sp>
    </p:spTree>
    <p:extLst>
      <p:ext uri="{BB962C8B-B14F-4D97-AF65-F5344CB8AC3E}">
        <p14:creationId xmlns:p14="http://schemas.microsoft.com/office/powerpoint/2010/main" val="304446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i.amz.mshcdn.com/GOXvqOBjDcZMQQRq2TjIfzXI0wI=/950x534/filters:quality(90)/2012%2F12%2F04%2F6a%2Flinkedinedg.c0a.jpg">
            <a:extLst>
              <a:ext uri="{FF2B5EF4-FFF2-40B4-BE49-F238E27FC236}">
                <a16:creationId xmlns:a16="http://schemas.microsoft.com/office/drawing/2014/main" id="{DE9BF1AA-D4E8-4C33-82B7-F4576BCFA9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72"/>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increased demand">
            <a:extLst>
              <a:ext uri="{FF2B5EF4-FFF2-40B4-BE49-F238E27FC236}">
                <a16:creationId xmlns:a16="http://schemas.microsoft.com/office/drawing/2014/main" id="{A9756498-E92B-401B-92D7-5AEF77AA23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04" r="3" b="8277"/>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1" name="Rectangle 140">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5144679" y="634946"/>
            <a:ext cx="6405063" cy="1450757"/>
          </a:xfrm>
        </p:spPr>
        <p:txBody>
          <a:bodyPr>
            <a:normAutofit/>
          </a:bodyPr>
          <a:lstStyle/>
          <a:p>
            <a:r>
              <a:rPr lang="en-US" sz="3700" b="1" dirty="0"/>
              <a:t>Why is there an increased demand for Pharmacy Technicians?</a:t>
            </a:r>
          </a:p>
        </p:txBody>
      </p:sp>
      <p:sp>
        <p:nvSpPr>
          <p:cNvPr id="3" name="Content Placeholder 2"/>
          <p:cNvSpPr>
            <a:spLocks noGrp="1"/>
          </p:cNvSpPr>
          <p:nvPr>
            <p:ph idx="1"/>
          </p:nvPr>
        </p:nvSpPr>
        <p:spPr>
          <a:xfrm>
            <a:off x="5144679" y="2198914"/>
            <a:ext cx="6405063" cy="3670180"/>
          </a:xfrm>
        </p:spPr>
        <p:txBody>
          <a:bodyPr>
            <a:normAutofit/>
          </a:bodyPr>
          <a:lstStyle/>
          <a:p>
            <a:r>
              <a:rPr lang="en-US" altLang="en-US" dirty="0"/>
              <a:t>Older population – living longer increased need for  medications. </a:t>
            </a:r>
          </a:p>
          <a:p>
            <a:r>
              <a:rPr lang="en-US" altLang="en-US" dirty="0"/>
              <a:t>Baby boomers approaching need for medical assistance and medications.</a:t>
            </a:r>
          </a:p>
          <a:p>
            <a:r>
              <a:rPr lang="en-US" altLang="en-US" dirty="0"/>
              <a:t>Affordable Care Act </a:t>
            </a:r>
          </a:p>
          <a:p>
            <a:r>
              <a:rPr lang="en-US" altLang="en-US" dirty="0"/>
              <a:t>Change to 24-hour retail pharmacies – more employees for shifts.</a:t>
            </a:r>
          </a:p>
          <a:p>
            <a:r>
              <a:rPr lang="en-US" altLang="en-US" dirty="0"/>
              <a:t>Law allowing 1 Pharmacist to oversee 2 Technicians per shift. (used to be 1:1)</a:t>
            </a:r>
          </a:p>
          <a:p>
            <a:pPr marL="0" indent="0">
              <a:buNone/>
            </a:pPr>
            <a:endParaRPr lang="en-US" dirty="0"/>
          </a:p>
        </p:txBody>
      </p:sp>
    </p:spTree>
    <p:extLst>
      <p:ext uri="{BB962C8B-B14F-4D97-AF65-F5344CB8AC3E}">
        <p14:creationId xmlns:p14="http://schemas.microsoft.com/office/powerpoint/2010/main" val="260061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j0400871[PT1].jpg"/>
          <p:cNvPicPr>
            <a:picLocks noChangeAspect="1"/>
          </p:cNvPicPr>
          <p:nvPr/>
        </p:nvPicPr>
        <p:blipFill rotWithShape="1">
          <a:blip r:embed="rId3">
            <a:extLst>
              <a:ext uri="{28A0092B-C50C-407E-A947-70E740481C1C}">
                <a14:useLocalDpi xmlns:a14="http://schemas.microsoft.com/office/drawing/2010/main" val="0"/>
              </a:ext>
            </a:extLst>
          </a:blip>
          <a:srcRect l="11869" r="3446"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81601" y="634946"/>
            <a:ext cx="6368142" cy="1450757"/>
          </a:xfrm>
        </p:spPr>
        <p:txBody>
          <a:bodyPr>
            <a:normAutofit/>
          </a:bodyPr>
          <a:lstStyle/>
          <a:p>
            <a:r>
              <a:rPr lang="en-US" b="1" dirty="0"/>
              <a:t>Pharmacy Technician Job Description</a:t>
            </a:r>
          </a:p>
        </p:txBody>
      </p:sp>
      <p:sp>
        <p:nvSpPr>
          <p:cNvPr id="3" name="Content Placeholder 2"/>
          <p:cNvSpPr>
            <a:spLocks noGrp="1"/>
          </p:cNvSpPr>
          <p:nvPr>
            <p:ph idx="1"/>
          </p:nvPr>
        </p:nvSpPr>
        <p:spPr>
          <a:xfrm>
            <a:off x="4654296" y="2245379"/>
            <a:ext cx="7537683" cy="4088899"/>
          </a:xfrm>
        </p:spPr>
        <p:txBody>
          <a:bodyPr>
            <a:normAutofit/>
          </a:bodyPr>
          <a:lstStyle/>
          <a:p>
            <a:pPr marL="450850" indent="-342900">
              <a:buFont typeface="Wingdings" panose="05000000000000000000" pitchFamily="2" charset="2"/>
              <a:buChar char="§"/>
            </a:pPr>
            <a:r>
              <a:rPr lang="en-US" altLang="en-US" sz="1600" dirty="0">
                <a:cs typeface="Arial" panose="020B0604020202020204" pitchFamily="34" charset="0"/>
              </a:rPr>
              <a:t>Does most of the work in preparing and selling prescriptions (Pharmacists focus on patient care).</a:t>
            </a:r>
          </a:p>
          <a:p>
            <a:pPr marL="450850" indent="-342900">
              <a:buFont typeface="Wingdings" panose="05000000000000000000" pitchFamily="2" charset="2"/>
              <a:buChar char="§"/>
            </a:pPr>
            <a:r>
              <a:rPr lang="en-US" altLang="en-US" sz="1600" dirty="0">
                <a:cs typeface="Arial" panose="020B0604020202020204" pitchFamily="34" charset="0"/>
              </a:rPr>
              <a:t>Pharmacists check every prescription that technicians prepare before it is given to a patient.</a:t>
            </a:r>
          </a:p>
          <a:p>
            <a:pPr marL="450850" indent="-342900">
              <a:buFont typeface="Wingdings" panose="05000000000000000000" pitchFamily="2" charset="2"/>
              <a:buChar char="§"/>
            </a:pPr>
            <a:r>
              <a:rPr lang="en-US" altLang="en-US" sz="1600" dirty="0">
                <a:cs typeface="Arial" panose="020B0604020202020204" pitchFamily="34" charset="0"/>
              </a:rPr>
              <a:t>Checks inventory and places supply orders.</a:t>
            </a:r>
          </a:p>
          <a:p>
            <a:pPr marL="450850" indent="-342900">
              <a:buFont typeface="Wingdings" panose="05000000000000000000" pitchFamily="2" charset="2"/>
              <a:buChar char="§"/>
            </a:pPr>
            <a:r>
              <a:rPr lang="en-US" altLang="en-US" sz="1600" dirty="0">
                <a:cs typeface="Arial" panose="020B0604020202020204" pitchFamily="34" charset="0"/>
              </a:rPr>
              <a:t>Techs retrieve, count, pour, weigh, measure, and </a:t>
            </a:r>
          </a:p>
          <a:p>
            <a:pPr marL="450850" indent="-342900">
              <a:buNone/>
            </a:pPr>
            <a:r>
              <a:rPr lang="en-US" altLang="en-US" sz="1600" dirty="0">
                <a:cs typeface="Arial" panose="020B0604020202020204" pitchFamily="34" charset="0"/>
              </a:rPr>
              <a:t>      mix medication.</a:t>
            </a:r>
          </a:p>
          <a:p>
            <a:pPr marL="450850" indent="-342900">
              <a:buFont typeface="Wingdings" panose="05000000000000000000" pitchFamily="2" charset="2"/>
              <a:buChar char="§"/>
            </a:pPr>
            <a:r>
              <a:rPr lang="en-US" altLang="en-US" sz="1600" dirty="0">
                <a:cs typeface="Arial" panose="020B0604020202020204" pitchFamily="34" charset="0"/>
              </a:rPr>
              <a:t>Prepare labels and select prescription containers</a:t>
            </a:r>
          </a:p>
          <a:p>
            <a:pPr marL="450850" indent="-342900">
              <a:buFont typeface="Wingdings" panose="05000000000000000000" pitchFamily="2" charset="2"/>
              <a:buChar char="§"/>
            </a:pPr>
            <a:r>
              <a:rPr lang="en-US" altLang="en-US" sz="1600" dirty="0">
                <a:cs typeface="Arial" panose="020B0604020202020204" pitchFamily="34" charset="0"/>
              </a:rPr>
              <a:t>In hospitals – prepare and deliver medication; </a:t>
            </a:r>
          </a:p>
          <a:p>
            <a:pPr marL="450850" indent="-342900">
              <a:buNone/>
            </a:pPr>
            <a:r>
              <a:rPr lang="en-US" altLang="en-US" sz="1600" dirty="0">
                <a:cs typeface="Arial" panose="020B0604020202020204" pitchFamily="34" charset="0"/>
              </a:rPr>
              <a:t>      assemble a 24-hour supply.</a:t>
            </a:r>
          </a:p>
          <a:p>
            <a:endParaRPr lang="en-US" sz="1600" dirty="0"/>
          </a:p>
        </p:txBody>
      </p:sp>
    </p:spTree>
    <p:extLst>
      <p:ext uri="{BB962C8B-B14F-4D97-AF65-F5344CB8AC3E}">
        <p14:creationId xmlns:p14="http://schemas.microsoft.com/office/powerpoint/2010/main" val="121175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Dr Wendy\AppData\Local\Microsoft\Windows\Temporary Internet Files\Content.IE5\NFAQ53B3\MP900321101[1].jpg"/>
          <p:cNvPicPr>
            <a:picLocks noChangeAspect="1" noChangeArrowheads="1"/>
          </p:cNvPicPr>
          <p:nvPr/>
        </p:nvPicPr>
        <p:blipFill rotWithShape="1">
          <a:blip r:embed="rId3">
            <a:extLst>
              <a:ext uri="{28A0092B-C50C-407E-A947-70E740481C1C}">
                <a14:useLocalDpi xmlns:a14="http://schemas.microsoft.com/office/drawing/2010/main" val="0"/>
              </a:ext>
            </a:extLst>
          </a:blip>
          <a:srcRect r="4915"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81601" y="634946"/>
            <a:ext cx="6368142" cy="1450757"/>
          </a:xfrm>
        </p:spPr>
        <p:txBody>
          <a:bodyPr>
            <a:normAutofit/>
          </a:bodyPr>
          <a:lstStyle/>
          <a:p>
            <a:r>
              <a:rPr lang="en-US" b="1" dirty="0"/>
              <a:t>Where Do Pharmacy Technicians Work?</a:t>
            </a:r>
          </a:p>
        </p:txBody>
      </p:sp>
      <p:sp>
        <p:nvSpPr>
          <p:cNvPr id="3" name="Content Placeholder 2"/>
          <p:cNvSpPr>
            <a:spLocks noGrp="1"/>
          </p:cNvSpPr>
          <p:nvPr>
            <p:ph idx="1"/>
          </p:nvPr>
        </p:nvSpPr>
        <p:spPr>
          <a:xfrm>
            <a:off x="5181601" y="2198914"/>
            <a:ext cx="6368142" cy="3670180"/>
          </a:xfrm>
        </p:spPr>
        <p:txBody>
          <a:bodyPr>
            <a:normAutofit/>
          </a:bodyPr>
          <a:lstStyle/>
          <a:p>
            <a:pPr marL="114300" indent="0"/>
            <a:r>
              <a:rPr lang="en-US" altLang="en-US" sz="1400"/>
              <a:t>66% in retail environment.</a:t>
            </a:r>
          </a:p>
          <a:p>
            <a:pPr marL="114300" indent="0"/>
            <a:r>
              <a:rPr lang="en-US" altLang="en-US" sz="1400"/>
              <a:t>Long term care facilities that have pharmacies in house</a:t>
            </a:r>
          </a:p>
          <a:p>
            <a:pPr marL="114300" indent="0"/>
            <a:r>
              <a:rPr lang="en-US" altLang="en-US" sz="1400"/>
              <a:t>Outpatient clinic pharmacies (such as hospital pharmacies that serve their clients which are different from inpatient or retail)</a:t>
            </a:r>
          </a:p>
          <a:p>
            <a:pPr marL="114300" indent="0"/>
            <a:r>
              <a:rPr lang="en-US" altLang="en-US" sz="1400"/>
              <a:t>Home health care facilities including infusion and hospice</a:t>
            </a:r>
          </a:p>
          <a:p>
            <a:pPr marL="114300" indent="0"/>
            <a:r>
              <a:rPr lang="en-US" altLang="en-US" sz="1400"/>
              <a:t>Closed door pharmacies, which are those that prepare, mix or package special types of compounded drugs or those that are mail order processing only</a:t>
            </a:r>
          </a:p>
          <a:p>
            <a:pPr marL="114300" indent="0"/>
            <a:r>
              <a:rPr lang="en-US" altLang="en-US" sz="1400"/>
              <a:t>Research labs or biotech companies</a:t>
            </a:r>
          </a:p>
          <a:p>
            <a:pPr marL="114300" indent="0"/>
            <a:r>
              <a:rPr lang="en-US" altLang="en-US" sz="1400"/>
              <a:t>Managed health care organizations (HMO) </a:t>
            </a:r>
          </a:p>
          <a:p>
            <a:pPr marL="114300" indent="0"/>
            <a:r>
              <a:rPr lang="en-US" altLang="en-US" sz="1400"/>
              <a:t>Instructors or program coordinators at colleges/schools</a:t>
            </a:r>
          </a:p>
          <a:p>
            <a:pPr marL="0" indent="0">
              <a:buNone/>
            </a:pPr>
            <a:endParaRPr lang="en-US" sz="1400"/>
          </a:p>
        </p:txBody>
      </p:sp>
    </p:spTree>
    <p:extLst>
      <p:ext uri="{BB962C8B-B14F-4D97-AF65-F5344CB8AC3E}">
        <p14:creationId xmlns:p14="http://schemas.microsoft.com/office/powerpoint/2010/main" val="419689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harmacy technician">
            <a:extLst>
              <a:ext uri="{FF2B5EF4-FFF2-40B4-BE49-F238E27FC236}">
                <a16:creationId xmlns:a16="http://schemas.microsoft.com/office/drawing/2014/main" id="{928EF808-B325-46D6-AEA7-F8DC27401E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04" r="27746"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81601" y="634946"/>
            <a:ext cx="6368142" cy="1450757"/>
          </a:xfrm>
        </p:spPr>
        <p:txBody>
          <a:bodyPr>
            <a:normAutofit/>
          </a:bodyPr>
          <a:lstStyle/>
          <a:p>
            <a:pPr>
              <a:defRPr/>
            </a:pPr>
            <a:r>
              <a:rPr lang="en-US" b="1" dirty="0"/>
              <a:t>Course Pre-Requisites</a:t>
            </a:r>
          </a:p>
        </p:txBody>
      </p:sp>
      <p:sp>
        <p:nvSpPr>
          <p:cNvPr id="3" name="Content Placeholder 2"/>
          <p:cNvSpPr>
            <a:spLocks noGrp="1"/>
          </p:cNvSpPr>
          <p:nvPr>
            <p:ph idx="1"/>
          </p:nvPr>
        </p:nvSpPr>
        <p:spPr>
          <a:xfrm>
            <a:off x="5181601" y="2198914"/>
            <a:ext cx="6368142" cy="3670180"/>
          </a:xfrm>
        </p:spPr>
        <p:txBody>
          <a:bodyPr>
            <a:normAutofit/>
          </a:bodyPr>
          <a:lstStyle/>
          <a:p>
            <a:pPr eaLnBrk="1" hangingPunct="1">
              <a:defRPr/>
            </a:pPr>
            <a:r>
              <a:rPr lang="en-US" altLang="en-US" dirty="0"/>
              <a:t>18-years of age </a:t>
            </a:r>
          </a:p>
          <a:p>
            <a:pPr eaLnBrk="1" hangingPunct="1">
              <a:defRPr/>
            </a:pPr>
            <a:r>
              <a:rPr lang="en-US" altLang="en-US" dirty="0">
                <a:cs typeface="Arial" panose="020B0604020202020204" pitchFamily="34" charset="0"/>
              </a:rPr>
              <a:t>In order to succeed in the course you must have a basic mastery of the English language as well as knowledge of basic mathematical calculations. (Email </a:t>
            </a:r>
            <a:r>
              <a:rPr lang="en-US" altLang="en-US" dirty="0">
                <a:cs typeface="Arial" panose="020B0604020202020204" pitchFamily="34" charset="0"/>
                <a:hlinkClick r:id="rId4"/>
              </a:rPr>
              <a:t>bpeterson@careertrainingsolutionsllc.com</a:t>
            </a:r>
            <a:r>
              <a:rPr lang="en-US" altLang="en-US" dirty="0">
                <a:cs typeface="Arial" panose="020B0604020202020204" pitchFamily="34" charset="0"/>
              </a:rPr>
              <a:t> for more information.)</a:t>
            </a:r>
          </a:p>
          <a:p>
            <a:pPr eaLnBrk="1" hangingPunct="1">
              <a:defRPr/>
            </a:pPr>
            <a:r>
              <a:rPr lang="en-US" altLang="en-US" dirty="0"/>
              <a:t>High school diploma or GED required for California Pharmacy Technician License</a:t>
            </a:r>
          </a:p>
          <a:p>
            <a:pPr eaLnBrk="1" hangingPunct="1">
              <a:defRPr/>
            </a:pPr>
            <a:r>
              <a:rPr lang="en-US" altLang="en-US" dirty="0"/>
              <a:t>Clean background check and drug screen (required prior to externship placement.</a:t>
            </a:r>
          </a:p>
          <a:p>
            <a:pPr marL="0" indent="0">
              <a:buNone/>
              <a:defRPr/>
            </a:pPr>
            <a:endParaRPr lang="en-US" altLang="en-US" dirty="0"/>
          </a:p>
          <a:p>
            <a:pPr eaLnBrk="1" hangingPunct="1">
              <a:buFont typeface="Wingdings" panose="05000000000000000000" pitchFamily="2" charset="2"/>
              <a:buNone/>
              <a:defRPr/>
            </a:pPr>
            <a:endParaRPr lang="en-US" altLang="en-US" dirty="0"/>
          </a:p>
          <a:p>
            <a:pPr>
              <a:defRPr/>
            </a:pPr>
            <a:endParaRPr lang="en-US" dirty="0"/>
          </a:p>
        </p:txBody>
      </p:sp>
    </p:spTree>
    <p:extLst>
      <p:ext uri="{BB962C8B-B14F-4D97-AF65-F5344CB8AC3E}">
        <p14:creationId xmlns:p14="http://schemas.microsoft.com/office/powerpoint/2010/main" val="170892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5030" y="963997"/>
            <a:ext cx="3254691" cy="4938361"/>
          </a:xfrm>
        </p:spPr>
        <p:txBody>
          <a:bodyPr anchor="ctr">
            <a:normAutofit/>
          </a:bodyPr>
          <a:lstStyle/>
          <a:p>
            <a:pPr algn="r">
              <a:defRPr/>
            </a:pPr>
            <a:r>
              <a:rPr lang="en-US" sz="4400" b="1" dirty="0"/>
              <a:t>What to Expect While Attending</a:t>
            </a:r>
          </a:p>
        </p:txBody>
      </p:sp>
      <p:sp>
        <p:nvSpPr>
          <p:cNvPr id="21507" name="Content Placeholder 2"/>
          <p:cNvSpPr>
            <a:spLocks noGrp="1"/>
          </p:cNvSpPr>
          <p:nvPr>
            <p:ph idx="1"/>
          </p:nvPr>
        </p:nvSpPr>
        <p:spPr>
          <a:xfrm>
            <a:off x="5134882" y="963507"/>
            <a:ext cx="6135097" cy="4938851"/>
          </a:xfrm>
        </p:spPr>
        <p:txBody>
          <a:bodyPr anchor="ctr">
            <a:normAutofit/>
          </a:bodyPr>
          <a:lstStyle/>
          <a:p>
            <a:pPr marL="457200" lvl="1" indent="0" eaLnBrk="1" hangingPunct="1">
              <a:buNone/>
            </a:pPr>
            <a:endParaRPr lang="en-US" altLang="en-US" dirty="0"/>
          </a:p>
          <a:p>
            <a:pPr lvl="1" eaLnBrk="1" hangingPunct="1"/>
            <a:r>
              <a:rPr lang="en-US" altLang="en-US" dirty="0"/>
              <a:t>Program consists of 140 hours classroom learning plus 120 hours externship</a:t>
            </a:r>
          </a:p>
          <a:p>
            <a:pPr lvl="1" eaLnBrk="1" hangingPunct="1"/>
            <a:r>
              <a:rPr lang="en-US" altLang="en-US" dirty="0"/>
              <a:t>Expect to spend at least 5 hours per week on quizzes, reading and homework.</a:t>
            </a:r>
          </a:p>
          <a:p>
            <a:pPr lvl="1" eaLnBrk="1" hangingPunct="1"/>
            <a:r>
              <a:rPr lang="en-US" altLang="en-US" dirty="0"/>
              <a:t>Online skills labs and hands-on experience during externship</a:t>
            </a:r>
          </a:p>
          <a:p>
            <a:pPr lvl="1" eaLnBrk="1" hangingPunct="1"/>
            <a:r>
              <a:rPr lang="en-US" altLang="en-US" dirty="0"/>
              <a:t>Less lecture, more participation</a:t>
            </a:r>
          </a:p>
          <a:p>
            <a:pPr lvl="1" eaLnBrk="1" hangingPunct="1"/>
            <a:r>
              <a:rPr lang="en-US" altLang="en-US" dirty="0"/>
              <a:t>TEAMWORK – small groups, pairs, role play, case-based scenarios, problem solving, games that teach and more.</a:t>
            </a:r>
          </a:p>
          <a:p>
            <a:pPr lvl="1" eaLnBrk="1" hangingPunct="1"/>
            <a:r>
              <a:rPr lang="en-US" altLang="en-US" dirty="0"/>
              <a:t>Online learning and quizzes</a:t>
            </a:r>
          </a:p>
          <a:p>
            <a:pPr lvl="1" eaLnBrk="1" hangingPunct="1"/>
            <a:r>
              <a:rPr lang="en-US" altLang="en-US" dirty="0"/>
              <a:t>Weekly reading and homework assignments</a:t>
            </a:r>
          </a:p>
          <a:p>
            <a:pPr lvl="1" eaLnBrk="1" hangingPunct="1"/>
            <a:r>
              <a:rPr lang="en-US" altLang="en-US" dirty="0"/>
              <a:t>Exams – Written and Practical</a:t>
            </a:r>
          </a:p>
          <a:p>
            <a:pPr lvl="1" eaLnBrk="1" hangingPunct="1"/>
            <a:r>
              <a:rPr lang="en-US" altLang="en-US" dirty="0"/>
              <a:t>Pass/Fail 80% </a:t>
            </a:r>
          </a:p>
          <a:p>
            <a:pPr lvl="1" eaLnBrk="1" hangingPunct="1"/>
            <a:r>
              <a:rPr lang="en-US" altLang="en-US" dirty="0"/>
              <a:t>Attendance – can only miss 4 days of class (14 hours)</a:t>
            </a:r>
          </a:p>
          <a:p>
            <a:endParaRPr lang="en-US" altLang="en-US" sz="1800" dirty="0"/>
          </a:p>
        </p:txBody>
      </p:sp>
    </p:spTree>
    <p:extLst>
      <p:ext uri="{BB962C8B-B14F-4D97-AF65-F5344CB8AC3E}">
        <p14:creationId xmlns:p14="http://schemas.microsoft.com/office/powerpoint/2010/main" val="290930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D7CC-E1F3-513F-4940-95C6CACEED58}"/>
              </a:ext>
            </a:extLst>
          </p:cNvPr>
          <p:cNvSpPr>
            <a:spLocks noGrp="1"/>
          </p:cNvSpPr>
          <p:nvPr>
            <p:ph type="title"/>
          </p:nvPr>
        </p:nvSpPr>
        <p:spPr>
          <a:xfrm>
            <a:off x="1097280" y="286603"/>
            <a:ext cx="10058400" cy="1450757"/>
          </a:xfrm>
        </p:spPr>
        <p:txBody>
          <a:bodyPr>
            <a:normAutofit/>
          </a:bodyPr>
          <a:lstStyle/>
          <a:p>
            <a:r>
              <a:rPr lang="en-US" dirty="0"/>
              <a:t>Textbooks*</a:t>
            </a:r>
          </a:p>
        </p:txBody>
      </p:sp>
      <p:sp>
        <p:nvSpPr>
          <p:cNvPr id="3" name="Content Placeholder 2">
            <a:extLst>
              <a:ext uri="{FF2B5EF4-FFF2-40B4-BE49-F238E27FC236}">
                <a16:creationId xmlns:a16="http://schemas.microsoft.com/office/drawing/2014/main" id="{17ECCA14-9F7B-5F52-2C5C-0854263BAF49}"/>
              </a:ext>
            </a:extLst>
          </p:cNvPr>
          <p:cNvSpPr>
            <a:spLocks noGrp="1"/>
          </p:cNvSpPr>
          <p:nvPr>
            <p:ph idx="1"/>
          </p:nvPr>
        </p:nvSpPr>
        <p:spPr>
          <a:xfrm>
            <a:off x="1097279" y="1845734"/>
            <a:ext cx="6454987" cy="4023360"/>
          </a:xfrm>
        </p:spPr>
        <p:txBody>
          <a:bodyPr>
            <a:normAutofit/>
          </a:bodyPr>
          <a:lstStyle/>
          <a:p>
            <a:r>
              <a:rPr lang="en-US" dirty="0"/>
              <a:t>Pharmacy Practice for Technicians, Pharmacy Labs for Technicians, and Pocket Drug Guide</a:t>
            </a:r>
          </a:p>
          <a:p>
            <a:r>
              <a:rPr lang="en-US" dirty="0"/>
              <a:t>$164.85 (plus taxes and shipping)</a:t>
            </a:r>
          </a:p>
          <a:p>
            <a:r>
              <a:rPr lang="en-US" dirty="0"/>
              <a:t>Order new directly from Paradigm</a:t>
            </a:r>
          </a:p>
          <a:p>
            <a:endParaRPr lang="en-US" dirty="0"/>
          </a:p>
          <a:p>
            <a:endParaRPr lang="en-US" dirty="0"/>
          </a:p>
          <a:p>
            <a:endParaRPr lang="en-US" dirty="0"/>
          </a:p>
          <a:p>
            <a:endParaRPr lang="en-US" dirty="0"/>
          </a:p>
          <a:p>
            <a:pPr marL="0" indent="0">
              <a:buNone/>
            </a:pPr>
            <a:r>
              <a:rPr lang="en-US" dirty="0"/>
              <a:t>*Not included in cost of program</a:t>
            </a:r>
          </a:p>
        </p:txBody>
      </p:sp>
      <p:pic>
        <p:nvPicPr>
          <p:cNvPr id="1026" name="Picture 2" descr="Image result for pharmacy practice for technicians 7th edition">
            <a:extLst>
              <a:ext uri="{FF2B5EF4-FFF2-40B4-BE49-F238E27FC236}">
                <a16:creationId xmlns:a16="http://schemas.microsoft.com/office/drawing/2014/main" id="{1D2CA237-D84D-05AA-DECF-D71F20779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3378"/>
          <a:stretch>
            <a:fillRect/>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133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E80C43075D7E4A959DB544E75B47E1" ma:contentTypeVersion="19" ma:contentTypeDescription="Create a new document." ma:contentTypeScope="" ma:versionID="439e642699d9b4548d8f9faf19c5a49f">
  <xsd:schema xmlns:xsd="http://www.w3.org/2001/XMLSchema" xmlns:xs="http://www.w3.org/2001/XMLSchema" xmlns:p="http://schemas.microsoft.com/office/2006/metadata/properties" xmlns:ns2="45affbdf-f33b-46eb-877f-e009e98ded25" xmlns:ns3="abd62f80-98a7-41ec-8db3-eeaad0238f95" targetNamespace="http://schemas.microsoft.com/office/2006/metadata/properties" ma:root="true" ma:fieldsID="e8f71f0b83714d19bbffe386a1894d70" ns2:_="" ns3:_="">
    <xsd:import namespace="45affbdf-f33b-46eb-877f-e009e98ded25"/>
    <xsd:import namespace="abd62f80-98a7-41ec-8db3-eeaad0238f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ffbdf-f33b-46eb-877f-e009e98ded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0c5ad4-749c-4fdc-aeab-24065fe634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d62f80-98a7-41ec-8db3-eeaad0238f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4f064bf-0638-475d-9fae-b3d457f8ae9b}" ma:internalName="TaxCatchAll" ma:showField="CatchAllData" ma:web="abd62f80-98a7-41ec-8db3-eeaad0238f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d62f80-98a7-41ec-8db3-eeaad0238f95" xsi:nil="true"/>
    <lcf76f155ced4ddcb4097134ff3c332f xmlns="45affbdf-f33b-46eb-877f-e009e98ded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CBA28B-D24E-42A8-AB3D-298406729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ffbdf-f33b-46eb-877f-e009e98ded25"/>
    <ds:schemaRef ds:uri="abd62f80-98a7-41ec-8db3-eeaad0238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A8E95-6C1E-44D9-8DE0-1D084036EC10}">
  <ds:schemaRefs>
    <ds:schemaRef ds:uri="http://schemas.microsoft.com/sharepoint/v3/contenttype/forms"/>
  </ds:schemaRefs>
</ds:datastoreItem>
</file>

<file path=customXml/itemProps3.xml><?xml version="1.0" encoding="utf-8"?>
<ds:datastoreItem xmlns:ds="http://schemas.openxmlformats.org/officeDocument/2006/customXml" ds:itemID="{EB29197C-3E5B-4FAA-AA7A-C12521DA2369}">
  <ds:schemaRefs>
    <ds:schemaRef ds:uri="http://www.w3.org/XML/1998/namespace"/>
    <ds:schemaRef ds:uri="http://purl.org/dc/terms/"/>
    <ds:schemaRef ds:uri="abd62f80-98a7-41ec-8db3-eeaad0238f95"/>
    <ds:schemaRef ds:uri="http://purl.org/dc/dcmitype/"/>
    <ds:schemaRef ds:uri="http://purl.org/dc/elements/1.1/"/>
    <ds:schemaRef ds:uri="http://schemas.microsoft.com/office/2006/documentManagement/types"/>
    <ds:schemaRef ds:uri="45affbdf-f33b-46eb-877f-e009e98ded25"/>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579</TotalTime>
  <Words>4082</Words>
  <Application>Microsoft Office PowerPoint</Application>
  <PresentationFormat>Widescreen</PresentationFormat>
  <Paragraphs>160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Calibri Light</vt:lpstr>
      <vt:lpstr>Wingdings</vt:lpstr>
      <vt:lpstr>Retrospect</vt:lpstr>
      <vt:lpstr>Pharmacy Technician  Information Session   </vt:lpstr>
      <vt:lpstr>What does Career Training Solutions do?</vt:lpstr>
      <vt:lpstr>Pharmacy Technicians Are in Demand</vt:lpstr>
      <vt:lpstr>Why is there an increased demand for Pharmacy Technicians?</vt:lpstr>
      <vt:lpstr>Pharmacy Technician Job Description</vt:lpstr>
      <vt:lpstr>Where Do Pharmacy Technicians Work?</vt:lpstr>
      <vt:lpstr>Course Pre-Requisites</vt:lpstr>
      <vt:lpstr>What to Expect While Attending</vt:lpstr>
      <vt:lpstr>Textbooks*</vt:lpstr>
      <vt:lpstr>         Externships</vt:lpstr>
      <vt:lpstr>Post-Program</vt:lpstr>
      <vt:lpstr>Getting Your Pharmacy Technician License in California</vt:lpstr>
      <vt:lpstr>Applying for Your California Pharmacy Technician License</vt:lpstr>
      <vt:lpstr>Pharmacy Technician Program and Payment Information</vt:lpstr>
      <vt:lpstr>Paying for the Class</vt:lpstr>
      <vt:lpstr>Nelnet Payment Plan</vt:lpstr>
      <vt:lpstr>Registration</vt:lpstr>
      <vt:lpstr>Questions Call (888) 308-0737  Email bpeterson@careertrainingsolutionsllc.com  Text Bev Peterson – (404) 388-3368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Technician  Information Session</dc:title>
  <dc:creator>Bev Peterson</dc:creator>
  <cp:lastModifiedBy>Engman, Tami</cp:lastModifiedBy>
  <cp:revision>59</cp:revision>
  <dcterms:created xsi:type="dcterms:W3CDTF">2019-12-19T18:44:30Z</dcterms:created>
  <dcterms:modified xsi:type="dcterms:W3CDTF">2025-07-10T22:39:13Z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0x010100B1E80C43075D7E4A959DB544E75B47E1</vt:lpwstr>
  </property>
  <property fmtid="{D5CDD505-2E9C-101B-9397-08002B2CF9AE}" pid="3" name="MediaServiceImageTags">
    <vt:lpwstr/>
  </property>
  <property fmtid="{D5CDD505-2E9C-101B-9397-08002B2CF9AE}" pid="4" name="MSIP_Label_95b65281-30be-477e-ab72-69dd1df6454d_Enabled">
    <vt:lpwstr>true</vt:lpwstr>
  </property>
  <property fmtid="{D5CDD505-2E9C-101B-9397-08002B2CF9AE}" pid="5" name="MSIP_Label_95b65281-30be-477e-ab72-69dd1df6454d_SetDate">
    <vt:lpwstr>2025-07-10T22:38:22Z</vt:lpwstr>
  </property>
  <property fmtid="{D5CDD505-2E9C-101B-9397-08002B2CF9AE}" pid="6" name="MSIP_Label_95b65281-30be-477e-ab72-69dd1df6454d_Method">
    <vt:lpwstr>Standard</vt:lpwstr>
  </property>
  <property fmtid="{D5CDD505-2E9C-101B-9397-08002B2CF9AE}" pid="7" name="MSIP_Label_95b65281-30be-477e-ab72-69dd1df6454d_Name">
    <vt:lpwstr>defa4170-0d19-0005-0004-bc88714345d2</vt:lpwstr>
  </property>
  <property fmtid="{D5CDD505-2E9C-101B-9397-08002B2CF9AE}" pid="8" name="MSIP_Label_95b65281-30be-477e-ab72-69dd1df6454d_SiteId">
    <vt:lpwstr>8c90edff-0a72-43a7-9568-3eb28b3c8f82</vt:lpwstr>
  </property>
  <property fmtid="{D5CDD505-2E9C-101B-9397-08002B2CF9AE}" pid="9" name="MSIP_Label_95b65281-30be-477e-ab72-69dd1df6454d_ActionId">
    <vt:lpwstr>3c8c5872-8978-4dff-a7f0-201a84af6cc0</vt:lpwstr>
  </property>
  <property fmtid="{D5CDD505-2E9C-101B-9397-08002B2CF9AE}" pid="10" name="MSIP_Label_95b65281-30be-477e-ab72-69dd1df6454d_ContentBits">
    <vt:lpwstr>0</vt:lpwstr>
  </property>
  <property fmtid="{D5CDD505-2E9C-101B-9397-08002B2CF9AE}" pid="11" name="MSIP_Label_95b65281-30be-477e-ab72-69dd1df6454d_Tag">
    <vt:lpwstr>10, 3, 0, 1</vt:lpwstr>
  </property>
</Properties>
</file>