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4"/>
  </p:sldMasterIdLst>
  <p:notesMasterIdLst>
    <p:notesMasterId r:id="rId25"/>
  </p:notesMasterIdLst>
  <p:sldIdLst>
    <p:sldId id="260" r:id="rId5"/>
    <p:sldId id="320" r:id="rId6"/>
    <p:sldId id="319" r:id="rId7"/>
    <p:sldId id="324" r:id="rId8"/>
    <p:sldId id="323" r:id="rId9"/>
    <p:sldId id="325" r:id="rId10"/>
    <p:sldId id="331" r:id="rId11"/>
    <p:sldId id="330" r:id="rId12"/>
    <p:sldId id="329" r:id="rId13"/>
    <p:sldId id="328" r:id="rId14"/>
    <p:sldId id="327" r:id="rId15"/>
    <p:sldId id="322" r:id="rId16"/>
    <p:sldId id="343" r:id="rId17"/>
    <p:sldId id="341" r:id="rId18"/>
    <p:sldId id="340" r:id="rId19"/>
    <p:sldId id="339" r:id="rId20"/>
    <p:sldId id="326" r:id="rId21"/>
    <p:sldId id="338" r:id="rId22"/>
    <p:sldId id="337" r:id="rId23"/>
    <p:sldId id="336" r:id="rId24"/>
  </p:sldIdLst>
  <p:sldSz cx="12192000" cy="6858000"/>
  <p:notesSz cx="7315200" cy="9601200"/>
  <p:embeddedFontLst>
    <p:embeddedFont>
      <p:font typeface="Aptos ExtraBold" panose="020B0004020202020204" pitchFamily="34" charset="0"/>
      <p:bold r:id="rId26"/>
      <p:boldItalic r:id="rId27"/>
    </p:embeddedFont>
    <p:embeddedFont>
      <p:font typeface="Avenir Next LT Pro" panose="020B0504020202020204" pitchFamily="34" charset="0"/>
      <p:regular r:id="rId28"/>
      <p:bold r:id="rId29"/>
      <p:italic r:id="rId30"/>
      <p:boldItalic r:id="rId31"/>
    </p:embeddedFont>
    <p:embeddedFont>
      <p:font typeface="Cambria" panose="02040503050406030204" pitchFamily="18" charset="0"/>
      <p:regular r:id="rId32"/>
      <p:bold r:id="rId33"/>
      <p:italic r:id="rId34"/>
      <p:boldItalic r:id="rId35"/>
    </p:embeddedFont>
    <p:embeddedFont>
      <p:font typeface="Wingdings 3" panose="05040102010807070707" pitchFamily="18" charset="2"/>
      <p:regular r:id="rId3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808080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2D5DF33-A929-4670-B3DE-7729C2605CCA}" v="6" dt="2025-11-03T22:28:50.544"/>
    <p1510:client id="{E430B3E5-000F-4C95-AC6E-A060DD39356E}" v="105" dt="2025-11-03T21:44:23.6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21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1.fntdata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font" Target="fonts/font9.fntdata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4.fntdata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7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6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A476A30A-949A-416A-AC5A-61B03F7BA71E}" type="datetimeFigureOut">
              <a:rPr lang="en-US" smtClean="0"/>
              <a:t>6/16/2026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BB57848C-559D-4349-A019-64D023D8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874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83306">
              <a:defRPr/>
            </a:pPr>
            <a:fld id="{E974981A-E6E7-430E-9B2B-9C730289CA29}" type="slidenum">
              <a:rPr lang="en-US">
                <a:solidFill>
                  <a:prstClr val="black"/>
                </a:solidFill>
                <a:latin typeface="Calibri"/>
              </a:rPr>
              <a:pPr defTabSz="483306">
                <a:defRPr/>
              </a:pPr>
              <a:t>1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691C1C9-C8F2-C853-B005-AD67D48C01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1733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8815EF-00EA-13E5-8ED2-F1E1B7ED0E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9257AA2-ED6E-DEC3-A132-BCE6E0ACC8D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AA7224F-45C2-B2CC-38A6-B2F6565DF3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285325-4EF0-F49A-948F-62ACF2440A2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57848C-559D-4349-A019-64D023D82F1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8872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6A1915-CECF-D59A-B65B-021AFD5D7B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DCEC07D-E701-91C2-9B85-6F903ED9987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927F50B-BC59-3E57-C2CF-6B516B25C1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51950A-1C76-399B-830C-7663E66AB70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57848C-559D-4349-A019-64D023D82F1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2672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87A072-5FDA-2847-709B-BD6F198B33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342EB74-56BF-B97D-ADD6-67BC387EF8D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941AEB0-455F-B332-CFAB-402933065A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E660A6-E382-C8E9-0C33-983839D7174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57848C-559D-4349-A019-64D023D82F1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3524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0CDA6A-381E-D15D-B066-DA7DE20DF0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0092426-E4ED-7631-138D-6699FBF21DA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B69FBA1-1681-EC17-3543-2E27D18F70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BD8B26-CE88-F01B-010C-600DBFA32FF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57848C-559D-4349-A019-64D023D82F1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9579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6740E6-CA93-B617-922B-41E3C552A5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D260EB4-296C-5A12-F818-EB004CE5770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C89AAB1-4727-84F6-995B-B659470B9E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94EFEB-E445-8953-5ED2-A4E5A34F572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57848C-559D-4349-A019-64D023D82F1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7041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53BB9B-9E50-BC66-D0FD-DE1878E593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88A541F-C25F-9B85-5640-280086D0799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F2B93D8-4B6F-FA69-6214-F0B5D75206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BFB3FD-CE06-255B-9370-D2F45FE158E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57848C-559D-4349-A019-64D023D82F1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4191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09F928-027F-41B0-AA8A-8B12AE912B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4168912-3E46-40B7-F625-EDD2360A90E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F4B11AA-8F68-56B3-7EA4-6644E61983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F818BF-F7D6-2FC0-B617-D45E031AAC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57848C-559D-4349-A019-64D023D82F1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6632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57BA3D-1079-0CB0-2E88-B7C22F8CBE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9239860-6A60-D297-22F1-CE5C63D2A5F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155B775-1F5F-8D42-D480-0963BE04CF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44F9DE-CA3B-4111-4A6D-BAB2A6503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57848C-559D-4349-A019-64D023D82F1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7307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BFB420-9399-F640-5546-D3FF5114A7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F5F31D7-29E1-08A6-6678-F82566473AD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FC8688F-4DF5-4EB7-5AB1-0273F27F09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044CF8-A479-D6FE-53D7-6B4B98540C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57848C-559D-4349-A019-64D023D82F1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7647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083C49-175E-5343-E88B-BE90670D29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B34D2DD-22BB-0093-F076-0C090CB3C85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5753EF8-5AB9-ED3D-BBCA-CF17D4EEB5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E3F7F1-FE68-1757-5507-FD3833F075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57848C-559D-4349-A019-64D023D82F1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898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CCD8BE-8C21-1619-1650-276EBFBDBC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029EFB9-D894-4A16-0A34-0EF0377A145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B70477-C571-3FBD-F2C6-ACC52A51C4A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83306">
              <a:defRPr/>
            </a:pPr>
            <a:fld id="{E974981A-E6E7-430E-9B2B-9C730289CA29}" type="slidenum">
              <a:rPr lang="en-US">
                <a:solidFill>
                  <a:prstClr val="black"/>
                </a:solidFill>
                <a:latin typeface="Calibri"/>
              </a:rPr>
              <a:pPr defTabSz="483306">
                <a:defRPr/>
              </a:pPr>
              <a:t>2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D1A372D-E485-88D4-63E0-00AA7EEBB5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1161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422085-6AFE-E812-0D7F-22CDFDE8AD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C5CE49E-B157-8884-1547-0B6BCBA57A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1211189-1795-1491-5053-C22D0E760A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074581-0A7D-594D-275C-DDAB733D6B6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57848C-559D-4349-A019-64D023D82F1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4968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57848C-559D-4349-A019-64D023D82F1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2992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F3470F-EC75-1A0D-9775-05A16D2790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EE4D889-59B3-B0A7-208B-5709F52D0BB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F5CE0A0-6C0A-34B3-53D6-63EE783265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C1EAAA-36E7-282A-5A52-2BBD2A0CF95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57848C-559D-4349-A019-64D023D82F1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165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86EC9A-6596-5516-E4D8-63F7D7D13D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724FF39-590A-3CE3-E560-8BDD20A8405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59982FC-AE26-3FA6-3D30-B13A13CB1F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833308-9C2C-7844-2ED6-9FA10C4910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57848C-559D-4349-A019-64D023D82F1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5157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6C47E4-84D3-7BC4-071B-56A520AB49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A1E4C60-DFED-9555-5900-7D6BFAF8829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146B4E0-F269-275A-9A67-C49B73E546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0B1962-ACD4-5983-FCD5-E8BC7303DF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57848C-559D-4349-A019-64D023D82F1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6680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4A4BD2-8408-DC98-71B8-75BA58464C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2E12AC5-8C15-B5BD-DD11-597F326F30E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76B942E-F4CA-2786-90E7-931A44DD3A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1D30F9-9AB8-09AB-A288-CE23D89EE6F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57848C-559D-4349-A019-64D023D82F1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9091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91BBEF-C6F1-7AC3-B04C-3D4112F3C5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7A7EB3B-322C-4A04-5844-CCC13F5E6EA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BFE8B20-F6D0-6EDB-FBF7-2BF40BAB72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3D505B-86CF-FE61-0847-729EDAF4583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57848C-559D-4349-A019-64D023D82F1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9118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17A203-21D2-00DD-9F6D-84ECDC5FC0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63C73DB-8E78-EE31-A3FA-6E97579EEF2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0A0159C-AC30-882F-D000-A1D07D6E83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61788E-30F6-E4A7-2E03-122BD0D8F2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57848C-559D-4349-A019-64D023D82F1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7877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1">
    <p:bg>
      <p:bgPr>
        <a:blipFill dpi="0" rotWithShape="1">
          <a:blip r:embed="rId2">
            <a:lum/>
          </a:blip>
          <a:srcRect/>
          <a:stretch>
            <a:fillRect t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C24AA7-5826-3518-AB9C-1288F28229D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0400" y="1218388"/>
            <a:ext cx="1695450" cy="169545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217C0290-5966-8100-BB8E-D919EC2DA98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954338" y="1218388"/>
            <a:ext cx="1695450" cy="169545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C9460DF0-AB4B-224E-A2F5-95F88209A9D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248276" y="1218388"/>
            <a:ext cx="1695450" cy="169545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5237B470-8CC7-CC35-CAEA-361AA3D50DA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542214" y="1218388"/>
            <a:ext cx="1695450" cy="1695450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67FA9F22-B16D-0ADD-49B7-530D5AC3726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836152" y="1218388"/>
            <a:ext cx="1695450" cy="1695450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F683DB0B-F47C-57ED-B9FA-7D176E97A7A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814166" y="3993997"/>
            <a:ext cx="1695450" cy="169545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0BFC7200-3007-C0B0-599A-1EF4B1F7868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112039" y="3993997"/>
            <a:ext cx="1695450" cy="1695450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805C2A36-EC6F-5D89-761E-6A819837DBA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409912" y="3993997"/>
            <a:ext cx="1695450" cy="1695450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92FBB5E2-4B03-FC18-F783-008E2D4026F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707784" y="3993997"/>
            <a:ext cx="1695450" cy="16954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596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3" y="2060576"/>
            <a:ext cx="4396339" cy="4195763"/>
          </a:xfrm>
        </p:spPr>
        <p:txBody>
          <a:bodyPr>
            <a:normAutofit/>
          </a:bodyPr>
          <a:lstStyle>
            <a:lvl1pPr>
              <a:defRPr sz="1620"/>
            </a:lvl1pPr>
            <a:lvl2pPr>
              <a:defRPr sz="1440"/>
            </a:lvl2pPr>
            <a:lvl3pPr>
              <a:defRPr sz="1260"/>
            </a:lvl3pPr>
            <a:lvl4pPr>
              <a:defRPr sz="1080"/>
            </a:lvl4pPr>
            <a:lvl5pPr>
              <a:defRPr sz="1080"/>
            </a:lvl5pPr>
            <a:lvl6pPr>
              <a:defRPr sz="1080"/>
            </a:lvl6pPr>
            <a:lvl7pPr>
              <a:defRPr sz="1080"/>
            </a:lvl7pPr>
            <a:lvl8pPr>
              <a:defRPr sz="1080"/>
            </a:lvl8pPr>
            <a:lvl9pPr>
              <a:defRPr sz="108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4" y="2056093"/>
            <a:ext cx="4396341" cy="4200245"/>
          </a:xfrm>
        </p:spPr>
        <p:txBody>
          <a:bodyPr>
            <a:normAutofit/>
          </a:bodyPr>
          <a:lstStyle>
            <a:lvl1pPr>
              <a:defRPr sz="1620"/>
            </a:lvl1pPr>
            <a:lvl2pPr>
              <a:defRPr sz="1440"/>
            </a:lvl2pPr>
            <a:lvl3pPr>
              <a:defRPr sz="1260"/>
            </a:lvl3pPr>
            <a:lvl4pPr>
              <a:defRPr sz="1080"/>
            </a:lvl4pPr>
            <a:lvl5pPr>
              <a:defRPr sz="1080"/>
            </a:lvl5pPr>
            <a:lvl6pPr>
              <a:defRPr sz="1080"/>
            </a:lvl6pPr>
            <a:lvl7pPr>
              <a:defRPr sz="1080"/>
            </a:lvl7pPr>
            <a:lvl8pPr>
              <a:defRPr sz="1080"/>
            </a:lvl8pPr>
            <a:lvl9pPr>
              <a:defRPr sz="108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5DBDA-2F9C-435A-9FD4-84E94594FE35}" type="datetimeFigureOut">
              <a:rPr lang="en-US" smtClean="0"/>
              <a:t>6/16/2026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9B6B1-EEB2-4152-B708-19709B109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09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16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3" y="2514601"/>
            <a:ext cx="4396339" cy="3741738"/>
          </a:xfrm>
        </p:spPr>
        <p:txBody>
          <a:bodyPr>
            <a:normAutofit/>
          </a:bodyPr>
          <a:lstStyle>
            <a:lvl1pPr>
              <a:defRPr sz="1620"/>
            </a:lvl1pPr>
            <a:lvl2pPr>
              <a:defRPr sz="1440"/>
            </a:lvl2pPr>
            <a:lvl3pPr>
              <a:defRPr sz="1260"/>
            </a:lvl3pPr>
            <a:lvl4pPr>
              <a:defRPr sz="1080"/>
            </a:lvl4pPr>
            <a:lvl5pPr>
              <a:defRPr sz="1080"/>
            </a:lvl5pPr>
            <a:lvl6pPr>
              <a:defRPr sz="1080"/>
            </a:lvl6pPr>
            <a:lvl7pPr>
              <a:defRPr sz="1080"/>
            </a:lvl7pPr>
            <a:lvl8pPr>
              <a:defRPr sz="1080"/>
            </a:lvl8pPr>
            <a:lvl9pPr>
              <a:defRPr sz="108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6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16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6" y="2514601"/>
            <a:ext cx="4396339" cy="3741738"/>
          </a:xfrm>
        </p:spPr>
        <p:txBody>
          <a:bodyPr>
            <a:normAutofit/>
          </a:bodyPr>
          <a:lstStyle>
            <a:lvl1pPr>
              <a:defRPr sz="1620"/>
            </a:lvl1pPr>
            <a:lvl2pPr>
              <a:defRPr sz="1440"/>
            </a:lvl2pPr>
            <a:lvl3pPr>
              <a:defRPr sz="1260"/>
            </a:lvl3pPr>
            <a:lvl4pPr>
              <a:defRPr sz="1080"/>
            </a:lvl4pPr>
            <a:lvl5pPr>
              <a:defRPr sz="1080"/>
            </a:lvl5pPr>
            <a:lvl6pPr>
              <a:defRPr sz="1080"/>
            </a:lvl6pPr>
            <a:lvl7pPr>
              <a:defRPr sz="1080"/>
            </a:lvl7pPr>
            <a:lvl8pPr>
              <a:defRPr sz="1080"/>
            </a:lvl8pPr>
            <a:lvl9pPr>
              <a:defRPr sz="108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5DBDA-2F9C-435A-9FD4-84E94594FE35}" type="datetimeFigureOut">
              <a:rPr lang="en-US" smtClean="0"/>
              <a:t>6/16/2026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9B6B1-EEB2-4152-B708-19709B109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2305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5DBDA-2F9C-435A-9FD4-84E94594FE35}" type="datetimeFigureOut">
              <a:rPr lang="en-US" smtClean="0"/>
              <a:t>6/16/2026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9B6B1-EEB2-4152-B708-19709B109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0666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16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1800"/>
            </a:lvl1pPr>
            <a:lvl2pPr>
              <a:defRPr sz="1620"/>
            </a:lvl2pPr>
            <a:lvl3pPr>
              <a:defRPr sz="1440"/>
            </a:lvl3pPr>
            <a:lvl4pPr>
              <a:defRPr sz="1260"/>
            </a:lvl4pPr>
            <a:lvl5pPr>
              <a:defRPr sz="1260"/>
            </a:lvl5pPr>
            <a:lvl6pPr>
              <a:defRPr sz="1260"/>
            </a:lvl6pPr>
            <a:lvl7pPr>
              <a:defRPr sz="1260"/>
            </a:lvl7pPr>
            <a:lvl8pPr>
              <a:defRPr sz="1260"/>
            </a:lvl8pPr>
            <a:lvl9pPr>
              <a:defRPr sz="126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1"/>
            <a:ext cx="3401063" cy="2895599"/>
          </a:xfrm>
        </p:spPr>
        <p:txBody>
          <a:bodyPr/>
          <a:lstStyle>
            <a:lvl1pPr marL="0" indent="0">
              <a:buNone/>
              <a:defRPr sz="1260"/>
            </a:lvl1pPr>
            <a:lvl2pPr marL="411480" indent="0">
              <a:buNone/>
              <a:defRPr sz="1080"/>
            </a:lvl2pPr>
            <a:lvl3pPr marL="822960" indent="0">
              <a:buNone/>
              <a:defRPr sz="900"/>
            </a:lvl3pPr>
            <a:lvl4pPr marL="1234440" indent="0">
              <a:buNone/>
              <a:defRPr sz="810"/>
            </a:lvl4pPr>
            <a:lvl5pPr marL="1645920" indent="0">
              <a:buNone/>
              <a:defRPr sz="810"/>
            </a:lvl5pPr>
            <a:lvl6pPr marL="2057400" indent="0">
              <a:buNone/>
              <a:defRPr sz="810"/>
            </a:lvl6pPr>
            <a:lvl7pPr marL="2468880" indent="0">
              <a:buNone/>
              <a:defRPr sz="810"/>
            </a:lvl7pPr>
            <a:lvl8pPr marL="2880360" indent="0">
              <a:buNone/>
              <a:defRPr sz="810"/>
            </a:lvl8pPr>
            <a:lvl9pPr marL="3291840" indent="0">
              <a:buNone/>
              <a:defRPr sz="81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5DBDA-2F9C-435A-9FD4-84E94594FE35}" type="datetimeFigureOut">
              <a:rPr lang="en-US" smtClean="0"/>
              <a:t>6/16/2026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9B6B1-EEB2-4152-B708-19709B109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6098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7" cy="1574808"/>
          </a:xfrm>
        </p:spPr>
        <p:txBody>
          <a:bodyPr anchor="b">
            <a:normAutofit/>
          </a:bodyPr>
          <a:lstStyle>
            <a:lvl1pPr algn="l">
              <a:defRPr sz="324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7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440"/>
            </a:lvl1pPr>
            <a:lvl2pPr marL="411480" indent="0">
              <a:buNone/>
              <a:defRPr sz="1440"/>
            </a:lvl2pPr>
            <a:lvl3pPr marL="822960" indent="0">
              <a:buNone/>
              <a:defRPr sz="1440"/>
            </a:lvl3pPr>
            <a:lvl4pPr marL="1234440" indent="0">
              <a:buNone/>
              <a:defRPr sz="1440"/>
            </a:lvl4pPr>
            <a:lvl5pPr marL="1645920" indent="0">
              <a:buNone/>
              <a:defRPr sz="1440"/>
            </a:lvl5pPr>
            <a:lvl6pPr marL="2057400" indent="0">
              <a:buNone/>
              <a:defRPr sz="1440"/>
            </a:lvl6pPr>
            <a:lvl7pPr marL="2468880" indent="0">
              <a:buNone/>
              <a:defRPr sz="1440"/>
            </a:lvl7pPr>
            <a:lvl8pPr marL="2880360" indent="0">
              <a:buNone/>
              <a:defRPr sz="1440"/>
            </a:lvl8pPr>
            <a:lvl9pPr marL="3291840" indent="0">
              <a:buNone/>
              <a:defRPr sz="144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260"/>
            </a:lvl1pPr>
            <a:lvl2pPr marL="411480" indent="0">
              <a:buNone/>
              <a:defRPr sz="1080"/>
            </a:lvl2pPr>
            <a:lvl3pPr marL="822960" indent="0">
              <a:buNone/>
              <a:defRPr sz="900"/>
            </a:lvl3pPr>
            <a:lvl4pPr marL="1234440" indent="0">
              <a:buNone/>
              <a:defRPr sz="810"/>
            </a:lvl4pPr>
            <a:lvl5pPr marL="1645920" indent="0">
              <a:buNone/>
              <a:defRPr sz="810"/>
            </a:lvl5pPr>
            <a:lvl6pPr marL="2057400" indent="0">
              <a:buNone/>
              <a:defRPr sz="810"/>
            </a:lvl6pPr>
            <a:lvl7pPr marL="2468880" indent="0">
              <a:buNone/>
              <a:defRPr sz="810"/>
            </a:lvl7pPr>
            <a:lvl8pPr marL="2880360" indent="0">
              <a:buNone/>
              <a:defRPr sz="810"/>
            </a:lvl8pPr>
            <a:lvl9pPr marL="3291840" indent="0">
              <a:buNone/>
              <a:defRPr sz="81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5DBDA-2F9C-435A-9FD4-84E94594FE35}" type="datetimeFigureOut">
              <a:rPr lang="en-US" smtClean="0"/>
              <a:t>6/16/2026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9B6B1-EEB2-4152-B708-19709B109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4742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16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9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440"/>
            </a:lvl1pPr>
            <a:lvl2pPr marL="411480" indent="0">
              <a:buNone/>
              <a:defRPr sz="1440"/>
            </a:lvl2pPr>
            <a:lvl3pPr marL="822960" indent="0">
              <a:buNone/>
              <a:defRPr sz="1440"/>
            </a:lvl3pPr>
            <a:lvl4pPr marL="1234440" indent="0">
              <a:buNone/>
              <a:defRPr sz="1440"/>
            </a:lvl4pPr>
            <a:lvl5pPr marL="1645920" indent="0">
              <a:buNone/>
              <a:defRPr sz="1440"/>
            </a:lvl5pPr>
            <a:lvl6pPr marL="2057400" indent="0">
              <a:buNone/>
              <a:defRPr sz="1440"/>
            </a:lvl6pPr>
            <a:lvl7pPr marL="2468880" indent="0">
              <a:buNone/>
              <a:defRPr sz="1440"/>
            </a:lvl7pPr>
            <a:lvl8pPr marL="2880360" indent="0">
              <a:buNone/>
              <a:defRPr sz="1440"/>
            </a:lvl8pPr>
            <a:lvl9pPr marL="3291840" indent="0">
              <a:buNone/>
              <a:defRPr sz="144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6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080"/>
            </a:lvl1pPr>
            <a:lvl2pPr marL="411480" indent="0">
              <a:buNone/>
              <a:defRPr sz="1080"/>
            </a:lvl2pPr>
            <a:lvl3pPr marL="822960" indent="0">
              <a:buNone/>
              <a:defRPr sz="900"/>
            </a:lvl3pPr>
            <a:lvl4pPr marL="1234440" indent="0">
              <a:buNone/>
              <a:defRPr sz="810"/>
            </a:lvl4pPr>
            <a:lvl5pPr marL="1645920" indent="0">
              <a:buNone/>
              <a:defRPr sz="810"/>
            </a:lvl5pPr>
            <a:lvl6pPr marL="2057400" indent="0">
              <a:buNone/>
              <a:defRPr sz="810"/>
            </a:lvl6pPr>
            <a:lvl7pPr marL="2468880" indent="0">
              <a:buNone/>
              <a:defRPr sz="810"/>
            </a:lvl7pPr>
            <a:lvl8pPr marL="2880360" indent="0">
              <a:buNone/>
              <a:defRPr sz="810"/>
            </a:lvl8pPr>
            <a:lvl9pPr marL="3291840" indent="0">
              <a:buNone/>
              <a:defRPr sz="81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5DBDA-2F9C-435A-9FD4-84E94594FE35}" type="datetimeFigureOut">
              <a:rPr lang="en-US" smtClean="0"/>
              <a:t>6/16/2026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9B6B1-EEB2-4152-B708-19709B109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8628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447800"/>
            <a:ext cx="8825659" cy="1981200"/>
          </a:xfrm>
        </p:spPr>
        <p:txBody>
          <a:bodyPr/>
          <a:lstStyle>
            <a:lvl1pPr>
              <a:defRPr sz="432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620"/>
            </a:lvl1pPr>
            <a:lvl2pPr marL="411480" indent="0">
              <a:buNone/>
              <a:defRPr sz="1080"/>
            </a:lvl2pPr>
            <a:lvl3pPr marL="822960" indent="0">
              <a:buNone/>
              <a:defRPr sz="900"/>
            </a:lvl3pPr>
            <a:lvl4pPr marL="1234440" indent="0">
              <a:buNone/>
              <a:defRPr sz="810"/>
            </a:lvl4pPr>
            <a:lvl5pPr marL="1645920" indent="0">
              <a:buNone/>
              <a:defRPr sz="810"/>
            </a:lvl5pPr>
            <a:lvl6pPr marL="2057400" indent="0">
              <a:buNone/>
              <a:defRPr sz="810"/>
            </a:lvl6pPr>
            <a:lvl7pPr marL="2468880" indent="0">
              <a:buNone/>
              <a:defRPr sz="810"/>
            </a:lvl7pPr>
            <a:lvl8pPr marL="2880360" indent="0">
              <a:buNone/>
              <a:defRPr sz="810"/>
            </a:lvl8pPr>
            <a:lvl9pPr marL="3291840" indent="0">
              <a:buNone/>
              <a:defRPr sz="81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5DBDA-2F9C-435A-9FD4-84E94594FE35}" type="datetimeFigureOut">
              <a:rPr lang="en-US" smtClean="0"/>
              <a:t>6/16/2026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9B6B1-EEB2-4152-B708-19709B109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4623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1"/>
            <a:ext cx="7999315" cy="2323374"/>
          </a:xfrm>
        </p:spPr>
        <p:txBody>
          <a:bodyPr/>
          <a:lstStyle>
            <a:lvl1pPr>
              <a:defRPr sz="432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1" y="3771175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26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11480" indent="0">
              <a:buNone/>
              <a:defRPr sz="1080"/>
            </a:lvl2pPr>
            <a:lvl3pPr marL="822960" indent="0">
              <a:buNone/>
              <a:defRPr sz="900"/>
            </a:lvl3pPr>
            <a:lvl4pPr marL="1234440" indent="0">
              <a:buNone/>
              <a:defRPr sz="810"/>
            </a:lvl4pPr>
            <a:lvl5pPr marL="1645920" indent="0">
              <a:buNone/>
              <a:defRPr sz="810"/>
            </a:lvl5pPr>
            <a:lvl6pPr marL="2057400" indent="0">
              <a:buNone/>
              <a:defRPr sz="810"/>
            </a:lvl6pPr>
            <a:lvl7pPr marL="2468880" indent="0">
              <a:buNone/>
              <a:defRPr sz="810"/>
            </a:lvl7pPr>
            <a:lvl8pPr marL="2880360" indent="0">
              <a:buNone/>
              <a:defRPr sz="810"/>
            </a:lvl8pPr>
            <a:lvl9pPr marL="3291840" indent="0">
              <a:buNone/>
              <a:defRPr sz="81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4350658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620"/>
            </a:lvl1pPr>
            <a:lvl2pPr marL="411480" indent="0">
              <a:buNone/>
              <a:defRPr sz="1080"/>
            </a:lvl2pPr>
            <a:lvl3pPr marL="822960" indent="0">
              <a:buNone/>
              <a:defRPr sz="900"/>
            </a:lvl3pPr>
            <a:lvl4pPr marL="1234440" indent="0">
              <a:buNone/>
              <a:defRPr sz="810"/>
            </a:lvl4pPr>
            <a:lvl5pPr marL="1645920" indent="0">
              <a:buNone/>
              <a:defRPr sz="810"/>
            </a:lvl5pPr>
            <a:lvl6pPr marL="2057400" indent="0">
              <a:buNone/>
              <a:defRPr sz="810"/>
            </a:lvl6pPr>
            <a:lvl7pPr marL="2468880" indent="0">
              <a:buNone/>
              <a:defRPr sz="810"/>
            </a:lvl7pPr>
            <a:lvl8pPr marL="2880360" indent="0">
              <a:buNone/>
              <a:defRPr sz="810"/>
            </a:lvl8pPr>
            <a:lvl9pPr marL="3291840" indent="0">
              <a:buNone/>
              <a:defRPr sz="81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5DBDA-2F9C-435A-9FD4-84E94594FE35}" type="datetimeFigureOut">
              <a:rPr lang="en-US" smtClean="0"/>
              <a:t>6/16/2026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9B6B1-EEB2-4152-B708-19709B109F5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4"/>
            <a:ext cx="801912" cy="1782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098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1" y="2613787"/>
            <a:ext cx="801912" cy="1782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098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571074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3124201"/>
            <a:ext cx="8825660" cy="1653180"/>
          </a:xfrm>
        </p:spPr>
        <p:txBody>
          <a:bodyPr anchor="b"/>
          <a:lstStyle>
            <a:lvl1pPr algn="l">
              <a:defRPr sz="36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18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1148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5DBDA-2F9C-435A-9FD4-84E94594FE35}" type="datetimeFigureOut">
              <a:rPr lang="en-US" smtClean="0"/>
              <a:t>6/16/2026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9B6B1-EEB2-4152-B708-19709B109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3108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78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7" cy="576262"/>
          </a:xfrm>
        </p:spPr>
        <p:txBody>
          <a:bodyPr anchor="b">
            <a:noAutofit/>
          </a:bodyPr>
          <a:lstStyle>
            <a:lvl1pPr marL="0" indent="0">
              <a:buNone/>
              <a:defRPr sz="216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1"/>
            <a:ext cx="292735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260"/>
            </a:lvl1pPr>
            <a:lvl2pPr marL="411480" indent="0">
              <a:buNone/>
              <a:defRPr sz="1080"/>
            </a:lvl2pPr>
            <a:lvl3pPr marL="822960" indent="0">
              <a:buNone/>
              <a:defRPr sz="900"/>
            </a:lvl3pPr>
            <a:lvl4pPr marL="1234440" indent="0">
              <a:buNone/>
              <a:defRPr sz="810"/>
            </a:lvl4pPr>
            <a:lvl5pPr marL="1645920" indent="0">
              <a:buNone/>
              <a:defRPr sz="810"/>
            </a:lvl5pPr>
            <a:lvl6pPr marL="2057400" indent="0">
              <a:buNone/>
              <a:defRPr sz="810"/>
            </a:lvl6pPr>
            <a:lvl7pPr marL="2468880" indent="0">
              <a:buNone/>
              <a:defRPr sz="810"/>
            </a:lvl7pPr>
            <a:lvl8pPr marL="2880360" indent="0">
              <a:buNone/>
              <a:defRPr sz="810"/>
            </a:lvl8pPr>
            <a:lvl9pPr marL="3291840" indent="0">
              <a:buNone/>
              <a:defRPr sz="81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61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16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5" y="2667001"/>
            <a:ext cx="294679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260"/>
            </a:lvl1pPr>
            <a:lvl2pPr marL="411480" indent="0">
              <a:buNone/>
              <a:defRPr sz="1080"/>
            </a:lvl2pPr>
            <a:lvl3pPr marL="822960" indent="0">
              <a:buNone/>
              <a:defRPr sz="900"/>
            </a:lvl3pPr>
            <a:lvl4pPr marL="1234440" indent="0">
              <a:buNone/>
              <a:defRPr sz="810"/>
            </a:lvl4pPr>
            <a:lvl5pPr marL="1645920" indent="0">
              <a:buNone/>
              <a:defRPr sz="810"/>
            </a:lvl5pPr>
            <a:lvl6pPr marL="2057400" indent="0">
              <a:buNone/>
              <a:defRPr sz="810"/>
            </a:lvl6pPr>
            <a:lvl7pPr marL="2468880" indent="0">
              <a:buNone/>
              <a:defRPr sz="810"/>
            </a:lvl7pPr>
            <a:lvl8pPr marL="2880360" indent="0">
              <a:buNone/>
              <a:defRPr sz="810"/>
            </a:lvl8pPr>
            <a:lvl9pPr marL="3291840" indent="0">
              <a:buNone/>
              <a:defRPr sz="81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1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16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1" y="2667001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260"/>
            </a:lvl1pPr>
            <a:lvl2pPr marL="411480" indent="0">
              <a:buNone/>
              <a:defRPr sz="1080"/>
            </a:lvl2pPr>
            <a:lvl3pPr marL="822960" indent="0">
              <a:buNone/>
              <a:defRPr sz="900"/>
            </a:lvl3pPr>
            <a:lvl4pPr marL="1234440" indent="0">
              <a:buNone/>
              <a:defRPr sz="810"/>
            </a:lvl4pPr>
            <a:lvl5pPr marL="1645920" indent="0">
              <a:buNone/>
              <a:defRPr sz="810"/>
            </a:lvl5pPr>
            <a:lvl6pPr marL="2057400" indent="0">
              <a:buNone/>
              <a:defRPr sz="810"/>
            </a:lvl6pPr>
            <a:lvl7pPr marL="2468880" indent="0">
              <a:buNone/>
              <a:defRPr sz="810"/>
            </a:lvl7pPr>
            <a:lvl8pPr marL="2880360" indent="0">
              <a:buNone/>
              <a:defRPr sz="810"/>
            </a:lvl8pPr>
            <a:lvl9pPr marL="3291840" indent="0">
              <a:buNone/>
              <a:defRPr sz="81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3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1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5DBDA-2F9C-435A-9FD4-84E94594FE35}" type="datetimeFigureOut">
              <a:rPr lang="en-US" smtClean="0"/>
              <a:t>6/16/2026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9B6B1-EEB2-4152-B708-19709B109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369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1">
    <p:bg>
      <p:bgPr>
        <a:blipFill dpi="0" rotWithShape="1">
          <a:blip r:embed="rId2">
            <a:lum/>
          </a:blip>
          <a:srcRect/>
          <a:stretch>
            <a:fillRect t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C24AA7-5826-3518-AB9C-1288F28229D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0400" y="1218388"/>
            <a:ext cx="1695450" cy="169545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217C0290-5966-8100-BB8E-D919EC2DA98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954338" y="1218388"/>
            <a:ext cx="1695450" cy="169545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C9460DF0-AB4B-224E-A2F5-95F88209A9D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248276" y="1218388"/>
            <a:ext cx="1695450" cy="169545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5237B470-8CC7-CC35-CAEA-361AA3D50DA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542214" y="1218388"/>
            <a:ext cx="1695450" cy="1695450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67FA9F22-B16D-0ADD-49B7-530D5AC3726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836152" y="1218388"/>
            <a:ext cx="1695450" cy="1695450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F683DB0B-F47C-57ED-B9FA-7D176E97A7A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60400" y="3993997"/>
            <a:ext cx="1695450" cy="169545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0BFC7200-3007-C0B0-599A-1EF4B1F7868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2954338" y="3993997"/>
            <a:ext cx="1695450" cy="1695450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805C2A36-EC6F-5D89-761E-6A819837DBA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5248276" y="3993997"/>
            <a:ext cx="1695450" cy="1695450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92FBB5E2-4B03-FC18-F783-008E2D4026F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542214" y="3993997"/>
            <a:ext cx="1695450" cy="169545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D3FCCC5C-4C90-0D44-5888-D7DDC62682E6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9836152" y="3993997"/>
            <a:ext cx="1695450" cy="16954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6068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78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1" cy="576262"/>
          </a:xfrm>
        </p:spPr>
        <p:txBody>
          <a:bodyPr anchor="b">
            <a:noAutofit/>
          </a:bodyPr>
          <a:lstStyle>
            <a:lvl1pPr marL="0" indent="0">
              <a:buNone/>
              <a:defRPr sz="216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1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440"/>
            </a:lvl1pPr>
            <a:lvl2pPr marL="411480" indent="0">
              <a:buNone/>
              <a:defRPr sz="1440"/>
            </a:lvl2pPr>
            <a:lvl3pPr marL="822960" indent="0">
              <a:buNone/>
              <a:defRPr sz="1440"/>
            </a:lvl3pPr>
            <a:lvl4pPr marL="1234440" indent="0">
              <a:buNone/>
              <a:defRPr sz="1440"/>
            </a:lvl4pPr>
            <a:lvl5pPr marL="1645920" indent="0">
              <a:buNone/>
              <a:defRPr sz="1440"/>
            </a:lvl5pPr>
            <a:lvl6pPr marL="2057400" indent="0">
              <a:buNone/>
              <a:defRPr sz="1440"/>
            </a:lvl6pPr>
            <a:lvl7pPr marL="2468880" indent="0">
              <a:buNone/>
              <a:defRPr sz="1440"/>
            </a:lvl7pPr>
            <a:lvl8pPr marL="2880360" indent="0">
              <a:buNone/>
              <a:defRPr sz="1440"/>
            </a:lvl8pPr>
            <a:lvl9pPr marL="3291840" indent="0">
              <a:buNone/>
              <a:defRPr sz="144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1" cy="659189"/>
          </a:xfrm>
        </p:spPr>
        <p:txBody>
          <a:bodyPr anchor="t">
            <a:normAutofit/>
          </a:bodyPr>
          <a:lstStyle>
            <a:lvl1pPr marL="0" indent="0">
              <a:buNone/>
              <a:defRPr sz="1260"/>
            </a:lvl1pPr>
            <a:lvl2pPr marL="411480" indent="0">
              <a:buNone/>
              <a:defRPr sz="1080"/>
            </a:lvl2pPr>
            <a:lvl3pPr marL="822960" indent="0">
              <a:buNone/>
              <a:defRPr sz="900"/>
            </a:lvl3pPr>
            <a:lvl4pPr marL="1234440" indent="0">
              <a:buNone/>
              <a:defRPr sz="810"/>
            </a:lvl4pPr>
            <a:lvl5pPr marL="1645920" indent="0">
              <a:buNone/>
              <a:defRPr sz="810"/>
            </a:lvl5pPr>
            <a:lvl6pPr marL="2057400" indent="0">
              <a:buNone/>
              <a:defRPr sz="810"/>
            </a:lvl6pPr>
            <a:lvl7pPr marL="2468880" indent="0">
              <a:buNone/>
              <a:defRPr sz="810"/>
            </a:lvl7pPr>
            <a:lvl8pPr marL="2880360" indent="0">
              <a:buNone/>
              <a:defRPr sz="810"/>
            </a:lvl8pPr>
            <a:lvl9pPr marL="3291840" indent="0">
              <a:buNone/>
              <a:defRPr sz="81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6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16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5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440"/>
            </a:lvl1pPr>
            <a:lvl2pPr marL="411480" indent="0">
              <a:buNone/>
              <a:defRPr sz="1440"/>
            </a:lvl2pPr>
            <a:lvl3pPr marL="822960" indent="0">
              <a:buNone/>
              <a:defRPr sz="1440"/>
            </a:lvl3pPr>
            <a:lvl4pPr marL="1234440" indent="0">
              <a:buNone/>
              <a:defRPr sz="1440"/>
            </a:lvl4pPr>
            <a:lvl5pPr marL="1645920" indent="0">
              <a:buNone/>
              <a:defRPr sz="1440"/>
            </a:lvl5pPr>
            <a:lvl6pPr marL="2057400" indent="0">
              <a:buNone/>
              <a:defRPr sz="1440"/>
            </a:lvl6pPr>
            <a:lvl7pPr marL="2468880" indent="0">
              <a:buNone/>
              <a:defRPr sz="1440"/>
            </a:lvl7pPr>
            <a:lvl8pPr marL="2880360" indent="0">
              <a:buNone/>
              <a:defRPr sz="1440"/>
            </a:lvl8pPr>
            <a:lvl9pPr marL="3291840" indent="0">
              <a:buNone/>
              <a:defRPr sz="144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1"/>
            <a:ext cx="2934407" cy="659189"/>
          </a:xfrm>
        </p:spPr>
        <p:txBody>
          <a:bodyPr anchor="t">
            <a:normAutofit/>
          </a:bodyPr>
          <a:lstStyle>
            <a:lvl1pPr marL="0" indent="0">
              <a:buNone/>
              <a:defRPr sz="1260"/>
            </a:lvl1pPr>
            <a:lvl2pPr marL="411480" indent="0">
              <a:buNone/>
              <a:defRPr sz="1080"/>
            </a:lvl2pPr>
            <a:lvl3pPr marL="822960" indent="0">
              <a:buNone/>
              <a:defRPr sz="900"/>
            </a:lvl3pPr>
            <a:lvl4pPr marL="1234440" indent="0">
              <a:buNone/>
              <a:defRPr sz="810"/>
            </a:lvl4pPr>
            <a:lvl5pPr marL="1645920" indent="0">
              <a:buNone/>
              <a:defRPr sz="810"/>
            </a:lvl5pPr>
            <a:lvl6pPr marL="2057400" indent="0">
              <a:buNone/>
              <a:defRPr sz="810"/>
            </a:lvl6pPr>
            <a:lvl7pPr marL="2468880" indent="0">
              <a:buNone/>
              <a:defRPr sz="810"/>
            </a:lvl7pPr>
            <a:lvl8pPr marL="2880360" indent="0">
              <a:buNone/>
              <a:defRPr sz="810"/>
            </a:lvl8pPr>
            <a:lvl9pPr marL="3291840" indent="0">
              <a:buNone/>
              <a:defRPr sz="81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1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16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701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440"/>
            </a:lvl1pPr>
            <a:lvl2pPr marL="411480" indent="0">
              <a:buNone/>
              <a:defRPr sz="1440"/>
            </a:lvl2pPr>
            <a:lvl3pPr marL="822960" indent="0">
              <a:buNone/>
              <a:defRPr sz="1440"/>
            </a:lvl3pPr>
            <a:lvl4pPr marL="1234440" indent="0">
              <a:buNone/>
              <a:defRPr sz="1440"/>
            </a:lvl4pPr>
            <a:lvl5pPr marL="1645920" indent="0">
              <a:buNone/>
              <a:defRPr sz="1440"/>
            </a:lvl5pPr>
            <a:lvl6pPr marL="2057400" indent="0">
              <a:buNone/>
              <a:defRPr sz="1440"/>
            </a:lvl6pPr>
            <a:lvl7pPr marL="2468880" indent="0">
              <a:buNone/>
              <a:defRPr sz="1440"/>
            </a:lvl7pPr>
            <a:lvl8pPr marL="2880360" indent="0">
              <a:buNone/>
              <a:defRPr sz="1440"/>
            </a:lvl8pPr>
            <a:lvl9pPr marL="3291840" indent="0">
              <a:buNone/>
              <a:defRPr sz="144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6" y="4827209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260"/>
            </a:lvl1pPr>
            <a:lvl2pPr marL="411480" indent="0">
              <a:buNone/>
              <a:defRPr sz="1080"/>
            </a:lvl2pPr>
            <a:lvl3pPr marL="822960" indent="0">
              <a:buNone/>
              <a:defRPr sz="900"/>
            </a:lvl3pPr>
            <a:lvl4pPr marL="1234440" indent="0">
              <a:buNone/>
              <a:defRPr sz="810"/>
            </a:lvl4pPr>
            <a:lvl5pPr marL="1645920" indent="0">
              <a:buNone/>
              <a:defRPr sz="810"/>
            </a:lvl5pPr>
            <a:lvl6pPr marL="2057400" indent="0">
              <a:buNone/>
              <a:defRPr sz="810"/>
            </a:lvl6pPr>
            <a:lvl7pPr marL="2468880" indent="0">
              <a:buNone/>
              <a:defRPr sz="810"/>
            </a:lvl7pPr>
            <a:lvl8pPr marL="2880360" indent="0">
              <a:buNone/>
              <a:defRPr sz="810"/>
            </a:lvl8pPr>
            <a:lvl9pPr marL="3291840" indent="0">
              <a:buNone/>
              <a:defRPr sz="81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3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1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5DBDA-2F9C-435A-9FD4-84E94594FE35}" type="datetimeFigureOut">
              <a:rPr lang="en-US" smtClean="0"/>
              <a:t>6/16/2026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9B6B1-EEB2-4152-B708-19709B109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04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5DBDA-2F9C-435A-9FD4-84E94594FE35}" type="datetimeFigureOut">
              <a:rPr lang="en-US" smtClean="0"/>
              <a:t>6/16/2026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9B6B1-EEB2-4152-B708-19709B109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7616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3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4" y="887415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5DBDA-2F9C-435A-9FD4-84E94594FE35}" type="datetimeFigureOut">
              <a:rPr lang="en-US" smtClean="0"/>
              <a:t>6/16/2026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9B6B1-EEB2-4152-B708-19709B109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3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ank1">
    <p:bg>
      <p:bgPr>
        <a:blipFill dpi="0" rotWithShape="1">
          <a:blip r:embed="rId2">
            <a:lum/>
          </a:blip>
          <a:srcRect/>
          <a:stretch>
            <a:fillRect t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C24AA7-5826-3518-AB9C-1288F28229D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178794" y="1218388"/>
            <a:ext cx="1383697" cy="169545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217C0290-5966-8100-BB8E-D919EC2DA98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64753" y="1218388"/>
            <a:ext cx="1383697" cy="169545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C9460DF0-AB4B-224E-A2F5-95F88209A9D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50712" y="1218388"/>
            <a:ext cx="1383697" cy="169545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5237B470-8CC7-CC35-CAEA-361AA3D50DA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636671" y="1218388"/>
            <a:ext cx="1383697" cy="1695450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67FA9F22-B16D-0ADD-49B7-530D5AC3726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122630" y="1218388"/>
            <a:ext cx="1383697" cy="169545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27A620B4-9956-CDB6-276A-982F1016D837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0608587" y="1218388"/>
            <a:ext cx="1383697" cy="169545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3A990400-1C1D-D4F9-3C27-DD27787FF00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692835" y="1218388"/>
            <a:ext cx="1383697" cy="1695450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490CC047-8DDC-DEED-1081-391F69BDE984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206876" y="1218388"/>
            <a:ext cx="1383697" cy="1695450"/>
          </a:xfrm>
        </p:spPr>
        <p:txBody>
          <a:bodyPr/>
          <a:lstStyle/>
          <a:p>
            <a:endParaRPr lang="en-US"/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BE8827C8-B948-153C-95EF-B5567AFDAA2C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3870642" y="3842281"/>
            <a:ext cx="1383697" cy="1695450"/>
          </a:xfrm>
        </p:spPr>
        <p:txBody>
          <a:bodyPr/>
          <a:lstStyle/>
          <a:p>
            <a:endParaRPr lang="en-US"/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16462CDC-7DC1-4E03-3D4E-305C4D2E8BD5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5356601" y="3842281"/>
            <a:ext cx="1383697" cy="1695450"/>
          </a:xfrm>
        </p:spPr>
        <p:txBody>
          <a:bodyPr/>
          <a:lstStyle/>
          <a:p>
            <a:endParaRPr lang="en-US"/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2B5B3ED7-F4DB-128B-DE18-DBAD2855197F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6842560" y="3842281"/>
            <a:ext cx="1383697" cy="1695450"/>
          </a:xfrm>
        </p:spPr>
        <p:txBody>
          <a:bodyPr/>
          <a:lstStyle/>
          <a:p>
            <a:endParaRPr lang="en-US"/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AF130084-4CDB-478E-0E5F-12498E5567AC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8328519" y="3842281"/>
            <a:ext cx="1383697" cy="1695450"/>
          </a:xfrm>
        </p:spPr>
        <p:txBody>
          <a:bodyPr/>
          <a:lstStyle/>
          <a:p>
            <a:endParaRPr lang="en-US"/>
          </a:p>
        </p:txBody>
      </p: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2F03D5AE-5348-E9BC-3037-972E3F55DA02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9814478" y="3842281"/>
            <a:ext cx="1383697" cy="1695450"/>
          </a:xfrm>
        </p:spPr>
        <p:txBody>
          <a:bodyPr/>
          <a:lstStyle/>
          <a:p>
            <a:endParaRPr lang="en-US"/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B3DD06D1-F0D7-2B10-30F7-635EC598333E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2384683" y="3842281"/>
            <a:ext cx="1383697" cy="1695450"/>
          </a:xfrm>
        </p:spPr>
        <p:txBody>
          <a:bodyPr/>
          <a:lstStyle/>
          <a:p>
            <a:endParaRPr lang="en-US"/>
          </a:p>
        </p:txBody>
      </p: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id="{11FD2D4C-E2AF-DC57-1B60-C0513FB613A9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898724" y="3842281"/>
            <a:ext cx="1383697" cy="16954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530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1">
    <p:bg>
      <p:bgPr>
        <a:blipFill dpi="0" rotWithShape="1">
          <a:blip r:embed="rId2">
            <a:lum/>
          </a:blip>
          <a:srcRect/>
          <a:stretch>
            <a:fillRect t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C24AA7-5826-3518-AB9C-1288F28229D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912491" y="1218388"/>
            <a:ext cx="1923926" cy="169545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217C0290-5966-8100-BB8E-D919EC2DA98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134037" y="1218388"/>
            <a:ext cx="1923926" cy="169545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C9460DF0-AB4B-224E-A2F5-95F88209A9D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355583" y="1218388"/>
            <a:ext cx="1923926" cy="1695450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F683DB0B-F47C-57ED-B9FA-7D176E97A7A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516783" y="3993997"/>
            <a:ext cx="1923926" cy="169545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0BFC7200-3007-C0B0-599A-1EF4B1F7868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839074" y="3993997"/>
            <a:ext cx="1923926" cy="16954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581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1">
    <p:bg>
      <p:bgPr>
        <a:blipFill dpi="0" rotWithShape="1">
          <a:blip r:embed="rId2">
            <a:lum/>
          </a:blip>
          <a:srcRect/>
          <a:stretch>
            <a:fillRect t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C24AA7-5826-3518-AB9C-1288F28229D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912491" y="1457961"/>
            <a:ext cx="1923926" cy="1971039"/>
          </a:xfrm>
        </p:spPr>
        <p:txBody>
          <a:bodyPr/>
          <a:lstStyle/>
          <a:p>
            <a:endParaRPr lang="en-US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217C0290-5966-8100-BB8E-D919EC2DA98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134037" y="1457961"/>
            <a:ext cx="1923926" cy="1971039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C9460DF0-AB4B-224E-A2F5-95F88209A9D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355583" y="1457961"/>
            <a:ext cx="1923926" cy="1971039"/>
          </a:xfrm>
        </p:spPr>
        <p:txBody>
          <a:bodyPr/>
          <a:lstStyle/>
          <a:p>
            <a:endParaRPr lang="en-US"/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0DF449D9-A333-1931-218F-BE29FA45FEA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912491" y="3908149"/>
            <a:ext cx="1923926" cy="1971039"/>
          </a:xfrm>
        </p:spPr>
        <p:txBody>
          <a:bodyPr/>
          <a:lstStyle/>
          <a:p>
            <a:endParaRPr lang="en-US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60077AA0-CC55-327F-4BC7-5C96BF8B01C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134037" y="3908149"/>
            <a:ext cx="1923926" cy="1971039"/>
          </a:xfrm>
        </p:spPr>
        <p:txBody>
          <a:bodyPr/>
          <a:lstStyle/>
          <a:p>
            <a:endParaRPr lang="en-US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27CF0560-E5B7-D20B-D401-F81EA2F64CE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355583" y="3908149"/>
            <a:ext cx="1923926" cy="1971039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552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1">
    <p:bg>
      <p:bgPr>
        <a:blipFill dpi="0" rotWithShape="1">
          <a:blip r:embed="rId2">
            <a:lum/>
          </a:blip>
          <a:srcRect/>
          <a:stretch>
            <a:fillRect t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217C0290-5966-8100-BB8E-D919EC2DA98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462783" y="1218388"/>
            <a:ext cx="1923926" cy="169545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C9460DF0-AB4B-224E-A2F5-95F88209A9D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85074" y="1218388"/>
            <a:ext cx="1923926" cy="1695450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F683DB0B-F47C-57ED-B9FA-7D176E97A7A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462783" y="3993997"/>
            <a:ext cx="1923926" cy="169545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0BFC7200-3007-C0B0-599A-1EF4B1F7868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785074" y="3993997"/>
            <a:ext cx="1923926" cy="16954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050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1"/>
            <a:ext cx="8825659" cy="3329581"/>
          </a:xfrm>
        </p:spPr>
        <p:txBody>
          <a:bodyPr anchor="b"/>
          <a:lstStyle>
            <a:lvl1pPr>
              <a:defRPr sz="648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11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2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34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68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80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5DBDA-2F9C-435A-9FD4-84E94594FE35}" type="datetimeFigureOut">
              <a:rPr lang="en-US" smtClean="0"/>
              <a:t>6/16/2026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9B6B1-EEB2-4152-B708-19709B109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424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5DBDA-2F9C-435A-9FD4-84E94594FE35}" type="datetimeFigureOut">
              <a:rPr lang="en-US" smtClean="0"/>
              <a:t>6/16/2026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537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2861734"/>
            <a:ext cx="8825657" cy="1915648"/>
          </a:xfrm>
        </p:spPr>
        <p:txBody>
          <a:bodyPr anchor="b"/>
          <a:lstStyle>
            <a:lvl1pPr algn="l">
              <a:defRPr sz="36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18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1148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5DBDA-2F9C-435A-9FD4-84E94594FE35}" type="datetimeFigureOut">
              <a:rPr lang="en-US" smtClean="0"/>
              <a:t>6/16/2026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9B6B1-EEB2-4152-B708-19709B109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935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28" Type="http://schemas.openxmlformats.org/officeDocument/2006/relationships/image" Target="../media/image6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1" y="2669686"/>
            <a:ext cx="4037012" cy="41883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1" y="2892349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3" y="0"/>
            <a:ext cx="1603387" cy="114140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5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352542" y="1"/>
            <a:ext cx="842508" cy="86460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2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9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41" y="1790702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99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8E95DBDA-2F9C-435A-9FD4-84E94594FE35}" type="datetimeFigureOut">
              <a:rPr lang="en-US" smtClean="0"/>
              <a:t>6/16/2026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9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2" y="295730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52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79B6B1-EEB2-4152-B708-19709B109F55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CR monogram">
            <a:extLst>
              <a:ext uri="{FF2B5EF4-FFF2-40B4-BE49-F238E27FC236}">
                <a16:creationId xmlns:a16="http://schemas.microsoft.com/office/drawing/2014/main" id="{6CAB0C64-C45C-DF9B-89FC-698090972DCC}"/>
              </a:ext>
            </a:extLst>
          </p:cNvPr>
          <p:cNvPicPr>
            <a:picLocks noChangeAspect="1"/>
          </p:cNvPicPr>
          <p:nvPr userDrawn="1"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2207" y="267954"/>
            <a:ext cx="727286" cy="434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78245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7" r:id="rId1"/>
    <p:sldLayoutId id="2147483678" r:id="rId2"/>
    <p:sldLayoutId id="2147483682" r:id="rId3"/>
    <p:sldLayoutId id="2147483679" r:id="rId4"/>
    <p:sldLayoutId id="2147483681" r:id="rId5"/>
    <p:sldLayoutId id="214748368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6" r:id="rId12"/>
    <p:sldLayoutId id="2147483668" r:id="rId13"/>
    <p:sldLayoutId id="2147483669" r:id="rId14"/>
    <p:sldLayoutId id="2147483670" r:id="rId15"/>
    <p:sldLayoutId id="2147483671" r:id="rId16"/>
    <p:sldLayoutId id="2147483672" r:id="rId17"/>
    <p:sldLayoutId id="2147483673" r:id="rId18"/>
    <p:sldLayoutId id="2147483674" r:id="rId19"/>
    <p:sldLayoutId id="2147483675" r:id="rId20"/>
    <p:sldLayoutId id="2147483676" r:id="rId21"/>
    <p:sldLayoutId id="2147483677" r:id="rId22"/>
  </p:sldLayoutIdLst>
  <p:txStyles>
    <p:titleStyle>
      <a:lvl1pPr algn="l" defTabSz="411480" rtl="0" eaLnBrk="1" latinLnBrk="0" hangingPunct="1">
        <a:spcBef>
          <a:spcPct val="0"/>
        </a:spcBef>
        <a:buNone/>
        <a:defRPr sz="378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8610" indent="-308610" algn="l" defTabSz="411480" rtl="0" eaLnBrk="1" latinLnBrk="0" hangingPunct="1">
        <a:spcBef>
          <a:spcPts val="9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668656" indent="-257176" algn="l" defTabSz="411480" rtl="0" eaLnBrk="1" latinLnBrk="0" hangingPunct="1">
        <a:spcBef>
          <a:spcPts val="9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2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028700" indent="-205740" algn="l" defTabSz="411480" rtl="0" eaLnBrk="1" latinLnBrk="0" hangingPunct="1">
        <a:spcBef>
          <a:spcPts val="9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4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440180" indent="-205740" algn="l" defTabSz="411480" rtl="0" eaLnBrk="1" latinLnBrk="0" hangingPunct="1">
        <a:spcBef>
          <a:spcPts val="9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26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1851660" indent="-205740" algn="l" defTabSz="411480" rtl="0" eaLnBrk="1" latinLnBrk="0" hangingPunct="1">
        <a:spcBef>
          <a:spcPts val="9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26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255400" indent="-205740" algn="l" defTabSz="411480" rtl="0" eaLnBrk="1" latinLnBrk="0" hangingPunct="1">
        <a:spcBef>
          <a:spcPts val="9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26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674620" indent="-205740" algn="l" defTabSz="411480" rtl="0" eaLnBrk="1" latinLnBrk="0" hangingPunct="1">
        <a:spcBef>
          <a:spcPts val="9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26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086100" indent="-205740" algn="l" defTabSz="411480" rtl="0" eaLnBrk="1" latinLnBrk="0" hangingPunct="1">
        <a:spcBef>
          <a:spcPts val="9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26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497580" indent="-205740" algn="l" defTabSz="411480" rtl="0" eaLnBrk="1" latinLnBrk="0" hangingPunct="1">
        <a:spcBef>
          <a:spcPts val="9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26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www.redwoods.edu/apply/index.php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www.redwoods.edu/academics/ace/classes/medical-assisting.php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Relationship Id="rId4" Type="http://schemas.openxmlformats.org/officeDocument/2006/relationships/hyperlink" Target="mailto:ace@redwoods.edu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15540FA6-2546-E352-1FF9-19CE670561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51" y="465932"/>
            <a:ext cx="9334497" cy="2667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BF8615C-0E3D-9259-41C9-6206592F3A96}"/>
              </a:ext>
            </a:extLst>
          </p:cNvPr>
          <p:cNvSpPr txBox="1"/>
          <p:nvPr/>
        </p:nvSpPr>
        <p:spPr>
          <a:xfrm>
            <a:off x="2013495" y="3725069"/>
            <a:ext cx="8318433" cy="14311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solidFill>
                  <a:srgbClr val="FFFFFF"/>
                </a:solidFill>
              </a:rPr>
              <a:t>Medical Assistant Training Program</a:t>
            </a:r>
          </a:p>
          <a:p>
            <a:pPr algn="ctr"/>
            <a:endParaRPr lang="en-US" sz="700" dirty="0">
              <a:solidFill>
                <a:srgbClr val="FFFFFF"/>
              </a:solidFill>
            </a:endParaRPr>
          </a:p>
          <a:p>
            <a:pPr algn="ctr"/>
            <a:r>
              <a:rPr lang="en-US" sz="3600" dirty="0">
                <a:solidFill>
                  <a:srgbClr val="FFFFFF"/>
                </a:solidFill>
              </a:rPr>
              <a:t>Fall 2026 Information Meeting</a:t>
            </a:r>
          </a:p>
        </p:txBody>
      </p:sp>
    </p:spTree>
    <p:extLst>
      <p:ext uri="{BB962C8B-B14F-4D97-AF65-F5344CB8AC3E}">
        <p14:creationId xmlns:p14="http://schemas.microsoft.com/office/powerpoint/2010/main" val="21717129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5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14388D6-A25C-F247-0124-B9EABB890C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E0B7A-A4CA-09A3-7DAF-FEA2857BC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30476"/>
            <a:ext cx="10515600" cy="107446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>
                <a:solidFill>
                  <a:srgbClr val="FFFFFF"/>
                </a:solidFill>
                <a:latin typeface="Aptos ExtraBold" panose="020B0004020202020204" pitchFamily="34" charset="0"/>
              </a:rPr>
              <a:t>Clinical Externship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2F6591-52CA-1243-7C42-5EFB95C54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404938"/>
            <a:ext cx="10515600" cy="4351338"/>
          </a:xfrm>
        </p:spPr>
        <p:txBody>
          <a:bodyPr/>
          <a:lstStyle/>
          <a:p>
            <a:pPr marL="0" lvl="0" indent="0">
              <a:buNone/>
            </a:pPr>
            <a:r>
              <a:rPr lang="en-US" sz="280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Healthcare facility requirements are subject to the regulations of the clinical site and CR’s policies and are subject to change.</a:t>
            </a:r>
          </a:p>
          <a:p>
            <a:pPr marL="1371600" lvl="2" indent="-457200"/>
            <a:r>
              <a:rPr lang="en-US" sz="280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Cleared Background Check </a:t>
            </a:r>
          </a:p>
          <a:p>
            <a:pPr marL="1371600" lvl="2" indent="-457200"/>
            <a:r>
              <a:rPr lang="en-US" sz="280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Immunizations</a:t>
            </a:r>
          </a:p>
          <a:p>
            <a:pPr marL="1371600" lvl="2" indent="-457200"/>
            <a:r>
              <a:rPr lang="en-US" sz="280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CPR Certification</a:t>
            </a:r>
          </a:p>
          <a:p>
            <a:pPr marL="1371600" lvl="2" indent="-457200"/>
            <a:r>
              <a:rPr lang="en-US" sz="280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Physical Exam</a:t>
            </a:r>
          </a:p>
          <a:p>
            <a:pPr marL="1371600" lvl="2" indent="-457200"/>
            <a:r>
              <a:rPr lang="en-US" sz="280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 Certification</a:t>
            </a:r>
          </a:p>
          <a:p>
            <a:pPr marL="0" indent="0">
              <a:buNone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8552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5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EEB2C6B-74C5-BAE9-3369-B496C1025B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F7DC7E-9F7A-174F-D94D-F40874D15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50" y="179044"/>
            <a:ext cx="10515600" cy="1432779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  <a:latin typeface="Aptos ExtraBold" panose="020B0004020202020204" pitchFamily="34" charset="0"/>
              </a:rPr>
              <a:t>Program Tuition – FREE!</a:t>
            </a:r>
            <a:br>
              <a:rPr lang="en-US" sz="2700" dirty="0">
                <a:solidFill>
                  <a:srgbClr val="FFFFFF"/>
                </a:solidFill>
                <a:latin typeface="Aptos ExtraBold" panose="020B0004020202020204" pitchFamily="34" charset="0"/>
              </a:rPr>
            </a:br>
            <a:r>
              <a:rPr lang="en-US" sz="2200" i="1" dirty="0">
                <a:solidFill>
                  <a:srgbClr val="FFFFFF"/>
                </a:solidFill>
                <a:latin typeface="Aptos ExtraBold" panose="020B0004020202020204" pitchFamily="34" charset="0"/>
              </a:rPr>
              <a:t>(a $3,500.00 value)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1B1588-BC86-C8B4-51CE-0262CC0C33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797802"/>
            <a:ext cx="12192000" cy="467200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600" b="1" u="sng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Includes</a:t>
            </a:r>
            <a:endParaRPr lang="en-US" sz="2600" u="sng" dirty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702946" lvl="1" indent="-342900">
              <a:lnSpc>
                <a:spcPct val="110000"/>
              </a:lnSpc>
            </a:pPr>
            <a:r>
              <a:rPr lang="en-US" sz="24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 201: Medical Assistant Training Program Lecture &amp; Labs.</a:t>
            </a:r>
          </a:p>
          <a:p>
            <a:pPr marL="702946" lvl="1" indent="-342900">
              <a:lnSpc>
                <a:spcPct val="110000"/>
              </a:lnSpc>
            </a:pPr>
            <a:r>
              <a:rPr lang="en-US" sz="24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 201A: Clinical rotation in a healthcare facility to meet the requirements of the certifying body. </a:t>
            </a:r>
            <a:r>
              <a:rPr lang="en-US" sz="22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(unpaid) </a:t>
            </a:r>
          </a:p>
          <a:p>
            <a:pPr marL="702946" lvl="1" indent="-342900">
              <a:lnSpc>
                <a:spcPct val="110000"/>
              </a:lnSpc>
            </a:pPr>
            <a:r>
              <a:rPr lang="en-US" sz="24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Certified Clinical Medical Assistant Examination (NHA).</a:t>
            </a:r>
          </a:p>
          <a:p>
            <a:pPr marL="702946" lvl="1" indent="-342900">
              <a:lnSpc>
                <a:spcPct val="110000"/>
              </a:lnSpc>
            </a:pPr>
            <a:r>
              <a:rPr lang="en-US" sz="24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CPR for Healthcare Providers (BLS) Certification.</a:t>
            </a:r>
          </a:p>
          <a:p>
            <a:pPr marL="702946" lvl="1" indent="-342900">
              <a:lnSpc>
                <a:spcPct val="110000"/>
              </a:lnSpc>
            </a:pPr>
            <a:r>
              <a:rPr lang="en-US" sz="24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Injections &amp; Venipuncture Certification.</a:t>
            </a:r>
          </a:p>
          <a:p>
            <a:pPr marL="702946" lvl="1" indent="-342900">
              <a:lnSpc>
                <a:spcPct val="110000"/>
              </a:lnSpc>
              <a:spcBef>
                <a:spcPts val="600"/>
              </a:spcBef>
            </a:pPr>
            <a:r>
              <a:rPr lang="en-US" sz="24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 review book, handouts, stethoscope and all lab supplies for entire program.</a:t>
            </a:r>
          </a:p>
          <a:p>
            <a:pPr marL="702946" lvl="1" indent="-342900">
              <a:lnSpc>
                <a:spcPct val="110000"/>
              </a:lnSpc>
              <a:spcBef>
                <a:spcPts val="600"/>
              </a:spcBef>
            </a:pPr>
            <a:r>
              <a:rPr lang="en-US" sz="24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Job preparation skills: resume preparation, cover letter, interview practice and negotiations with employers.</a:t>
            </a:r>
            <a:endParaRPr lang="en-US" sz="2400" strike="sngStrike" dirty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en-US" sz="24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8681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5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CC6A15E-9BD6-4A16-BBBA-DECDC74EEF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35CDA1-B659-0AD2-D022-7C621C54F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43599"/>
            <a:ext cx="12001500" cy="1354211"/>
          </a:xfrm>
        </p:spPr>
        <p:txBody>
          <a:bodyPr>
            <a:noAutofit/>
          </a:bodyPr>
          <a:lstStyle/>
          <a:p>
            <a:pPr algn="ctr"/>
            <a:r>
              <a:rPr lang="en-US" sz="4800">
                <a:solidFill>
                  <a:srgbClr val="FFFFFF"/>
                </a:solidFill>
                <a:latin typeface="Aptos ExtraBold" panose="020B0004020202020204" pitchFamily="34" charset="0"/>
              </a:rPr>
              <a:t>Program Costs (Not Covered)</a:t>
            </a:r>
            <a:br>
              <a:rPr lang="en-US" sz="4800">
                <a:solidFill>
                  <a:srgbClr val="FFFFFF"/>
                </a:solidFill>
                <a:latin typeface="Aptos ExtraBold" panose="020B0004020202020204" pitchFamily="34" charset="0"/>
              </a:rPr>
            </a:br>
            <a:r>
              <a:rPr lang="en-US" sz="3200">
                <a:solidFill>
                  <a:srgbClr val="FFFFFF"/>
                </a:solidFill>
                <a:latin typeface="Aptos ExtraBold" panose="020B0004020202020204" pitchFamily="34" charset="0"/>
              </a:rPr>
              <a:t>Approximately $300-$400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AC17F3-8183-7646-4A07-A79A23AA0C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562" y="1825625"/>
            <a:ext cx="11609238" cy="4351338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sz="2400">
                <a:solidFill>
                  <a:schemeClr val="accent4">
                    <a:lumMod val="20000"/>
                    <a:lumOff val="8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Textbook: </a:t>
            </a:r>
            <a:r>
              <a:rPr lang="en-US" sz="2000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Pearson’s Comprehensive Medical Assisting: Administrative and Clinical 								</a:t>
            </a:r>
            <a:r>
              <a:rPr lang="en-US" sz="2000">
                <a:solidFill>
                  <a:schemeClr val="accent4">
                    <a:lumMod val="20000"/>
                    <a:lumOff val="8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</a:t>
            </a:r>
            <a:r>
              <a:rPr lang="en-US" sz="2000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Competencies, 5th Edition </a:t>
            </a:r>
            <a:r>
              <a:rPr lang="en-US" i="1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(approx. $165.00)</a:t>
            </a:r>
            <a:endParaRPr lang="en-US" sz="2400" i="1">
              <a:solidFill>
                <a:schemeClr val="accent4">
                  <a:lumMod val="20000"/>
                  <a:lumOff val="80000"/>
                </a:schemeClr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i="0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	Scrubs for lab days </a:t>
            </a:r>
            <a:r>
              <a:rPr lang="en-US" sz="2400" b="1" i="0" u="sng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and</a:t>
            </a:r>
            <a:r>
              <a:rPr lang="en-US" sz="2400" i="0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externship </a:t>
            </a:r>
            <a:r>
              <a:rPr lang="en-US" i="1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(approx. $40.00/pair)</a:t>
            </a:r>
          </a:p>
          <a:p>
            <a:pPr>
              <a:lnSpc>
                <a:spcPct val="150000"/>
              </a:lnSpc>
            </a:pPr>
            <a:r>
              <a:rPr lang="en-US" sz="240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Background check through Castle Branch </a:t>
            </a:r>
            <a:r>
              <a:rPr lang="en-US" i="1">
                <a:solidFill>
                  <a:schemeClr val="accent4">
                    <a:lumMod val="20000"/>
                    <a:lumOff val="8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(approx. $40.00)</a:t>
            </a:r>
            <a:endParaRPr lang="en-US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Physical exam – </a:t>
            </a:r>
            <a:r>
              <a:rPr lang="en-US" sz="2400" i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i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cost will vary based on your doctor’s fee and your insurance</a:t>
            </a:r>
            <a:r>
              <a:rPr lang="en-US" sz="2400" i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sz="240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Immunizations – updates, boosters, titers </a:t>
            </a:r>
            <a:r>
              <a:rPr lang="en-US" i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(cost will vary based on what is needed)</a:t>
            </a:r>
          </a:p>
          <a:p>
            <a:pPr>
              <a:lnSpc>
                <a:spcPct val="150000"/>
              </a:lnSpc>
            </a:pPr>
            <a:r>
              <a:rPr lang="en-US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r>
              <a:rPr lang="en-US" sz="240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Comfortable,  closed-toe shoes</a:t>
            </a:r>
            <a:r>
              <a:rPr lang="en-US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</a:p>
          <a:p>
            <a:pPr marL="0" lvl="0" indent="0">
              <a:lnSpc>
                <a:spcPct val="150000"/>
              </a:lnSpc>
              <a:buNone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4099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5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E32D34B-45E8-085F-D608-BAD08B682A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566DE-E4FB-0ECC-7DF8-EF18E8E77F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450" y="387626"/>
            <a:ext cx="10515600" cy="1074462"/>
          </a:xfrm>
        </p:spPr>
        <p:txBody>
          <a:bodyPr>
            <a:normAutofit/>
          </a:bodyPr>
          <a:lstStyle/>
          <a:p>
            <a:pPr algn="ctr"/>
            <a:r>
              <a:rPr lang="en-US" sz="5400">
                <a:solidFill>
                  <a:srgbClr val="FFFFFF"/>
                </a:solidFill>
                <a:latin typeface="Aptos ExtraBold" panose="020B0004020202020204" pitchFamily="34" charset="0"/>
              </a:rPr>
              <a:t>Immunization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4EC623-59A2-1F48-CEF6-85BF656659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1253331"/>
            <a:ext cx="11544300" cy="5716812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b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Immunizations</a:t>
            </a:r>
            <a:r>
              <a:rPr lang="en-US" sz="360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are </a:t>
            </a:r>
            <a:r>
              <a:rPr lang="en-US" sz="2800" b="1" u="sng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absolutely required! No exceptions!</a:t>
            </a:r>
          </a:p>
          <a:p>
            <a:r>
              <a:rPr lang="en-US" sz="240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Can be obtained through your doctor, a pharmacy or from </a:t>
            </a:r>
            <a:r>
              <a:rPr lang="en-US" sz="2400" b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Public Health Main Clinic, Eureka </a:t>
            </a:r>
            <a:r>
              <a:rPr lang="en-US" sz="240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529 I Street, Eureka 707-445-6200.</a:t>
            </a:r>
          </a:p>
          <a:p>
            <a:r>
              <a:rPr lang="en-US" sz="240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Most likely received many of these as young children.</a:t>
            </a:r>
          </a:p>
          <a:p>
            <a:r>
              <a:rPr lang="en-US" sz="240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If your records indicate that you’ve been immunized, you do not have to get again. </a:t>
            </a:r>
          </a:p>
          <a:p>
            <a:pPr marL="0" indent="0">
              <a:buNone/>
            </a:pPr>
            <a:r>
              <a:rPr lang="en-US" sz="240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(in most cases)</a:t>
            </a:r>
          </a:p>
          <a:p>
            <a:r>
              <a:rPr lang="en-US" sz="240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If you think you’ve already had these/had the illness, but do not have documentation 	Request a Quantitative Titer: This will show whether you have the antibodies or not.   	If no antibodies are present, then you will need a vaccine.</a:t>
            </a:r>
          </a:p>
          <a:p>
            <a:endParaRPr lang="en-US" sz="240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14400" lvl="2" indent="0">
              <a:spcBef>
                <a:spcPts val="600"/>
              </a:spcBef>
              <a:buNone/>
            </a:pPr>
            <a:endParaRPr lang="en-US" sz="280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14400" lvl="2" indent="0">
              <a:spcBef>
                <a:spcPts val="600"/>
              </a:spcBef>
              <a:buNone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9881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5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3D59072-7871-682F-D79B-067095B8C4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560C2FE-E36C-AF25-A17E-36E421A198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4451622"/>
              </p:ext>
            </p:extLst>
          </p:nvPr>
        </p:nvGraphicFramePr>
        <p:xfrm>
          <a:off x="706249" y="676276"/>
          <a:ext cx="10957301" cy="5051423"/>
        </p:xfrm>
        <a:graphic>
          <a:graphicData uri="http://schemas.openxmlformats.org/drawingml/2006/table">
            <a:tbl>
              <a:tblPr/>
              <a:tblGrid>
                <a:gridCol w="5289731">
                  <a:extLst>
                    <a:ext uri="{9D8B030D-6E8A-4147-A177-3AD203B41FA5}">
                      <a16:colId xmlns:a16="http://schemas.microsoft.com/office/drawing/2014/main" val="479303395"/>
                    </a:ext>
                  </a:extLst>
                </a:gridCol>
                <a:gridCol w="5667570">
                  <a:extLst>
                    <a:ext uri="{9D8B030D-6E8A-4147-A177-3AD203B41FA5}">
                      <a16:colId xmlns:a16="http://schemas.microsoft.com/office/drawing/2014/main" val="3406902933"/>
                    </a:ext>
                  </a:extLst>
                </a:gridCol>
              </a:tblGrid>
              <a:tr h="604063">
                <a:tc>
                  <a:txBody>
                    <a:bodyPr/>
                    <a:lstStyle/>
                    <a:p>
                      <a:pPr algn="ctr" rtl="0" fontAlgn="ctr"/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Avenir Next LT Pro" panose="020B0504020202020204" pitchFamily="34" charset="0"/>
                        </a:rPr>
                        <a:t>Approximate Cost*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0444925"/>
                  </a:ext>
                </a:extLst>
              </a:tr>
              <a:tr h="105812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MMR </a:t>
                      </a:r>
                      <a:b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</a:b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Measles, mumps, rubella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D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$17.00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D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1393005"/>
                  </a:ext>
                </a:extLst>
              </a:tr>
              <a:tr h="60406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Avenir Next LT Pro" panose="020B0504020202020204" pitchFamily="34" charset="0"/>
                        </a:rPr>
                        <a:t>Varicella/Chicken Pox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FFFFFF"/>
                          </a:solidFill>
                          <a:effectLst/>
                          <a:latin typeface="Avenir Next LT Pro" panose="020B0504020202020204" pitchFamily="34" charset="0"/>
                        </a:rPr>
                        <a:t>$129.00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2313237"/>
                  </a:ext>
                </a:extLst>
              </a:tr>
              <a:tr h="60406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Hepatitis B Series</a:t>
                      </a:r>
                    </a:p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6 months from 1</a:t>
                      </a:r>
                      <a:r>
                        <a:rPr lang="en-US" sz="1100" b="1" i="0" u="none" strike="noStrike" baseline="3000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st</a:t>
                      </a: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 -3</a:t>
                      </a:r>
                      <a:r>
                        <a:rPr lang="en-US" sz="1100" b="1" i="0" u="none" strike="noStrike" baseline="3000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rd</a:t>
                      </a: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 immunization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D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$55/per dose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D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9630802"/>
                  </a:ext>
                </a:extLst>
              </a:tr>
              <a:tr h="105812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Avenir Next LT Pro" panose="020B0504020202020204" pitchFamily="34" charset="0"/>
                        </a:rPr>
                        <a:t>TDAP </a:t>
                      </a:r>
                      <a:b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Avenir Next LT Pro" panose="020B0504020202020204" pitchFamily="34" charset="0"/>
                        </a:rPr>
                      </a:br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Avenir Next LT Pro" panose="020B0504020202020204" pitchFamily="34" charset="0"/>
                        </a:rPr>
                        <a:t>Tetanus, diphtheria, and pertussis</a:t>
                      </a:r>
                      <a:endParaRPr lang="en-US" sz="1800" b="1" i="0" u="none" strike="noStrike">
                        <a:solidFill>
                          <a:srgbClr val="FFFFFF"/>
                        </a:solidFill>
                        <a:effectLst/>
                        <a:latin typeface="Avenir Next LT Pro" panose="020B05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FFFFFF"/>
                          </a:solidFill>
                          <a:effectLst/>
                          <a:latin typeface="Avenir Next LT Pro" panose="020B0504020202020204" pitchFamily="34" charset="0"/>
                        </a:rPr>
                        <a:t>varies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5306608"/>
                  </a:ext>
                </a:extLst>
              </a:tr>
              <a:tr h="112299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 TB</a:t>
                      </a:r>
                      <a:b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</a:b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Tuberculosis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D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varies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D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9976489"/>
                  </a:ext>
                </a:extLst>
              </a:tr>
            </a:tbl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73B0A680-D19E-624C-0926-8C40DE53D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958" y="-96668"/>
            <a:ext cx="10515600" cy="64595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>
                <a:solidFill>
                  <a:srgbClr val="FFFFFF"/>
                </a:solidFill>
                <a:latin typeface="Aptos ExtraBold" panose="020B0004020202020204" pitchFamily="34" charset="0"/>
              </a:rPr>
              <a:t>Immunization Requirements</a:t>
            </a:r>
          </a:p>
        </p:txBody>
      </p:sp>
    </p:spTree>
    <p:extLst>
      <p:ext uri="{BB962C8B-B14F-4D97-AF65-F5344CB8AC3E}">
        <p14:creationId xmlns:p14="http://schemas.microsoft.com/office/powerpoint/2010/main" val="42868069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5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27E6F40-162A-955F-3509-614D396D0C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BB6A6-B972-74EC-B725-9C85EE0AC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00343"/>
            <a:ext cx="10882542" cy="1122450"/>
          </a:xfrm>
        </p:spPr>
        <p:txBody>
          <a:bodyPr>
            <a:normAutofit/>
          </a:bodyPr>
          <a:lstStyle/>
          <a:p>
            <a:pPr algn="ctr"/>
            <a:r>
              <a:rPr lang="en-US" sz="5400">
                <a:solidFill>
                  <a:srgbClr val="FFFFFF"/>
                </a:solidFill>
                <a:latin typeface="Aptos ExtraBold" panose="020B0004020202020204" pitchFamily="34" charset="0"/>
              </a:rPr>
              <a:t>Getting Started at CR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07229D-F5C2-97B8-52BF-0B6ED16BD3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973" y="1887618"/>
            <a:ext cx="11445248" cy="4545678"/>
          </a:xfrm>
        </p:spPr>
        <p:txBody>
          <a:bodyPr/>
          <a:lstStyle/>
          <a:p>
            <a:pPr marL="0" indent="0">
              <a:buNone/>
            </a:pPr>
            <a:r>
              <a:rPr lang="en-US" sz="3200" kern="100">
                <a:solidFill>
                  <a:srgbClr val="FFFFFF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Must apply to the College first</a:t>
            </a:r>
          </a:p>
          <a:p>
            <a:pPr marL="411480" lvl="1" indent="0">
              <a:buNone/>
            </a:pPr>
            <a:r>
              <a:rPr lang="en-US" sz="2800">
                <a:hlinkClick r:id="rId4"/>
              </a:rPr>
              <a:t>Apply to CR</a:t>
            </a:r>
            <a:endParaRPr lang="en-US" sz="280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en-US" sz="280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Please note:</a:t>
            </a:r>
          </a:p>
          <a:p>
            <a:r>
              <a:rPr lang="en-US" sz="280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If you’ve NEVER taken a credit or noncredit course – you must apply</a:t>
            </a:r>
          </a:p>
          <a:p>
            <a:r>
              <a:rPr lang="en-US" sz="280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If you are NOT currently taking a credit or noncredit course – you must re-apply</a:t>
            </a:r>
          </a:p>
          <a:p>
            <a:r>
              <a:rPr lang="en-US" sz="280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Spring 2025 or Fall 2025 students – </a:t>
            </a:r>
            <a:r>
              <a:rPr lang="en-US" sz="2800" b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do not </a:t>
            </a:r>
            <a:r>
              <a:rPr lang="en-US" sz="280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need to re-apply</a:t>
            </a:r>
          </a:p>
          <a:p>
            <a:pPr marL="0" indent="0">
              <a:buNone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370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5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6F57812-7C25-5C39-CF35-9A19613242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6CF98-D032-A927-E89F-964F24441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32914"/>
            <a:ext cx="11529447" cy="107446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b="1">
                <a:solidFill>
                  <a:srgbClr val="FFFFFF"/>
                </a:solidFill>
                <a:latin typeface="Aptos ExtraBold" panose="020B0004020202020204" pitchFamily="34" charset="0"/>
                <a:ea typeface="Cambria" panose="02040503050406030204" pitchFamily="18" charset="0"/>
              </a:rPr>
              <a:t>Application Packet: </a:t>
            </a:r>
            <a:br>
              <a:rPr lang="en-US" sz="6000" b="1">
                <a:solidFill>
                  <a:srgbClr val="FFFFFF"/>
                </a:solidFill>
                <a:latin typeface="Aptos ExtraBold" panose="020B0004020202020204" pitchFamily="34" charset="0"/>
                <a:ea typeface="Cambria" panose="02040503050406030204" pitchFamily="18" charset="0"/>
              </a:rPr>
            </a:br>
            <a:r>
              <a:rPr lang="en-US" sz="6000" b="1">
                <a:solidFill>
                  <a:srgbClr val="FFFFFF"/>
                </a:solidFill>
                <a:latin typeface="Aptos ExtraBold" panose="020B0004020202020204" pitchFamily="34" charset="0"/>
                <a:ea typeface="Cambria" panose="02040503050406030204" pitchFamily="18" charset="0"/>
              </a:rPr>
              <a:t>	Process &amp; Timelines </a:t>
            </a:r>
            <a:br>
              <a:rPr lang="en-US" sz="4400" b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72D570-A5E6-AECF-290F-537FD14C4D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399" y="2015964"/>
            <a:ext cx="1170380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Application packet Information available now,  on the program webpage: </a:t>
            </a:r>
            <a:r>
              <a:rPr lang="en-US" sz="3200">
                <a:hlinkClick r:id="rId4"/>
              </a:rPr>
              <a:t>Medical Assisting</a:t>
            </a:r>
            <a:endParaRPr lang="en-US" sz="3200" b="1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3200" b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Application packet MUST include: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200" i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 </a:t>
            </a:r>
            <a:r>
              <a:rPr lang="en-US" sz="2400" i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forms and/or instructions are all on the program webpage.</a:t>
            </a:r>
          </a:p>
          <a:p>
            <a:r>
              <a:rPr lang="en-US" sz="320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Completed Medical Assistant Training Program Application</a:t>
            </a:r>
          </a:p>
          <a:p>
            <a:r>
              <a:rPr lang="en-US" sz="320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Completed Background Check</a:t>
            </a:r>
          </a:p>
          <a:p>
            <a:r>
              <a:rPr lang="en-US" sz="320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High School Diploma, Transcripts or Equivalency	 </a:t>
            </a:r>
          </a:p>
          <a:p>
            <a:endParaRPr lang="en-US">
              <a:solidFill>
                <a:srgbClr val="FFFFFF"/>
              </a:solidFill>
            </a:endParaRPr>
          </a:p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0126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5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E18190-41D0-0547-D8B7-50F356BB2D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B5A50-D8FD-23B7-4D12-DDB33F4E7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1428"/>
            <a:ext cx="10515600" cy="1074462"/>
          </a:xfrm>
        </p:spPr>
        <p:txBody>
          <a:bodyPr>
            <a:noAutofit/>
          </a:bodyPr>
          <a:lstStyle/>
          <a:p>
            <a:pPr algn="ctr"/>
            <a:r>
              <a:rPr lang="en-US" sz="5400" b="1">
                <a:solidFill>
                  <a:srgbClr val="FFFFFF"/>
                </a:solidFill>
                <a:latin typeface="Aptos ExtraBold" panose="020B0004020202020204" pitchFamily="34" charset="0"/>
                <a:ea typeface="Cambria" panose="02040503050406030204" pitchFamily="18" charset="0"/>
              </a:rPr>
              <a:t>Application Packet: </a:t>
            </a:r>
            <a:br>
              <a:rPr lang="en-US" sz="5400" b="1">
                <a:solidFill>
                  <a:srgbClr val="FFFFFF"/>
                </a:solidFill>
                <a:latin typeface="Aptos ExtraBold" panose="020B0004020202020204" pitchFamily="34" charset="0"/>
                <a:ea typeface="Cambria" panose="02040503050406030204" pitchFamily="18" charset="0"/>
              </a:rPr>
            </a:br>
            <a:r>
              <a:rPr lang="en-US" sz="5400" b="1">
                <a:solidFill>
                  <a:srgbClr val="FFFFFF"/>
                </a:solidFill>
                <a:latin typeface="Aptos ExtraBold" panose="020B0004020202020204" pitchFamily="34" charset="0"/>
                <a:ea typeface="Cambria" panose="02040503050406030204" pitchFamily="18" charset="0"/>
              </a:rPr>
              <a:t>	Process &amp; Timelines</a:t>
            </a:r>
            <a:endParaRPr lang="en-US" sz="540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E54460-609E-83D3-33D8-56CAF40654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513" y="1756229"/>
            <a:ext cx="11611429" cy="5133789"/>
          </a:xfrm>
        </p:spPr>
        <p:txBody>
          <a:bodyPr>
            <a:normAutofit fontScale="92500" lnSpcReduction="20000"/>
          </a:bodyPr>
          <a:lstStyle/>
          <a:p>
            <a:pPr marL="0" lvl="0" indent="0" algn="ctr">
              <a:lnSpc>
                <a:spcPct val="15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Open application period: June 17</a:t>
            </a:r>
            <a:r>
              <a:rPr lang="en-US" sz="2400" b="1" baseline="300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</a:t>
            </a:r>
            <a:r>
              <a:rPr lang="en-US" sz="2400" b="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– July 27th</a:t>
            </a:r>
            <a:r>
              <a:rPr lang="en-US" sz="2400" b="1" baseline="300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</a:t>
            </a:r>
            <a:r>
              <a:rPr lang="en-US" sz="2400" b="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, 2026, at 5:00pm</a:t>
            </a:r>
          </a:p>
          <a:p>
            <a:pPr marL="0" lvl="0" indent="0">
              <a:lnSpc>
                <a:spcPct val="15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Applicants drawn via random lottery: July 29</a:t>
            </a:r>
            <a:r>
              <a:rPr lang="en-US" sz="2400" b="1" baseline="300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</a:t>
            </a:r>
            <a:r>
              <a:rPr lang="en-US" sz="2400" b="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2026</a:t>
            </a:r>
          </a:p>
          <a:p>
            <a:pPr marL="0" lvl="0" indent="0">
              <a:lnSpc>
                <a:spcPct val="15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Notifications will be </a:t>
            </a:r>
            <a:r>
              <a:rPr lang="en-US" sz="2400" b="1" u="sng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emailed</a:t>
            </a:r>
            <a:r>
              <a:rPr lang="en-US" sz="24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by </a:t>
            </a:r>
            <a:r>
              <a:rPr lang="en-US" sz="2400" b="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July 29</a:t>
            </a:r>
            <a:r>
              <a:rPr lang="en-US" sz="2400" b="1" baseline="300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</a:t>
            </a:r>
            <a:r>
              <a:rPr lang="en-US" sz="2400" b="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411480" lvl="1" indent="0">
              <a:buNone/>
            </a:pPr>
            <a:r>
              <a:rPr lang="en-US" sz="24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Accepted students will receive: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Acceptance letter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Add Card 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Immunization List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Physical Exam Form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US" sz="2000" i="1" dirty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lvl="1" indent="0">
              <a:buNone/>
            </a:pPr>
            <a:r>
              <a:rPr lang="en-US" sz="2000" b="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Add Card will be sent for electronic signature via Adobe Sign, and must be completed  by August 3</a:t>
            </a:r>
            <a:r>
              <a:rPr lang="en-US" sz="2000" b="1" baseline="300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rd</a:t>
            </a:r>
            <a:r>
              <a:rPr lang="en-US" sz="2000" b="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endParaRPr lang="en-US" sz="2000" b="1" strike="sngStrike" dirty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lvl="1" indent="0">
              <a:buNone/>
            </a:pPr>
            <a:r>
              <a:rPr lang="en-US" sz="2000" b="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		If not submitted by the deadline, you forfeit your seat in the program</a:t>
            </a:r>
          </a:p>
          <a:p>
            <a:pPr marL="457200" lvl="1" indent="0">
              <a:buNone/>
            </a:pPr>
            <a:r>
              <a:rPr lang="en-US" sz="2000" b="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		</a:t>
            </a:r>
            <a:r>
              <a:rPr lang="en-US" sz="2000" b="1" u="sng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Please </a:t>
            </a:r>
            <a:r>
              <a:rPr lang="en-US" sz="20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notify our office ASAP if you are no longer interested by emailing ace@redwoods.edu </a:t>
            </a:r>
          </a:p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4EA2F2-4BDB-9176-43C4-59C29B6923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4605" y="3069633"/>
            <a:ext cx="3447163" cy="2365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4660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5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179F25E-8234-4A3A-43AB-DB7D6248C7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4A3BAFF-81F9-8000-9CA3-0989E0FE8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514" y="189757"/>
            <a:ext cx="10515600" cy="1074462"/>
          </a:xfrm>
        </p:spPr>
        <p:txBody>
          <a:bodyPr>
            <a:noAutofit/>
          </a:bodyPr>
          <a:lstStyle/>
          <a:p>
            <a:pPr algn="ctr"/>
            <a:r>
              <a:rPr lang="en-US" sz="5400" b="1">
                <a:solidFill>
                  <a:srgbClr val="FFFFFF"/>
                </a:solidFill>
                <a:latin typeface="Aptos ExtraBold" panose="020B0004020202020204" pitchFamily="34" charset="0"/>
                <a:ea typeface="Cambria" panose="02040503050406030204" pitchFamily="18" charset="0"/>
              </a:rPr>
              <a:t>Application Packet: </a:t>
            </a:r>
            <a:br>
              <a:rPr lang="en-US" sz="5400" b="1">
                <a:solidFill>
                  <a:srgbClr val="FFFFFF"/>
                </a:solidFill>
                <a:latin typeface="Aptos ExtraBold" panose="020B0004020202020204" pitchFamily="34" charset="0"/>
                <a:ea typeface="Cambria" panose="02040503050406030204" pitchFamily="18" charset="0"/>
              </a:rPr>
            </a:br>
            <a:r>
              <a:rPr lang="en-US" sz="5400" b="1">
                <a:solidFill>
                  <a:srgbClr val="FFFFFF"/>
                </a:solidFill>
                <a:latin typeface="Aptos ExtraBold" panose="020B0004020202020204" pitchFamily="34" charset="0"/>
                <a:ea typeface="Cambria" panose="02040503050406030204" pitchFamily="18" charset="0"/>
              </a:rPr>
              <a:t>	Process &amp; Timelines</a:t>
            </a:r>
            <a:endParaRPr lang="en-US" sz="5400">
              <a:solidFill>
                <a:srgbClr val="FFFFFF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F263840-B6C1-F249-5B3B-DE497004B8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9966" y="2035353"/>
            <a:ext cx="11520084" cy="4632890"/>
          </a:xfrm>
        </p:spPr>
        <p:txBody>
          <a:bodyPr>
            <a:normAutofit fontScale="32500" lnSpcReduction="20000"/>
          </a:bodyPr>
          <a:lstStyle/>
          <a:p>
            <a:pPr marL="0" indent="0" algn="l">
              <a:spcBef>
                <a:spcPts val="1200"/>
              </a:spcBef>
              <a:buNone/>
            </a:pPr>
            <a:r>
              <a:rPr lang="en-US" sz="9600" u="sng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WAITLISTED STUDENTS</a:t>
            </a:r>
          </a:p>
          <a:p>
            <a:pPr algn="l">
              <a:spcBef>
                <a:spcPts val="1200"/>
              </a:spcBef>
            </a:pPr>
            <a:endParaRPr lang="en-US" sz="2000" u="sng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l">
              <a:spcBef>
                <a:spcPts val="1200"/>
              </a:spcBef>
              <a:buNone/>
            </a:pPr>
            <a:r>
              <a:rPr lang="en-US" sz="960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Waitlisted students receive:</a:t>
            </a:r>
          </a:p>
          <a:p>
            <a:pPr marL="0" indent="0" algn="l">
              <a:spcBef>
                <a:spcPts val="1200"/>
              </a:spcBef>
              <a:buNone/>
            </a:pPr>
            <a:r>
              <a:rPr lang="en-US" sz="3500" i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r>
              <a:rPr lang="en-US" sz="490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Waitlist letter, with their waitlist # (3 of 26, for example)</a:t>
            </a:r>
          </a:p>
          <a:p>
            <a:pPr marL="0" indent="0" algn="l">
              <a:spcBef>
                <a:spcPts val="1200"/>
              </a:spcBef>
              <a:buNone/>
            </a:pPr>
            <a:r>
              <a:rPr lang="en-US" sz="490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Immunization List</a:t>
            </a:r>
          </a:p>
          <a:p>
            <a:pPr marL="0" indent="0" algn="l">
              <a:spcBef>
                <a:spcPts val="1200"/>
              </a:spcBef>
              <a:buNone/>
            </a:pPr>
            <a:r>
              <a:rPr lang="en-US" sz="490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Physical  Exam Form</a:t>
            </a:r>
          </a:p>
          <a:p>
            <a:pPr algn="l">
              <a:spcBef>
                <a:spcPts val="1200"/>
              </a:spcBef>
            </a:pPr>
            <a:endParaRPr lang="en-US" sz="280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l">
              <a:spcBef>
                <a:spcPts val="1200"/>
              </a:spcBef>
              <a:buNone/>
            </a:pPr>
            <a:r>
              <a:rPr lang="en-US" sz="860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You will be </a:t>
            </a:r>
            <a:r>
              <a:rPr lang="en-US" sz="8600" u="sng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called</a:t>
            </a:r>
            <a:r>
              <a:rPr lang="en-US" sz="860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and emailed if a seat becomes available, in the order you were drawn in the lottery. </a:t>
            </a:r>
          </a:p>
          <a:p>
            <a:pPr marL="0" indent="0" algn="l">
              <a:spcBef>
                <a:spcPts val="1200"/>
              </a:spcBef>
              <a:buNone/>
            </a:pPr>
            <a:endParaRPr lang="en-US" sz="860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l">
              <a:spcBef>
                <a:spcPts val="1200"/>
              </a:spcBef>
              <a:buNone/>
            </a:pPr>
            <a:r>
              <a:rPr lang="en-US" sz="740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 seat could become available during the Mandatory Orientation meeting</a:t>
            </a:r>
            <a:r>
              <a:rPr lang="en-US" sz="860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! </a:t>
            </a:r>
          </a:p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9449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5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B6E8BFC-BFC1-94E0-6E34-905B978F08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FA8B780-548F-9ACE-1190-4FE6E7C36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50" y="444776"/>
            <a:ext cx="10515600" cy="107446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600">
                <a:solidFill>
                  <a:srgbClr val="FFFFFF"/>
                </a:solidFill>
                <a:latin typeface="Aptos ExtraBold" panose="020B0004020202020204" pitchFamily="34" charset="0"/>
              </a:rPr>
              <a:t>Some additional tips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D5AE5C7-A2E8-1A0A-CBC9-50078FD276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50" y="1806574"/>
            <a:ext cx="11339666" cy="460664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We strongly encourage you to submit your immunization records once you have completed your application packet</a:t>
            </a:r>
          </a:p>
          <a:p>
            <a:pPr marL="0" indent="0" algn="ctr">
              <a:buNone/>
            </a:pPr>
            <a:endParaRPr lang="en-US" sz="3200" b="1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ctr">
              <a:buNone/>
            </a:pPr>
            <a:r>
              <a:rPr lang="en-US" sz="320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We can review what you already have, at any time!</a:t>
            </a:r>
          </a:p>
          <a:p>
            <a:pPr algn="ctr"/>
            <a:endParaRPr lang="en-US" sz="320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ctr">
              <a:buNone/>
            </a:pPr>
            <a:r>
              <a:rPr lang="en-US" sz="320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If you have any questions, please reach out to our office as soon as possible! </a:t>
            </a:r>
          </a:p>
          <a:p>
            <a:endParaRPr lang="en-US" sz="160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75593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15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34A49AD-10D7-B884-C00A-975FFC258C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AE4709-9804-54E4-6814-B152D000D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974" y="183335"/>
            <a:ext cx="11956026" cy="996536"/>
          </a:xfrm>
        </p:spPr>
        <p:txBody>
          <a:bodyPr>
            <a:normAutofit/>
          </a:bodyPr>
          <a:lstStyle/>
          <a:p>
            <a:pPr algn="ctr"/>
            <a:r>
              <a:rPr lang="en-US" sz="5400" b="1">
                <a:solidFill>
                  <a:srgbClr val="FFFFFF"/>
                </a:solidFill>
                <a:latin typeface="Aptos ExtraBold" panose="020F0502020204030204" pitchFamily="34" charset="0"/>
              </a:rPr>
              <a:t>Welcome and Introductions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830F4FD8-41D1-34D8-ED0C-3E93FB8027B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0" y="1825625"/>
            <a:ext cx="10515600" cy="2046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sz="4400" b="1" u="sng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Instructors</a:t>
            </a:r>
          </a:p>
          <a:p>
            <a:pPr marL="0" indent="0" algn="ctr">
              <a:buNone/>
            </a:pPr>
            <a:r>
              <a:rPr lang="en-US" sz="3200">
                <a:solidFill>
                  <a:srgbClr val="FFFFFF"/>
                </a:solidFill>
                <a:latin typeface="Aptos" panose="020B0004020202020204" pitchFamily="34" charset="0"/>
                <a:ea typeface="Cambria" panose="02040503050406030204" pitchFamily="18" charset="0"/>
              </a:rPr>
              <a:t>Daniel L. Doble, CCMA</a:t>
            </a:r>
          </a:p>
          <a:p>
            <a:pPr marL="0" indent="0" algn="ctr">
              <a:buNone/>
            </a:pPr>
            <a:r>
              <a:rPr lang="en-US" sz="3200">
                <a:solidFill>
                  <a:srgbClr val="FFFFFF"/>
                </a:solidFill>
                <a:latin typeface="Aptos" panose="020B0004020202020204" pitchFamily="34" charset="0"/>
                <a:ea typeface="Cambria" panose="02040503050406030204" pitchFamily="18" charset="0"/>
              </a:rPr>
              <a:t>Patricia R.E. Harris, PhD, RN, CNS</a:t>
            </a:r>
            <a:endParaRPr lang="en-US" sz="360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76379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5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3547F14-C5EE-3E3D-DEF5-62C7E22793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FB64C-9AEF-4FF6-C2B6-6E0AF26DE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444776"/>
            <a:ext cx="10515600" cy="1074462"/>
          </a:xfrm>
        </p:spPr>
        <p:txBody>
          <a:bodyPr>
            <a:normAutofit/>
          </a:bodyPr>
          <a:lstStyle/>
          <a:p>
            <a:pPr algn="ctr"/>
            <a:r>
              <a:rPr lang="en-US" sz="6000">
                <a:solidFill>
                  <a:srgbClr val="FFFFFF"/>
                </a:solidFill>
                <a:latin typeface="Aptos ExtraBold" panose="020B0004020202020204" pitchFamily="34" charset="0"/>
              </a:rPr>
              <a:t>Questions??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48817F-E532-24E9-B760-E541544CC6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948" y="1825624"/>
            <a:ext cx="10881852" cy="4587600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Email: </a:t>
            </a:r>
            <a:r>
              <a:rPr lang="en-US" sz="40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ace@redwoods.edu</a:t>
            </a:r>
            <a:r>
              <a:rPr lang="en-US" sz="40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marL="0" indent="0" algn="ctr">
              <a:buNone/>
            </a:pPr>
            <a:endParaRPr lang="en-US" sz="4000" dirty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ctr">
              <a:buNone/>
            </a:pPr>
            <a:r>
              <a:rPr lang="en-US" sz="40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Phone: 707-476-4500</a:t>
            </a:r>
          </a:p>
          <a:p>
            <a:pPr marL="0" indent="0" algn="ctr">
              <a:buNone/>
            </a:pPr>
            <a:endParaRPr lang="en-US" sz="4000" dirty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ctr">
              <a:buNone/>
            </a:pPr>
            <a:r>
              <a:rPr lang="en-US" sz="40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Office hours: Monday </a:t>
            </a:r>
            <a:r>
              <a:rPr lang="en-US" sz="400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– Thursday </a:t>
            </a:r>
            <a:r>
              <a:rPr lang="en-US" sz="40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8:30a-4:30p </a:t>
            </a:r>
          </a:p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2173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90489-5CFD-C1FD-3AFF-B12C52744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974" y="350754"/>
            <a:ext cx="11710220" cy="947104"/>
          </a:xfrm>
        </p:spPr>
        <p:txBody>
          <a:bodyPr>
            <a:normAutofit/>
          </a:bodyPr>
          <a:lstStyle/>
          <a:p>
            <a:pPr algn="ctr"/>
            <a:r>
              <a:rPr lang="en-US" sz="5400" b="1">
                <a:solidFill>
                  <a:srgbClr val="FFFFFF"/>
                </a:solidFill>
                <a:latin typeface="Aptos ExtraBold" panose="020B0004020202020204" pitchFamily="34" charset="0"/>
              </a:rPr>
              <a:t>Topics to be covered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9F5B93-AAC4-3E20-E9AF-2122E63773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4600">
                <a:solidFill>
                  <a:srgbClr val="FFFFFF"/>
                </a:solidFill>
                <a:latin typeface="Aptos" panose="020B0004020202020204" pitchFamily="34" charset="0"/>
                <a:ea typeface="Cambria" panose="02040503050406030204" pitchFamily="18" charset="0"/>
              </a:rPr>
              <a:t>	Medical Assisting – is it right for me?</a:t>
            </a:r>
          </a:p>
          <a:p>
            <a:endParaRPr lang="en-US" sz="4600">
              <a:solidFill>
                <a:srgbClr val="FFFFFF"/>
              </a:solidFill>
              <a:latin typeface="Aptos" panose="020B0004020202020204" pitchFamily="34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en-US" sz="4600">
                <a:solidFill>
                  <a:srgbClr val="FFFFFF"/>
                </a:solidFill>
                <a:latin typeface="Aptos" panose="020B0004020202020204" pitchFamily="34" charset="0"/>
                <a:ea typeface="Cambria" panose="02040503050406030204" pitchFamily="18" charset="0"/>
              </a:rPr>
              <a:t>	Program details</a:t>
            </a:r>
          </a:p>
          <a:p>
            <a:endParaRPr lang="en-US" sz="4600">
              <a:solidFill>
                <a:srgbClr val="FFFFFF"/>
              </a:solidFill>
              <a:latin typeface="Aptos" panose="020B0004020202020204" pitchFamily="34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en-US" sz="4600">
                <a:solidFill>
                  <a:srgbClr val="FFFFFF"/>
                </a:solidFill>
                <a:latin typeface="Aptos" panose="020B0004020202020204" pitchFamily="34" charset="0"/>
                <a:ea typeface="Cambria" panose="02040503050406030204" pitchFamily="18" charset="0"/>
              </a:rPr>
              <a:t>	Dates and format</a:t>
            </a:r>
          </a:p>
          <a:p>
            <a:endParaRPr lang="en-US" sz="4600">
              <a:solidFill>
                <a:srgbClr val="FFFFFF"/>
              </a:solidFill>
              <a:latin typeface="Aptos" panose="020B0004020202020204" pitchFamily="34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en-US" sz="4600">
                <a:solidFill>
                  <a:srgbClr val="FFFFFF"/>
                </a:solidFill>
                <a:latin typeface="Aptos" panose="020B0004020202020204" pitchFamily="34" charset="0"/>
                <a:ea typeface="Cambria" panose="02040503050406030204" pitchFamily="18" charset="0"/>
              </a:rPr>
              <a:t>	Costs / fees </a:t>
            </a:r>
          </a:p>
          <a:p>
            <a:endParaRPr lang="en-US" sz="4600">
              <a:solidFill>
                <a:srgbClr val="FFFFFF"/>
              </a:solidFill>
              <a:latin typeface="Aptos" panose="020B0004020202020204" pitchFamily="34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en-US" sz="4600">
                <a:solidFill>
                  <a:srgbClr val="FFFFFF"/>
                </a:solidFill>
                <a:latin typeface="Aptos" panose="020B0004020202020204" pitchFamily="34" charset="0"/>
                <a:ea typeface="Cambria" panose="02040503050406030204" pitchFamily="18" charset="0"/>
              </a:rPr>
              <a:t>	Application packet and process</a:t>
            </a:r>
          </a:p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0561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5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C0B3C39-23E0-10B8-4A09-033694C29C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2C0E008-4C7F-8551-41B4-9608358D6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" y="454301"/>
            <a:ext cx="11925300" cy="1074462"/>
          </a:xfrm>
        </p:spPr>
        <p:txBody>
          <a:bodyPr>
            <a:normAutofit/>
          </a:bodyPr>
          <a:lstStyle/>
          <a:p>
            <a:pPr algn="ctr"/>
            <a:r>
              <a:rPr lang="en-US" sz="5400">
                <a:solidFill>
                  <a:srgbClr val="FFFFFF"/>
                </a:solidFill>
                <a:latin typeface="Aptos ExtraBold" panose="020B0004020202020204" pitchFamily="34" charset="0"/>
              </a:rPr>
              <a:t>About the Program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A57BC8D-86EE-7D7D-FA96-9802DF0DE5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528762"/>
            <a:ext cx="11925300" cy="4605337"/>
          </a:xfrm>
        </p:spPr>
        <p:txBody>
          <a:bodyPr>
            <a:normAutofit fontScale="55000" lnSpcReduction="20000"/>
          </a:bodyPr>
          <a:lstStyle/>
          <a:p>
            <a:pPr marL="0" lvl="0" indent="0">
              <a:lnSpc>
                <a:spcPct val="150000"/>
              </a:lnSpc>
              <a:buNone/>
            </a:pPr>
            <a:r>
              <a:rPr lang="en-US" sz="380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Noncredit program</a:t>
            </a:r>
          </a:p>
          <a:p>
            <a:pPr marL="0" lvl="0" indent="0">
              <a:lnSpc>
                <a:spcPct val="150000"/>
              </a:lnSpc>
              <a:buNone/>
            </a:pPr>
            <a:r>
              <a:rPr lang="en-US" sz="380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Nationally recognized certification exam taken after end of program</a:t>
            </a:r>
          </a:p>
          <a:p>
            <a:pPr marL="0" lvl="0" indent="0">
              <a:lnSpc>
                <a:spcPct val="150000"/>
              </a:lnSpc>
              <a:buNone/>
            </a:pPr>
            <a:r>
              <a:rPr lang="en-US" sz="380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Program includes:	</a:t>
            </a:r>
          </a:p>
          <a:p>
            <a:pPr marL="457200" lvl="1" indent="0">
              <a:buNone/>
            </a:pPr>
            <a:r>
              <a:rPr lang="en-US" sz="290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Medical Terminology</a:t>
            </a:r>
          </a:p>
          <a:p>
            <a:pPr marL="457200" lvl="1" indent="0">
              <a:buNone/>
            </a:pPr>
            <a:r>
              <a:rPr lang="en-US" sz="290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CPR Training</a:t>
            </a:r>
          </a:p>
          <a:p>
            <a:pPr marL="457200" lvl="1" indent="0">
              <a:buNone/>
            </a:pPr>
            <a:r>
              <a:rPr lang="en-US" sz="290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Front office and back office Medical Assistant skills</a:t>
            </a:r>
          </a:p>
          <a:p>
            <a:pPr marL="457200" lvl="1" indent="0">
              <a:buNone/>
            </a:pPr>
            <a:r>
              <a:rPr lang="en-US" sz="290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Venipuncture and Injection Certification</a:t>
            </a:r>
          </a:p>
          <a:p>
            <a:pPr marL="457200" lvl="1" indent="0">
              <a:buNone/>
            </a:pPr>
            <a:r>
              <a:rPr lang="en-US" sz="290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Basic Healthcare Office Procedures</a:t>
            </a:r>
          </a:p>
          <a:p>
            <a:pPr marL="457200" lvl="1" indent="0">
              <a:buNone/>
            </a:pPr>
            <a:r>
              <a:rPr lang="en-US" sz="290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Clinical Externship at a Local Healthcare Facility</a:t>
            </a:r>
          </a:p>
          <a:p>
            <a:pPr lvl="1"/>
            <a:endParaRPr lang="en-US" sz="290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lvl="0" indent="0">
              <a:lnSpc>
                <a:spcPct val="150000"/>
              </a:lnSpc>
              <a:buNone/>
            </a:pPr>
            <a:r>
              <a:rPr lang="en-US" sz="380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Two course Program completed in one semester – MA 201 &amp; MA 201A</a:t>
            </a:r>
          </a:p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6761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5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E0A85DD-CA1B-EEDF-F4E3-C8C75F0120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558D6D90-87F5-A243-26B3-8554E9451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278" y="151599"/>
            <a:ext cx="10771322" cy="1074462"/>
          </a:xfrm>
        </p:spPr>
        <p:txBody>
          <a:bodyPr>
            <a:noAutofit/>
          </a:bodyPr>
          <a:lstStyle/>
          <a:p>
            <a:pPr algn="ctr"/>
            <a:r>
              <a:rPr lang="en-US" sz="5400">
                <a:solidFill>
                  <a:srgbClr val="FFFFFF"/>
                </a:solidFill>
                <a:latin typeface="Aptos ExtraBold" panose="020B0004020202020204" pitchFamily="34" charset="0"/>
              </a:rPr>
              <a:t>Medical Assisting: </a:t>
            </a:r>
            <a:br>
              <a:rPr lang="en-US" sz="5400">
                <a:solidFill>
                  <a:srgbClr val="FFFFFF"/>
                </a:solidFill>
                <a:latin typeface="Aptos ExtraBold" panose="020B0004020202020204" pitchFamily="34" charset="0"/>
              </a:rPr>
            </a:br>
            <a:r>
              <a:rPr lang="en-US" sz="5400">
                <a:solidFill>
                  <a:srgbClr val="FFFFFF"/>
                </a:solidFill>
                <a:latin typeface="Aptos ExtraBold" panose="020B0004020202020204" pitchFamily="34" charset="0"/>
              </a:rPr>
              <a:t>Is it for me?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72E62EB-B7C5-6693-AF86-1EB48C2F66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278" y="2039399"/>
            <a:ext cx="12231840" cy="481860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800" b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May not be for someone if</a:t>
            </a:r>
          </a:p>
          <a:p>
            <a:pPr marL="457200" lvl="1" indent="0">
              <a:buNone/>
            </a:pPr>
            <a:r>
              <a:rPr lang="en-US" sz="280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Dislike bodily fluids (blood, urines, feces, vomit, bodily fluids or people that are ill)</a:t>
            </a:r>
          </a:p>
          <a:p>
            <a:pPr marL="457200" lvl="1" indent="0">
              <a:buNone/>
            </a:pPr>
            <a:r>
              <a:rPr lang="en-US" sz="280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Dislike touching people or being touched</a:t>
            </a:r>
          </a:p>
          <a:p>
            <a:pPr marL="457200" lvl="1" indent="0">
              <a:buNone/>
            </a:pPr>
            <a:r>
              <a:rPr lang="en-US" sz="280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Lack patience with people</a:t>
            </a:r>
          </a:p>
          <a:p>
            <a:pPr marL="457200" lvl="1" indent="0">
              <a:buNone/>
            </a:pPr>
            <a:r>
              <a:rPr lang="en-US" sz="280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Unable pass a drug test or criminal background check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endParaRPr lang="en-US" sz="280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en-US" sz="2800" b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For someone if</a:t>
            </a:r>
          </a:p>
          <a:p>
            <a:pPr marL="457200" lvl="1" indent="0">
              <a:buNone/>
            </a:pPr>
            <a:r>
              <a:rPr lang="en-US" sz="280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Enjoy working with people</a:t>
            </a:r>
          </a:p>
          <a:p>
            <a:pPr marL="457200" lvl="1" indent="0">
              <a:buNone/>
            </a:pPr>
            <a:r>
              <a:rPr lang="en-US" sz="280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Exhibit patience in various situations</a:t>
            </a:r>
          </a:p>
          <a:p>
            <a:pPr marL="457200" lvl="1" indent="0">
              <a:buNone/>
            </a:pPr>
            <a:r>
              <a:rPr lang="en-US" sz="280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Empathetic – you are dealing with patients on the best and worst days </a:t>
            </a:r>
          </a:p>
          <a:p>
            <a:pPr marL="457200" lvl="1" indent="0">
              <a:buNone/>
            </a:pPr>
            <a:r>
              <a:rPr lang="en-US" sz="280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Looking for a great career as a Medical Assistant or in the healthcare industry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6151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5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0D7480E-037F-1C46-A63E-F1369B9BC6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3B529-631E-0ABF-5941-5402F723A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287172"/>
            <a:ext cx="11798300" cy="1074462"/>
          </a:xfrm>
        </p:spPr>
        <p:txBody>
          <a:bodyPr>
            <a:noAutofit/>
          </a:bodyPr>
          <a:lstStyle/>
          <a:p>
            <a:pPr algn="ctr"/>
            <a:r>
              <a:rPr lang="en-US" sz="5400">
                <a:solidFill>
                  <a:srgbClr val="FFFFFF"/>
                </a:solidFill>
                <a:latin typeface="Aptos ExtraBold" panose="020B0004020202020204" pitchFamily="34" charset="0"/>
              </a:rPr>
              <a:t>Demands of the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1400B1-EE72-1AF2-B1CB-788DF5902A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962150"/>
            <a:ext cx="11658600" cy="4894428"/>
          </a:xfrm>
        </p:spPr>
        <p:txBody>
          <a:bodyPr>
            <a:normAutofit fontScale="92500" lnSpcReduction="10000"/>
          </a:bodyPr>
          <a:lstStyle/>
          <a:p>
            <a:r>
              <a:rPr lang="en-US" sz="260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Most students find it difficult to work more than part time.</a:t>
            </a:r>
          </a:p>
          <a:p>
            <a:r>
              <a:rPr lang="en-US" sz="260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Clinical scheduling, coursework, assignments, etc. cannot be altered due to an individuals outside employment.</a:t>
            </a:r>
          </a:p>
          <a:p>
            <a:r>
              <a:rPr lang="en-US" sz="260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Reliable transportation.</a:t>
            </a:r>
          </a:p>
          <a:p>
            <a:r>
              <a:rPr lang="en-US" sz="260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Reliable childcare (if applicable)</a:t>
            </a:r>
          </a:p>
          <a:p>
            <a:r>
              <a:rPr lang="en-US" sz="260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Ability to be </a:t>
            </a:r>
            <a:r>
              <a:rPr lang="en-US" sz="2600" u="sng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punctua</a:t>
            </a:r>
            <a:r>
              <a:rPr lang="en-US" sz="260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 to assigned classes and clinical locations. </a:t>
            </a:r>
          </a:p>
          <a:p>
            <a:r>
              <a:rPr lang="en-US" sz="260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Tardiness is not an acceptable performance standard in the professional world, or for this program.</a:t>
            </a:r>
          </a:p>
          <a:p>
            <a:pPr lvl="2"/>
            <a:endParaRPr lang="en-US" sz="260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14400" lvl="2" indent="0">
              <a:buNone/>
            </a:pPr>
            <a:r>
              <a:rPr lang="en-US" sz="3200" b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If you have any hesitations about your ability to commit to this program, please contact our office.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9911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5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2B0ACC2-65BA-9DCB-671B-96A6BECDA0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6F1F5-FE00-8E70-0F2C-BE828081D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452" y="389641"/>
            <a:ext cx="10515600" cy="1074462"/>
          </a:xfrm>
        </p:spPr>
        <p:txBody>
          <a:bodyPr>
            <a:noAutofit/>
          </a:bodyPr>
          <a:lstStyle/>
          <a:p>
            <a:pPr algn="ctr"/>
            <a:r>
              <a:rPr lang="en-US" sz="5400">
                <a:solidFill>
                  <a:srgbClr val="FFFFFF"/>
                </a:solidFill>
                <a:latin typeface="Aptos ExtraBold" panose="020B0004020202020204" pitchFamily="34" charset="0"/>
              </a:rPr>
              <a:t>Demands of the program</a:t>
            </a:r>
            <a:endParaRPr lang="en-US" sz="540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C1379-CFF3-8AB1-EAAF-30734C50B8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5452" y="1941740"/>
            <a:ext cx="11572698" cy="4351338"/>
          </a:xfrm>
        </p:spPr>
        <p:txBody>
          <a:bodyPr>
            <a:normAutofit fontScale="92500" lnSpcReduction="20000"/>
          </a:bodyPr>
          <a:lstStyle/>
          <a:p>
            <a:pPr marL="0" indent="0" algn="l">
              <a:buNone/>
            </a:pPr>
            <a:r>
              <a:rPr lang="en-US" sz="2200" u="sng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All Medical Assisting students must possess the following</a:t>
            </a:r>
          </a:p>
          <a:p>
            <a:pPr marL="0" indent="0" algn="l">
              <a:buNone/>
            </a:pPr>
            <a:r>
              <a:rPr lang="en-US" sz="220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	Sufficient computer literacy skills to: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2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Conduct internet research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2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Communicate by email, over the phone and in person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2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Create / upload electronic documents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2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Manage data storage devices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2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Use web–based instructional materials and applications.</a:t>
            </a:r>
          </a:p>
          <a:p>
            <a:pPr marL="0" indent="0" algn="l">
              <a:buNone/>
            </a:pPr>
            <a:endParaRPr lang="en-US" sz="220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l">
              <a:buNone/>
            </a:pPr>
            <a:r>
              <a:rPr lang="en-US" sz="220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Those without these skills are strongly encouraged to take one or both of the following courses </a:t>
            </a:r>
            <a:r>
              <a:rPr lang="en-US" sz="2200" u="sng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prior to applying for the program</a:t>
            </a:r>
            <a:r>
              <a:rPr lang="en-US" sz="220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2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	EDUC 207 – Getting Started with Computers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2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EDUC 203 – Getting Started in Online Classes with Canvas</a:t>
            </a:r>
            <a:endParaRPr lang="en-US" sz="202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6554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5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F9D8766-8996-6DB4-2EF1-A76B20037D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387E4-BD72-B8C6-B455-12A9693815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07737"/>
            <a:ext cx="10515600" cy="1074462"/>
          </a:xfrm>
        </p:spPr>
        <p:txBody>
          <a:bodyPr>
            <a:normAutofit/>
          </a:bodyPr>
          <a:lstStyle/>
          <a:p>
            <a:pPr algn="ctr"/>
            <a:r>
              <a:rPr lang="en-US" sz="5400">
                <a:solidFill>
                  <a:srgbClr val="FFFFFF"/>
                </a:solidFill>
                <a:latin typeface="Aptos ExtraBold" panose="020B0004020202020204" pitchFamily="34" charset="0"/>
              </a:rPr>
              <a:t>Program Dates and Format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8085CB-0EA0-13B5-6C9B-BAE393061F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772" y="1582199"/>
            <a:ext cx="10515600" cy="5065344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sz="5000" b="1" u="sng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Full program dates</a:t>
            </a:r>
          </a:p>
          <a:p>
            <a:pPr marL="457200" lvl="1" indent="0">
              <a:buNone/>
            </a:pPr>
            <a:r>
              <a:rPr lang="en-US" sz="45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August 24</a:t>
            </a:r>
            <a:r>
              <a:rPr lang="en-US" sz="4500" baseline="300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</a:t>
            </a:r>
            <a:r>
              <a:rPr lang="en-US" sz="45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– December 18</a:t>
            </a:r>
            <a:r>
              <a:rPr lang="en-US" sz="4500" baseline="300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</a:t>
            </a:r>
            <a:r>
              <a:rPr lang="en-US" sz="45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endParaRPr lang="en-US" b="1" dirty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500" b="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Mandatory Orientation</a:t>
            </a:r>
          </a:p>
          <a:p>
            <a:pPr marL="45720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44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August 17</a:t>
            </a:r>
            <a:r>
              <a:rPr lang="en-US" sz="4400" baseline="300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</a:t>
            </a:r>
            <a:r>
              <a:rPr lang="en-US" sz="44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/ 9:00a-2:00p </a:t>
            </a:r>
          </a:p>
          <a:p>
            <a:pPr marL="914400" lvl="1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dirty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600" b="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Hybrid format  (Online and face to face learning</a:t>
            </a:r>
            <a:r>
              <a:rPr lang="en-US" sz="2700" b="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marL="45720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400" b="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Online</a:t>
            </a:r>
          </a:p>
          <a:p>
            <a:pPr marL="914400" lvl="2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400" b="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Lecture: Tuesdays and Thursdays 9a-10a</a:t>
            </a:r>
          </a:p>
          <a:p>
            <a:pPr marL="1371600" lvl="3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4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Technology Requirements: Computer with high-speed internet connection, webcam</a:t>
            </a:r>
          </a:p>
          <a:p>
            <a:pPr marL="45720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400" b="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Face to Face</a:t>
            </a:r>
          </a:p>
          <a:p>
            <a:pPr marL="914400" lvl="2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4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r>
              <a:rPr lang="en-US" sz="3400" b="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Labs: Mondays and Wednesdays 9a-5p</a:t>
            </a:r>
          </a:p>
          <a:p>
            <a:pPr marL="914400" lvl="2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4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Midterm, Final &amp; NHA Exam</a:t>
            </a:r>
          </a:p>
          <a:p>
            <a:pPr marL="822960" lvl="2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4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Location: Eureka Downtown Site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endParaRPr lang="en-US" sz="3400" dirty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400" b="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Clinical Externship: 144 hours </a:t>
            </a:r>
          </a:p>
          <a:p>
            <a:pPr marL="45720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400" b="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r>
              <a:rPr lang="en-US" sz="34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November 2026/ December 2026 – actual dates tba</a:t>
            </a:r>
          </a:p>
          <a:p>
            <a:pPr marL="914400" lvl="2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3400" dirty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400" b="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National Certification Exam </a:t>
            </a:r>
          </a:p>
          <a:p>
            <a:pPr marL="914400" lvl="2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4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	December 14</a:t>
            </a:r>
            <a:r>
              <a:rPr lang="en-US" sz="3400" baseline="300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</a:t>
            </a:r>
            <a:r>
              <a:rPr lang="en-US" sz="34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2026</a:t>
            </a:r>
            <a:endParaRPr lang="en-US" sz="3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3348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5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B229D63-7756-FA53-E778-BE940CD98A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53A8A8-A5CD-5168-5089-14A715A32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00" y="540026"/>
            <a:ext cx="10515600" cy="1074462"/>
          </a:xfrm>
        </p:spPr>
        <p:txBody>
          <a:bodyPr>
            <a:normAutofit/>
          </a:bodyPr>
          <a:lstStyle/>
          <a:p>
            <a:pPr algn="ctr"/>
            <a:r>
              <a:rPr lang="en-US" sz="5400">
                <a:solidFill>
                  <a:srgbClr val="FFFFFF"/>
                </a:solidFill>
                <a:latin typeface="Aptos ExtraBold" panose="020B0004020202020204" pitchFamily="34" charset="0"/>
              </a:rPr>
              <a:t>Mandatory Orientation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1040DC-AA30-0E9D-B8BE-62A9417C49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825625"/>
            <a:ext cx="11087100" cy="4351338"/>
          </a:xfrm>
        </p:spPr>
        <p:txBody>
          <a:bodyPr>
            <a:normAutofit fontScale="77500" lnSpcReduction="20000"/>
          </a:bodyPr>
          <a:lstStyle/>
          <a:p>
            <a:pPr marL="411480" lvl="1" indent="0">
              <a:buNone/>
            </a:pPr>
            <a:r>
              <a:rPr lang="en-US" sz="3600" b="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August 17th,   9:00a-2:00p</a:t>
            </a:r>
          </a:p>
          <a:p>
            <a:pPr lvl="1"/>
            <a:r>
              <a:rPr lang="en-US" sz="34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Expectations and guidelines</a:t>
            </a:r>
          </a:p>
          <a:p>
            <a:pPr lvl="1"/>
            <a:r>
              <a:rPr lang="en-US" sz="34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Overview of program materials</a:t>
            </a:r>
          </a:p>
          <a:p>
            <a:pPr lvl="1"/>
            <a:r>
              <a:rPr lang="en-US" sz="34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Review of Medical Assisting Handbook</a:t>
            </a:r>
          </a:p>
          <a:p>
            <a:pPr lvl="1"/>
            <a:r>
              <a:rPr lang="en-US" sz="34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Overview of documents to be signed electronically</a:t>
            </a:r>
          </a:p>
          <a:p>
            <a:pPr lvl="1"/>
            <a:r>
              <a:rPr lang="en-US" sz="34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r>
              <a:rPr lang="en-US" sz="3400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MyCRPortal</a:t>
            </a:r>
            <a:r>
              <a:rPr lang="en-US" sz="34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set-up and overview, NHA account set-up	</a:t>
            </a:r>
          </a:p>
          <a:p>
            <a:pPr lvl="1"/>
            <a:endParaRPr lang="en-US" sz="3400" dirty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lvl="1" indent="0">
              <a:buNone/>
            </a:pPr>
            <a:r>
              <a:rPr lang="en-US" sz="34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*Note: Waitlisted students who have submitted all required immunizations are </a:t>
            </a:r>
            <a:r>
              <a:rPr lang="en-US" sz="3400" b="1" u="sng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highly </a:t>
            </a:r>
            <a:r>
              <a:rPr lang="en-US" sz="34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encouraged to attend the mandatory orientation in the event a seat opens up.*</a:t>
            </a:r>
            <a:endParaRPr lang="en-US" sz="3600" dirty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632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Custom 6">
      <a:dk1>
        <a:sysClr val="windowText" lastClr="000000"/>
      </a:dk1>
      <a:lt1>
        <a:srgbClr val="630B0A"/>
      </a:lt1>
      <a:dk2>
        <a:srgbClr val="630B0A"/>
      </a:dk2>
      <a:lt2>
        <a:srgbClr val="630B0A"/>
      </a:lt2>
      <a:accent1>
        <a:srgbClr val="630B0A"/>
      </a:accent1>
      <a:accent2>
        <a:srgbClr val="630B0A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Custom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82870DC7F82864880C9DA3475646A0E" ma:contentTypeVersion="17" ma:contentTypeDescription="Create a new document." ma:contentTypeScope="" ma:versionID="8590b3db5946dbdeeff5c2186b3af663">
  <xsd:schema xmlns:xsd="http://www.w3.org/2001/XMLSchema" xmlns:xs="http://www.w3.org/2001/XMLSchema" xmlns:p="http://schemas.microsoft.com/office/2006/metadata/properties" xmlns:ns3="1f346b23-6370-4286-957f-81545331a4f2" xmlns:ns4="f963d92e-a1b2-4bf2-bc45-6c8349c865a7" targetNamespace="http://schemas.microsoft.com/office/2006/metadata/properties" ma:root="true" ma:fieldsID="b0c219daf03c128db022b64391354054" ns3:_="" ns4:_="">
    <xsd:import namespace="1f346b23-6370-4286-957f-81545331a4f2"/>
    <xsd:import namespace="f963d92e-a1b2-4bf2-bc45-6c8349c865a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_activity" minOccurs="0"/>
                <xsd:element ref="ns3:MediaServiceObjectDetectorVersions" minOccurs="0"/>
                <xsd:element ref="ns3:MediaServiceDateTaken" minOccurs="0"/>
                <xsd:element ref="ns3:MediaServiceLocation" minOccurs="0"/>
                <xsd:element ref="ns3:MediaLengthInSeconds" minOccurs="0"/>
                <xsd:element ref="ns3:MediaServiceSystemTag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346b23-6370-4286-957f-81545331a4f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_activity" ma:index="17" nillable="true" ma:displayName="_activity" ma:hidden="true" ma:internalName="_activity">
      <xsd:simpleType>
        <xsd:restriction base="dms:Note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ystemTags" ma:index="22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4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63d92e-a1b2-4bf2-bc45-6c8349c865a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1f346b23-6370-4286-957f-81545331a4f2" xsi:nil="true"/>
  </documentManagement>
</p:properties>
</file>

<file path=customXml/itemProps1.xml><?xml version="1.0" encoding="utf-8"?>
<ds:datastoreItem xmlns:ds="http://schemas.openxmlformats.org/officeDocument/2006/customXml" ds:itemID="{DE63B5FE-F10C-4C5E-B2BE-0488E951DE99}">
  <ds:schemaRefs>
    <ds:schemaRef ds:uri="1f346b23-6370-4286-957f-81545331a4f2"/>
    <ds:schemaRef ds:uri="f963d92e-a1b2-4bf2-bc45-6c8349c865a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D7387487-839D-4B0C-896A-229B24564BB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9A0BD91-E413-4B68-972C-CB751744D480}">
  <ds:schemaRefs>
    <ds:schemaRef ds:uri="http://www.w3.org/XML/1998/namespace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1f346b23-6370-4286-957f-81545331a4f2"/>
    <ds:schemaRef ds:uri="http://schemas.microsoft.com/office/2006/documentManagement/types"/>
    <ds:schemaRef ds:uri="http://purl.org/dc/dcmitype/"/>
    <ds:schemaRef ds:uri="http://purl.org/dc/elements/1.1/"/>
    <ds:schemaRef ds:uri="f963d92e-a1b2-4bf2-bc45-6c8349c865a7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1363</Words>
  <Application>Microsoft Office PowerPoint</Application>
  <PresentationFormat>Widescreen</PresentationFormat>
  <Paragraphs>207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Calibri</vt:lpstr>
      <vt:lpstr>Wingdings 3</vt:lpstr>
      <vt:lpstr>Wingdings</vt:lpstr>
      <vt:lpstr>Aptos</vt:lpstr>
      <vt:lpstr>Times New Roman</vt:lpstr>
      <vt:lpstr>Aptos ExtraBold</vt:lpstr>
      <vt:lpstr>Avenir Next LT Pro</vt:lpstr>
      <vt:lpstr>Cambria</vt:lpstr>
      <vt:lpstr>Ion</vt:lpstr>
      <vt:lpstr>PowerPoint Presentation</vt:lpstr>
      <vt:lpstr>Welcome and Introductions</vt:lpstr>
      <vt:lpstr>Topics to be covered</vt:lpstr>
      <vt:lpstr>About the Program</vt:lpstr>
      <vt:lpstr>Medical Assisting:  Is it for me?</vt:lpstr>
      <vt:lpstr>Demands of the program</vt:lpstr>
      <vt:lpstr>Demands of the program</vt:lpstr>
      <vt:lpstr>Program Dates and Format</vt:lpstr>
      <vt:lpstr>Mandatory Orientation</vt:lpstr>
      <vt:lpstr>Clinical Externship Requirements</vt:lpstr>
      <vt:lpstr>Program Tuition – FREE! (a $3,500.00 value)</vt:lpstr>
      <vt:lpstr>Program Costs (Not Covered) Approximately $300-$400</vt:lpstr>
      <vt:lpstr>Immunization Information</vt:lpstr>
      <vt:lpstr>Immunization Requirements</vt:lpstr>
      <vt:lpstr>Getting Started at CR</vt:lpstr>
      <vt:lpstr>Application Packet:   Process &amp; Timelines  </vt:lpstr>
      <vt:lpstr>Application Packet:   Process &amp; Timelines</vt:lpstr>
      <vt:lpstr>Application Packet:   Process &amp; Timelines</vt:lpstr>
      <vt:lpstr>Some additional tips</vt:lpstr>
      <vt:lpstr>Questions??</vt:lpstr>
    </vt:vector>
  </TitlesOfParts>
  <Company>College of the Redwoods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Atkins, Amber</dc:creator>
  <cp:lastModifiedBy>Engman, Tami</cp:lastModifiedBy>
  <cp:revision>5</cp:revision>
  <cp:lastPrinted>2022-08-17T21:58:36Z</cp:lastPrinted>
  <dcterms:created xsi:type="dcterms:W3CDTF">2022-08-12T20:48:36Z</dcterms:created>
  <dcterms:modified xsi:type="dcterms:W3CDTF">2026-06-16T21:28:56Z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95b65281-30be-477e-ab72-69dd1df6454d_Enabled">
    <vt:lpwstr>true</vt:lpwstr>
  </property>
  <property fmtid="{D5CDD505-2E9C-101B-9397-08002B2CF9AE}" pid="3" name="MSIP_Label_95b65281-30be-477e-ab72-69dd1df6454d_SetDate">
    <vt:lpwstr>2023-07-12T20:20:55Z</vt:lpwstr>
  </property>
  <property fmtid="{D5CDD505-2E9C-101B-9397-08002B2CF9AE}" pid="4" name="MSIP_Label_95b65281-30be-477e-ab72-69dd1df6454d_Method">
    <vt:lpwstr>Standard</vt:lpwstr>
  </property>
  <property fmtid="{D5CDD505-2E9C-101B-9397-08002B2CF9AE}" pid="5" name="MSIP_Label_95b65281-30be-477e-ab72-69dd1df6454d_Name">
    <vt:lpwstr>defa4170-0d19-0005-0004-bc88714345d2</vt:lpwstr>
  </property>
  <property fmtid="{D5CDD505-2E9C-101B-9397-08002B2CF9AE}" pid="6" name="MSIP_Label_95b65281-30be-477e-ab72-69dd1df6454d_SiteId">
    <vt:lpwstr>8c90edff-0a72-43a7-9568-3eb28b3c8f82</vt:lpwstr>
  </property>
  <property fmtid="{D5CDD505-2E9C-101B-9397-08002B2CF9AE}" pid="7" name="MSIP_Label_95b65281-30be-477e-ab72-69dd1df6454d_ActionId">
    <vt:lpwstr>065c279f-0caa-4b68-a8f8-bc75541ef475</vt:lpwstr>
  </property>
  <property fmtid="{D5CDD505-2E9C-101B-9397-08002B2CF9AE}" pid="8" name="MSIP_Label_95b65281-30be-477e-ab72-69dd1df6454d_ContentBits">
    <vt:lpwstr>0</vt:lpwstr>
  </property>
  <property fmtid="{D5CDD505-2E9C-101B-9397-08002B2CF9AE}" pid="9" name="ContentTypeId">
    <vt:lpwstr>0x010100D82870DC7F82864880C9DA3475646A0E</vt:lpwstr>
  </property>
</Properties>
</file>