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79" r:id="rId7"/>
    <p:sldId id="280" r:id="rId8"/>
    <p:sldId id="260" r:id="rId9"/>
    <p:sldId id="263" r:id="rId10"/>
    <p:sldId id="276" r:id="rId11"/>
    <p:sldId id="268" r:id="rId12"/>
    <p:sldId id="269" r:id="rId13"/>
    <p:sldId id="267" r:id="rId14"/>
    <p:sldId id="275" r:id="rId15"/>
    <p:sldId id="278" r:id="rId16"/>
    <p:sldId id="264" r:id="rId17"/>
    <p:sldId id="265" r:id="rId18"/>
    <p:sldId id="277" r:id="rId19"/>
    <p:sldId id="281" r:id="rId20"/>
    <p:sldId id="282" r:id="rId21"/>
    <p:sldId id="266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14C3"/>
    <a:srgbClr val="FCE0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343" autoAdjust="0"/>
  </p:normalViewPr>
  <p:slideViewPr>
    <p:cSldViewPr snapToGrid="0">
      <p:cViewPr>
        <p:scale>
          <a:sx n="66" d="100"/>
          <a:sy n="66" d="100"/>
        </p:scale>
        <p:origin x="888" y="-4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2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7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6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8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7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0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1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5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1061C-C6DC-49CF-9A83-BB7E31F57BD6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D1DE6-72D2-4A57-BC1F-A9A13BF633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0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dwoods.edu/apply.php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dwoods.edu/adulted/Details/ArtMID/17955/ArticleID/5554/Medical-Assistant-Program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communityed@redwoods.ed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61" y="0"/>
            <a:ext cx="10048885" cy="388268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400" y="4238444"/>
            <a:ext cx="9144000" cy="2486822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Medical Assistant Program</a:t>
            </a:r>
          </a:p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Spring 2025</a:t>
            </a:r>
          </a:p>
          <a:p>
            <a:pPr>
              <a:spcBef>
                <a:spcPts val="1200"/>
              </a:spcBef>
            </a:pP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Adult &amp; Community Education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087" y="260325"/>
            <a:ext cx="8735675" cy="138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1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242" y="239018"/>
            <a:ext cx="8637557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Clinical Externship Entrance Requirements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346358" y="1292346"/>
            <a:ext cx="1118339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Healthcare facility requirements are subject to the regulations of the clinical site and CR’s policies and are subject to change.</a:t>
            </a:r>
          </a:p>
          <a:p>
            <a:pPr lvl="0"/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Background Check </a:t>
            </a:r>
          </a:p>
          <a:p>
            <a:pPr marL="1257300" lvl="2" indent="-342900"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Immunizations</a:t>
            </a:r>
          </a:p>
          <a:p>
            <a:pPr marL="1257300" lvl="2" indent="-342900"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CPR certification</a:t>
            </a:r>
          </a:p>
          <a:p>
            <a:pPr marL="1257300" lvl="2" indent="-342900"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Physical Exam</a:t>
            </a:r>
          </a:p>
          <a:p>
            <a:pPr marL="1257300" lvl="2" indent="-342900"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NHA Certification</a:t>
            </a:r>
          </a:p>
          <a:p>
            <a:pPr lvl="2"/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7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929" y="244501"/>
            <a:ext cx="417127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Program Fees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: Free</a:t>
            </a:r>
          </a:p>
        </p:txBody>
      </p:sp>
      <p:sp>
        <p:nvSpPr>
          <p:cNvPr id="3" name="Rectangle 2"/>
          <p:cNvSpPr/>
          <p:nvPr/>
        </p:nvSpPr>
        <p:spPr>
          <a:xfrm>
            <a:off x="509166" y="1074340"/>
            <a:ext cx="10909297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Includes: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Medical Assisting Program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CPR for Healthcare Providers (BLS) Certificate</a:t>
            </a: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Textbook, NHA review book, handouts, 2 scrub uniforms, stethoscope and all lab supplies</a:t>
            </a: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Clinical rotation in a healthcare facility to meet the requirements of the certifying body (unpaid)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National Medical Assisting Examination</a:t>
            </a: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Job preparation skills: resume preparation, cover letter, interview practice and negotiations with employers</a:t>
            </a:r>
            <a:endParaRPr lang="en-US" sz="28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94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55" y="225046"/>
            <a:ext cx="1165628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Other Anticipated Costs for the program: $300-$400 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057" y="1359447"/>
            <a:ext cx="11262493" cy="3157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Watch with second hand (not required)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Comfortable,  closed-toe shoes. </a:t>
            </a:r>
            <a:r>
              <a:rPr lang="en-US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No Crocs allowed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Background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check through Castle Branch: Approximately $35-$37.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Physical exam -cost will vary based on your doctor’s fee and your insurance. 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Immunizations - </a:t>
            </a:r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Approximately $250</a:t>
            </a:r>
            <a:endParaRPr lang="en-US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20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323" y="296145"/>
            <a:ext cx="5544275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Immunization Information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323" y="1133669"/>
            <a:ext cx="11675512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Immunizations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are </a:t>
            </a:r>
            <a:r>
              <a:rPr lang="en-US" sz="2800" b="1" u="sng" dirty="0">
                <a:latin typeface="Cambria" panose="02040503050406030204" pitchFamily="18" charset="0"/>
                <a:ea typeface="Cambria" panose="02040503050406030204" pitchFamily="18" charset="0"/>
              </a:rPr>
              <a:t>absolutely required!!!! No exceptions!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Can be obtained through your doctor, a pharmacy or at</a:t>
            </a:r>
          </a:p>
          <a:p>
            <a:pPr lvl="1">
              <a:spcBef>
                <a:spcPts val="600"/>
              </a:spcBef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Public Health Main Clinic, Eureka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592 I Street, Eureka, CA 95501</a:t>
            </a:r>
          </a:p>
          <a:p>
            <a:pPr lvl="1">
              <a:spcBef>
                <a:spcPts val="600"/>
              </a:spcBef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707-445-6200</a:t>
            </a:r>
          </a:p>
        </p:txBody>
      </p:sp>
    </p:spTree>
    <p:extLst>
      <p:ext uri="{BB962C8B-B14F-4D97-AF65-F5344CB8AC3E}">
        <p14:creationId xmlns:p14="http://schemas.microsoft.com/office/powerpoint/2010/main" val="1522565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82" y="307468"/>
            <a:ext cx="5443285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Immunization Information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53282" y="1051410"/>
            <a:ext cx="114300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If you already have the vaccine/ immunization, you do not have to get again</a:t>
            </a:r>
            <a:endParaRPr lang="en-US" sz="3600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If you think you’ve already had these or had the illness, but do not have documentation - </a:t>
            </a:r>
          </a:p>
          <a:p>
            <a:pPr marL="800100" lvl="1" indent="-342900">
              <a:buFont typeface="Wingdings" panose="05000000000000000000" pitchFamily="2" charset="2"/>
              <a:buChar char=""/>
            </a:pP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Getting a </a:t>
            </a:r>
            <a:r>
              <a:rPr lang="en-US" sz="36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Quantitative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Titer 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shows that you have the antibodies. If antibodies are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not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present, then you will need the immunization!</a:t>
            </a:r>
          </a:p>
        </p:txBody>
      </p:sp>
    </p:spTree>
    <p:extLst>
      <p:ext uri="{BB962C8B-B14F-4D97-AF65-F5344CB8AC3E}">
        <p14:creationId xmlns:p14="http://schemas.microsoft.com/office/powerpoint/2010/main" val="1695121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3010" y="354335"/>
            <a:ext cx="6021841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Immunization Requirements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C04FE9-6BDE-04E2-307F-769470EA1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7952"/>
              </p:ext>
            </p:extLst>
          </p:nvPr>
        </p:nvGraphicFramePr>
        <p:xfrm>
          <a:off x="448235" y="1356853"/>
          <a:ext cx="11114500" cy="4807973"/>
        </p:xfrm>
        <a:graphic>
          <a:graphicData uri="http://schemas.openxmlformats.org/drawingml/2006/table">
            <a:tbl>
              <a:tblPr/>
              <a:tblGrid>
                <a:gridCol w="5365620">
                  <a:extLst>
                    <a:ext uri="{9D8B030D-6E8A-4147-A177-3AD203B41FA5}">
                      <a16:colId xmlns:a16="http://schemas.microsoft.com/office/drawing/2014/main" val="2787632353"/>
                    </a:ext>
                  </a:extLst>
                </a:gridCol>
                <a:gridCol w="5748880">
                  <a:extLst>
                    <a:ext uri="{9D8B030D-6E8A-4147-A177-3AD203B41FA5}">
                      <a16:colId xmlns:a16="http://schemas.microsoft.com/office/drawing/2014/main" val="34709846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Immunization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Approximate Cost*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731517"/>
                  </a:ext>
                </a:extLst>
              </a:tr>
              <a:tr h="934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MMR </a:t>
                      </a:r>
                      <a:b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Measles, mumps, rubella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$17.00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21124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Varicella/Chicken Pox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$129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23076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Hepatitis B Series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$55/Per Dose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44067"/>
                  </a:ext>
                </a:extLst>
              </a:tr>
              <a:tr h="13522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TDAP </a:t>
                      </a:r>
                      <a:b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Tetanus, diptheria, and pertussis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Unknown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045172"/>
                  </a:ext>
                </a:extLst>
              </a:tr>
              <a:tr h="9682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 TB</a:t>
                      </a:r>
                      <a:b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</a:b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Tuberulosis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0"/>
                        </a:rPr>
                        <a:t>Unknown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286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5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417" y="219562"/>
            <a:ext cx="456740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>
                <a:latin typeface="Cambria" panose="02040503050406030204" pitchFamily="18" charset="0"/>
                <a:ea typeface="Cambria" panose="02040503050406030204" pitchFamily="18" charset="0"/>
              </a:rPr>
              <a:t>Getting Started at CR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0567" y="1364921"/>
            <a:ext cx="1110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5416" y="1364921"/>
            <a:ext cx="117935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Must Apply to the College First</a:t>
            </a:r>
          </a:p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Apply to CR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3000" dirty="0">
                <a:latin typeface="Cambria" panose="02040503050406030204" pitchFamily="18" charset="0"/>
                <a:ea typeface="Cambria" panose="02040503050406030204" pitchFamily="18" charset="0"/>
              </a:rPr>
              <a:t>Please note:</a:t>
            </a:r>
          </a:p>
          <a:p>
            <a:r>
              <a:rPr lang="en-US" sz="3000" dirty="0">
                <a:latin typeface="Cambria" panose="02040503050406030204" pitchFamily="18" charset="0"/>
                <a:ea typeface="Cambria" panose="02040503050406030204" pitchFamily="18" charset="0"/>
              </a:rPr>
              <a:t>---If you’ve NEVER taken a credit course – you must apply</a:t>
            </a:r>
          </a:p>
          <a:p>
            <a:r>
              <a:rPr lang="en-US" sz="3000" dirty="0">
                <a:latin typeface="Cambria" panose="02040503050406030204" pitchFamily="18" charset="0"/>
                <a:ea typeface="Cambria" panose="02040503050406030204" pitchFamily="18" charset="0"/>
              </a:rPr>
              <a:t>---If you are not CURRENTLY taking a credit course – you must reapply</a:t>
            </a:r>
          </a:p>
          <a:p>
            <a:r>
              <a:rPr lang="en-US" sz="3000" dirty="0">
                <a:latin typeface="Cambria" panose="02040503050406030204" pitchFamily="18" charset="0"/>
                <a:ea typeface="Cambria" panose="02040503050406030204" pitchFamily="18" charset="0"/>
              </a:rPr>
              <a:t>---Spring 2024 or Fall 2024 students – do not need to reapply</a:t>
            </a: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483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523" y="198507"/>
            <a:ext cx="857734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Packet: Process &amp; Timeline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565" y="905232"/>
            <a:ext cx="1126886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available now,  on the program webpage: </a:t>
            </a:r>
          </a:p>
          <a:p>
            <a:r>
              <a:rPr lang="en-US" sz="2800" dirty="0">
                <a:highlight>
                  <a:srgbClr val="FFFF00"/>
                </a:highlight>
                <a:hlinkClick r:id="rId2"/>
              </a:rPr>
              <a:t>MA 201/201A: Medical Assistant Program (redwoods.edu)</a:t>
            </a:r>
            <a:endParaRPr lang="en-US" sz="2800" b="1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 deadline– December 6</a:t>
            </a:r>
            <a:r>
              <a:rPr lang="en-US" sz="2800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at 12pm</a:t>
            </a:r>
            <a:endParaRPr lang="en-US" sz="2600" b="1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 MUST include:</a:t>
            </a:r>
          </a:p>
          <a:p>
            <a:pPr>
              <a:lnSpc>
                <a:spcPct val="100000"/>
              </a:lnSpc>
            </a:pPr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 forms and/or instructions are all on the program webpage.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Completed Medical Assistant Application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Completed Background Check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High School Diploma, Transcripts or Equivalency	 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17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523" y="198507"/>
            <a:ext cx="877131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 Process &amp; Timeline II</a:t>
            </a:r>
          </a:p>
        </p:txBody>
      </p:sp>
      <p:sp>
        <p:nvSpPr>
          <p:cNvPr id="3" name="Rectangle 2"/>
          <p:cNvSpPr/>
          <p:nvPr/>
        </p:nvSpPr>
        <p:spPr>
          <a:xfrm>
            <a:off x="568958" y="1028647"/>
            <a:ext cx="11170490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Applicants drawn via random lottery: December 6</a:t>
            </a:r>
            <a:r>
              <a:rPr lang="en-US" sz="2400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, 2024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No later than December 9</a:t>
            </a:r>
            <a:r>
              <a:rPr lang="en-US" sz="2400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, 2024: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Status letters will be </a:t>
            </a:r>
            <a:r>
              <a:rPr lang="en-US" sz="2400" b="1" u="sng" dirty="0">
                <a:latin typeface="Cambria" panose="02040503050406030204" pitchFamily="18" charset="0"/>
                <a:ea typeface="Cambria" panose="02040503050406030204" pitchFamily="18" charset="0"/>
              </a:rPr>
              <a:t>mailed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to the address provided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Email notifications will also be sent</a:t>
            </a:r>
          </a:p>
          <a:p>
            <a:pPr lvl="1">
              <a:lnSpc>
                <a:spcPct val="150000"/>
              </a:lnSpc>
            </a:pPr>
            <a:endParaRPr lang="en-US" sz="7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Accepted students will receive: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Acceptance letter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Add Card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Immunization checklist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Physical Exam Form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		Add Card must be returned to our office by December 20</a:t>
            </a:r>
            <a:r>
              <a:rPr lang="en-US" sz="2000" b="1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, 2024</a:t>
            </a:r>
          </a:p>
          <a:p>
            <a:pPr lvl="1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		If not submitted by deadline, you forfeit your seat in the program</a:t>
            </a:r>
          </a:p>
          <a:p>
            <a:pPr lvl="1"/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sz="2000" b="1" u="sng" dirty="0">
                <a:latin typeface="Cambria" panose="02040503050406030204" pitchFamily="18" charset="0"/>
                <a:ea typeface="Cambria" panose="02040503050406030204" pitchFamily="18" charset="0"/>
              </a:rPr>
              <a:t>Please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notify our office ASAP if you are no longer interested. </a:t>
            </a:r>
          </a:p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22594-E747-97A9-D2BF-9B46F4917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995" y="2802193"/>
            <a:ext cx="3610679" cy="247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673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5408AEE-5B24-A032-ED62-2949B6F1E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713" y="1078185"/>
            <a:ext cx="9564757" cy="3329609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1200"/>
              </a:spcBef>
            </a:pPr>
            <a:endParaRPr lang="en-US" sz="28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spcBef>
                <a:spcPts val="1200"/>
              </a:spcBef>
            </a:pPr>
            <a:r>
              <a:rPr lang="en-US" sz="14400" b="1" u="sng" dirty="0">
                <a:latin typeface="Cambria" panose="02040503050406030204" pitchFamily="18" charset="0"/>
                <a:ea typeface="Cambria" panose="02040503050406030204" pitchFamily="18" charset="0"/>
              </a:rPr>
              <a:t>WAITLISTED STUDENTS</a:t>
            </a:r>
          </a:p>
          <a:p>
            <a:pPr algn="l">
              <a:spcBef>
                <a:spcPts val="1200"/>
              </a:spcBef>
            </a:pPr>
            <a:endParaRPr lang="en-US" sz="80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spcBef>
                <a:spcPts val="1200"/>
              </a:spcBef>
            </a:pPr>
            <a:r>
              <a:rPr lang="en-US" sz="11200" dirty="0">
                <a:latin typeface="Cambria" panose="02040503050406030204" pitchFamily="18" charset="0"/>
                <a:ea typeface="Cambria" panose="02040503050406030204" pitchFamily="18" charset="0"/>
              </a:rPr>
              <a:t>Waitlisted students receive:</a:t>
            </a:r>
          </a:p>
          <a:p>
            <a:pPr marL="1143000" indent="-11430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9600" i="1" dirty="0">
                <a:latin typeface="Cambria" panose="02040503050406030204" pitchFamily="18" charset="0"/>
                <a:ea typeface="Cambria" panose="02040503050406030204" pitchFamily="18" charset="0"/>
              </a:rPr>
              <a:t>Waitlist letter, with their waitlist # (3 of 26, for example)</a:t>
            </a:r>
          </a:p>
          <a:p>
            <a:pPr marL="1143000" indent="-11430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9600" i="1" dirty="0">
                <a:latin typeface="Cambria" panose="02040503050406030204" pitchFamily="18" charset="0"/>
                <a:ea typeface="Cambria" panose="02040503050406030204" pitchFamily="18" charset="0"/>
              </a:rPr>
              <a:t>Immunization checklist</a:t>
            </a:r>
          </a:p>
          <a:p>
            <a:pPr marL="1143000" indent="-11430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9600" i="1" dirty="0">
                <a:latin typeface="Cambria" panose="02040503050406030204" pitchFamily="18" charset="0"/>
                <a:ea typeface="Cambria" panose="02040503050406030204" pitchFamily="18" charset="0"/>
              </a:rPr>
              <a:t>Physical  Exam Form</a:t>
            </a:r>
          </a:p>
          <a:p>
            <a:pPr algn="l">
              <a:spcBef>
                <a:spcPts val="1200"/>
              </a:spcBef>
            </a:pPr>
            <a:endParaRPr lang="en-US" sz="9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spcBef>
                <a:spcPts val="1200"/>
              </a:spcBef>
            </a:pPr>
            <a:r>
              <a:rPr lang="en-US" sz="11200" dirty="0">
                <a:latin typeface="Cambria" panose="02040503050406030204" pitchFamily="18" charset="0"/>
                <a:ea typeface="Cambria" panose="02040503050406030204" pitchFamily="18" charset="0"/>
              </a:rPr>
              <a:t>You will be called if a seat becomes available, in the order you were drawn in the lottery </a:t>
            </a:r>
          </a:p>
          <a:p>
            <a:pPr algn="l">
              <a:spcBef>
                <a:spcPts val="1200"/>
              </a:spcBef>
            </a:pPr>
            <a:endParaRPr lang="en-US" sz="11200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spcBef>
                <a:spcPts val="1200"/>
              </a:spcBef>
            </a:pPr>
            <a:r>
              <a:rPr lang="en-US" sz="11200" b="1" dirty="0">
                <a:latin typeface="Cambria" panose="02040503050406030204" pitchFamily="18" charset="0"/>
                <a:ea typeface="Cambria" panose="02040503050406030204" pitchFamily="18" charset="0"/>
              </a:rPr>
              <a:t>This could even occur during the Mandatory Orientation meeting!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27F0D5-5E23-B080-5D28-303029F5B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278" y="74991"/>
            <a:ext cx="7669696" cy="590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Application Process &amp; Timeline III</a:t>
            </a:r>
          </a:p>
        </p:txBody>
      </p:sp>
    </p:spTree>
    <p:extLst>
      <p:ext uri="{BB962C8B-B14F-4D97-AF65-F5344CB8AC3E}">
        <p14:creationId xmlns:p14="http://schemas.microsoft.com/office/powerpoint/2010/main" val="49698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8978" y="991154"/>
            <a:ext cx="69159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Instructors</a:t>
            </a:r>
          </a:p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Daniel L. Doble, CCMA </a:t>
            </a:r>
          </a:p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James Gordon, RN</a:t>
            </a:r>
          </a:p>
          <a:p>
            <a:r>
              <a:rPr lang="en-US" sz="48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3842" y="275308"/>
            <a:ext cx="5625130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Welcome and Introductions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5329" y="2836444"/>
            <a:ext cx="85634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Adult &amp; Community Education Staff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Amber Cavanaugh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Giselle Cabrero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Lauryn Cortez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Tami Engman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Michele Holper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Jonny Maiullo</a:t>
            </a:r>
          </a:p>
        </p:txBody>
      </p:sp>
    </p:spTree>
    <p:extLst>
      <p:ext uri="{BB962C8B-B14F-4D97-AF65-F5344CB8AC3E}">
        <p14:creationId xmlns:p14="http://schemas.microsoft.com/office/powerpoint/2010/main" val="3840833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612FE725-0AB8-F016-9256-FF9BCEDCD434}"/>
              </a:ext>
            </a:extLst>
          </p:cNvPr>
          <p:cNvSpPr txBox="1">
            <a:spLocks/>
          </p:cNvSpPr>
          <p:nvPr/>
        </p:nvSpPr>
        <p:spPr>
          <a:xfrm>
            <a:off x="487017" y="310965"/>
            <a:ext cx="766969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Some additional tips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76FB31-8B80-D6CC-CBA3-2AEEFCECAB09}"/>
              </a:ext>
            </a:extLst>
          </p:cNvPr>
          <p:cNvSpPr txBox="1"/>
          <p:nvPr/>
        </p:nvSpPr>
        <p:spPr>
          <a:xfrm>
            <a:off x="487017" y="1391478"/>
            <a:ext cx="1121796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We encourage you to submit your immunization records </a:t>
            </a:r>
            <a:r>
              <a:rPr lang="en-US" sz="4400" b="1" u="sng" dirty="0">
                <a:latin typeface="Cambria" panose="02040503050406030204" pitchFamily="18" charset="0"/>
                <a:ea typeface="Cambria" panose="02040503050406030204" pitchFamily="18" charset="0"/>
              </a:rPr>
              <a:t>once you receive</a:t>
            </a:r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 your acceptance or waitlist letter</a:t>
            </a:r>
          </a:p>
          <a:p>
            <a:endParaRPr lang="en-US" sz="4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If you have any questions, reach out to our office as soon as possible! 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675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901" y="2141164"/>
            <a:ext cx="107637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Email: </a:t>
            </a:r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ACE@redwoods.edu</a:t>
            </a:r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Phone: 707-476-4500</a:t>
            </a:r>
          </a:p>
          <a:p>
            <a:pPr algn="ctr"/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Fax: 707-443-3417 </a:t>
            </a:r>
          </a:p>
          <a:p>
            <a:pPr algn="ctr"/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Address: 525 D Street Eureka, CA 95501</a:t>
            </a:r>
          </a:p>
          <a:p>
            <a:pPr algn="ctr"/>
            <a:endParaRPr lang="en-US" sz="4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400" dirty="0">
                <a:latin typeface="Cambria" panose="02040503050406030204" pitchFamily="18" charset="0"/>
                <a:ea typeface="Cambria" panose="02040503050406030204" pitchFamily="18" charset="0"/>
              </a:rPr>
              <a:t>Office is open: Monday – Friday 8:30a-4:30p </a:t>
            </a:r>
          </a:p>
        </p:txBody>
      </p:sp>
      <p:sp>
        <p:nvSpPr>
          <p:cNvPr id="7" name="Rectangle 6"/>
          <p:cNvSpPr/>
          <p:nvPr/>
        </p:nvSpPr>
        <p:spPr>
          <a:xfrm>
            <a:off x="291935" y="604425"/>
            <a:ext cx="3347391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Questions?????</a:t>
            </a:r>
          </a:p>
        </p:txBody>
      </p:sp>
    </p:spTree>
    <p:extLst>
      <p:ext uri="{BB962C8B-B14F-4D97-AF65-F5344CB8AC3E}">
        <p14:creationId xmlns:p14="http://schemas.microsoft.com/office/powerpoint/2010/main" val="170766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84250" y="997836"/>
            <a:ext cx="102235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Why or Why Not Medical Assisting?</a:t>
            </a: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About the program</a:t>
            </a: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Program dates and format</a:t>
            </a: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Costs</a:t>
            </a: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Application packet and process</a:t>
            </a:r>
          </a:p>
        </p:txBody>
      </p:sp>
      <p:sp>
        <p:nvSpPr>
          <p:cNvPr id="9" name="Rectangle 8"/>
          <p:cNvSpPr/>
          <p:nvPr/>
        </p:nvSpPr>
        <p:spPr>
          <a:xfrm>
            <a:off x="321119" y="351505"/>
            <a:ext cx="1664238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3510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504" y="248923"/>
            <a:ext cx="3927294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About the Program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438" y="1006078"/>
            <a:ext cx="11175077" cy="518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Non-credit program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Nationally recognized certification exam taken after end of program.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Program includes:	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Medical Terminology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CPR Class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Front office and back office Medical Assistant skills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Venipuncture and Injection Certification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Basic Healthcare Office Procedures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Clinical Externship at a Local Healthcare Facility</a:t>
            </a:r>
          </a:p>
          <a:p>
            <a:pPr lvl="1"/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Two course Program completed in one semester – MA 201 &amp; MA 201A</a:t>
            </a:r>
          </a:p>
        </p:txBody>
      </p:sp>
    </p:spTree>
    <p:extLst>
      <p:ext uri="{BB962C8B-B14F-4D97-AF65-F5344CB8AC3E}">
        <p14:creationId xmlns:p14="http://schemas.microsoft.com/office/powerpoint/2010/main" val="366820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659" y="302867"/>
            <a:ext cx="7163692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Why or Why Not Medical Assisting?</a:t>
            </a:r>
          </a:p>
        </p:txBody>
      </p:sp>
      <p:sp>
        <p:nvSpPr>
          <p:cNvPr id="3" name="Rectangle 2"/>
          <p:cNvSpPr/>
          <p:nvPr/>
        </p:nvSpPr>
        <p:spPr>
          <a:xfrm>
            <a:off x="628996" y="1133356"/>
            <a:ext cx="109340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May not be for someone if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can’t pass a drug test or criminal background check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don’t like blood, poop, pee, vomit or sick people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are not patient with people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do not like touching people or being touched. </a:t>
            </a:r>
          </a:p>
          <a:p>
            <a:pPr lvl="1"/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For someone if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like working with people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are patient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You can be empathetic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Looking for a great career as a Medical Assistant or in the Healthcare Industry</a:t>
            </a:r>
          </a:p>
        </p:txBody>
      </p:sp>
    </p:spTree>
    <p:extLst>
      <p:ext uri="{BB962C8B-B14F-4D97-AF65-F5344CB8AC3E}">
        <p14:creationId xmlns:p14="http://schemas.microsoft.com/office/powerpoint/2010/main" val="126973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88" y="100720"/>
            <a:ext cx="10515600" cy="85774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Demands of the Medical Assisting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474"/>
            <a:ext cx="10515600" cy="4927715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Most students find it difficult to work more than part time.</a:t>
            </a:r>
          </a:p>
          <a:p>
            <a:pPr lvl="1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Clinical scheduling, assignments, etc. cannot be altered due to an individuals outside employment.</a:t>
            </a:r>
          </a:p>
          <a:p>
            <a:pPr lvl="1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Personal life issues need to be in balance to be successful in the program.</a:t>
            </a:r>
          </a:p>
          <a:p>
            <a:pPr lvl="2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Reliable transportation</a:t>
            </a:r>
          </a:p>
          <a:p>
            <a:pPr lvl="2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Reliable childcare (if applicable)</a:t>
            </a:r>
          </a:p>
          <a:p>
            <a:pPr lvl="2"/>
            <a:r>
              <a:rPr lang="en-US" sz="2600" dirty="0">
                <a:latin typeface="Cambria" panose="02040503050406030204" pitchFamily="18" charset="0"/>
                <a:ea typeface="Cambria" panose="02040503050406030204" pitchFamily="18" charset="0"/>
              </a:rPr>
              <a:t>Ability to be punctual to assigned classes and clinical locations. </a:t>
            </a:r>
          </a:p>
          <a:p>
            <a:pPr lvl="3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Tardiness is not an acceptable performance standard in the professional world, or for this program.</a:t>
            </a:r>
          </a:p>
          <a:p>
            <a:pPr lvl="2"/>
            <a:endParaRPr lang="en-US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2" indent="0">
              <a:buNone/>
            </a:pP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If you have any hesitations about your ability to commit to this program, please contact our office.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2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993" y="152879"/>
            <a:ext cx="9144000" cy="57423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000" b="1" u="sng" dirty="0">
                <a:latin typeface="Cambria" panose="02040503050406030204" pitchFamily="18" charset="0"/>
                <a:ea typeface="Cambria" panose="02040503050406030204" pitchFamily="18" charset="0"/>
              </a:rPr>
              <a:t>Demands of the Medical Assisting Program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623" y="1156770"/>
            <a:ext cx="10117157" cy="544281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All Medical Assisting students must possess the following: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Sufficient computer literacy skills to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Conduct internet research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Communicate by email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Create / upload electronic documents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Manage data storage devices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Use web–based instructional materials and applications.</a:t>
            </a:r>
          </a:p>
          <a:p>
            <a:pPr algn="l"/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Those without these skills are strongly encouraged to take one or both of the following courses prior to applying for the program: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EDUC 207 – Getting Started with Computers </a:t>
            </a:r>
          </a:p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EDUC 203 – Getting Started in Online Classes with Canvas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4132" y="1517151"/>
            <a:ext cx="10515600" cy="4927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95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91" y="269266"/>
            <a:ext cx="9349859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Program Dates and Format</a:t>
            </a:r>
          </a:p>
        </p:txBody>
      </p:sp>
      <p:sp>
        <p:nvSpPr>
          <p:cNvPr id="3" name="Rectangle 2"/>
          <p:cNvSpPr/>
          <p:nvPr/>
        </p:nvSpPr>
        <p:spPr>
          <a:xfrm>
            <a:off x="232291" y="915597"/>
            <a:ext cx="1149767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Tuesday, January 14</a:t>
            </a:r>
            <a:r>
              <a:rPr lang="en-U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// 9a-3p: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Mandatory Orientation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January 21</a:t>
            </a:r>
            <a:r>
              <a:rPr lang="en-U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st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– May 14</a:t>
            </a:r>
            <a:r>
              <a:rPr lang="en-US" sz="28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, 2025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Hybrid Class (MA 201)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Online – Lecture: Tuesdays and Thursdays 9a-10a</a:t>
            </a:r>
          </a:p>
          <a:p>
            <a:pPr marL="1828800" lvl="3" indent="-457200">
              <a:buFont typeface="Wingdings" panose="05000000000000000000" pitchFamily="2" charset="2"/>
              <a:buChar char="Ø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Technology Requirements: Computer with high-speed internet connection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Labs &amp; Exams – Face to Face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Labs: Mondays and Wednesdays 9a-5p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Midterm, Final &amp; NHA Exam</a:t>
            </a:r>
          </a:p>
          <a:p>
            <a:pPr lvl="2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Location: 525 D Street, Eureka</a:t>
            </a:r>
          </a:p>
          <a:p>
            <a:pPr lvl="2"/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Clinical Externship: MA 201A: 144 hours (18 days)</a:t>
            </a:r>
          </a:p>
          <a:p>
            <a:pPr marL="1371600" lvl="2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March/April 2025 – actual dates tba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National Certification Exam 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May 14</a:t>
            </a:r>
            <a:r>
              <a:rPr lang="en-US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3149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242" y="239018"/>
            <a:ext cx="4720331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Mandatory Orientation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57242" y="1244880"/>
            <a:ext cx="1135051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Tuesday, January 14th, 2025, 9a-3p</a:t>
            </a:r>
          </a:p>
          <a:p>
            <a:pPr lvl="1"/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	Review of expectations and guidelines</a:t>
            </a:r>
          </a:p>
          <a:p>
            <a:pPr lvl="1"/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	Textbooks, study materials handed out</a:t>
            </a:r>
          </a:p>
          <a:p>
            <a:pPr lvl="1"/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3400" dirty="0" err="1">
                <a:latin typeface="Cambria" panose="02040503050406030204" pitchFamily="18" charset="0"/>
                <a:ea typeface="Cambria" panose="02040503050406030204" pitchFamily="18" charset="0"/>
              </a:rPr>
              <a:t>MyCRPortal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 overview, NHA account set-up</a:t>
            </a:r>
          </a:p>
          <a:p>
            <a:pPr lvl="1"/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	Review of documents to be signed electronically</a:t>
            </a:r>
          </a:p>
          <a:p>
            <a:pPr lvl="2"/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Visit vendor for sizing of scrubs</a:t>
            </a:r>
          </a:p>
          <a:p>
            <a:pPr lvl="2"/>
            <a:endParaRPr lang="en-US" sz="3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Waitlisted students who have submitted all required immunizations are </a:t>
            </a:r>
            <a:r>
              <a:rPr lang="en-US" sz="3400" b="1" u="sng" dirty="0">
                <a:latin typeface="Cambria" panose="02040503050406030204" pitchFamily="18" charset="0"/>
                <a:ea typeface="Cambria" panose="02040503050406030204" pitchFamily="18" charset="0"/>
              </a:rPr>
              <a:t>highly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encouraged to attend the mandatory orientation in case a seat opens.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9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9901</TotalTime>
  <Words>1220</Words>
  <Application>Microsoft Office PowerPoint</Application>
  <PresentationFormat>Widescreen</PresentationFormat>
  <Paragraphs>199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Avenir Next LT Pro</vt:lpstr>
      <vt:lpstr>Calibri</vt:lpstr>
      <vt:lpstr>Calibri Light</vt:lpstr>
      <vt:lpstr>Cambria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Demands of the Medical Assisting Program</vt:lpstr>
      <vt:lpstr>Demands of the Medical Assisting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 Process &amp; Timeline III</vt:lpstr>
      <vt:lpstr>PowerPoint Presentation</vt:lpstr>
      <vt:lpstr>PowerPoint Presentation</vt:lpstr>
    </vt:vector>
  </TitlesOfParts>
  <Company>College of the Redwoods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Ratliff, Prudence</dc:creator>
  <cp:lastModifiedBy>Engman, Tami</cp:lastModifiedBy>
  <cp:revision>165</cp:revision>
  <cp:lastPrinted>2023-11-01T18:40:41Z</cp:lastPrinted>
  <dcterms:created xsi:type="dcterms:W3CDTF">2020-10-04T20:29:51Z</dcterms:created>
  <dcterms:modified xsi:type="dcterms:W3CDTF">2024-11-07T00:23:44Z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b65281-30be-477e-ab72-69dd1df6454d_Enabled">
    <vt:lpwstr>true</vt:lpwstr>
  </property>
  <property fmtid="{D5CDD505-2E9C-101B-9397-08002B2CF9AE}" pid="3" name="MSIP_Label_95b65281-30be-477e-ab72-69dd1df6454d_SetDate">
    <vt:lpwstr>2022-10-26T17:38:14Z</vt:lpwstr>
  </property>
  <property fmtid="{D5CDD505-2E9C-101B-9397-08002B2CF9AE}" pid="4" name="MSIP_Label_95b65281-30be-477e-ab72-69dd1df6454d_Method">
    <vt:lpwstr>Standard</vt:lpwstr>
  </property>
  <property fmtid="{D5CDD505-2E9C-101B-9397-08002B2CF9AE}" pid="5" name="MSIP_Label_95b65281-30be-477e-ab72-69dd1df6454d_Name">
    <vt:lpwstr>defa4170-0d19-0005-0004-bc88714345d2</vt:lpwstr>
  </property>
  <property fmtid="{D5CDD505-2E9C-101B-9397-08002B2CF9AE}" pid="6" name="MSIP_Label_95b65281-30be-477e-ab72-69dd1df6454d_SiteId">
    <vt:lpwstr>8c90edff-0a72-43a7-9568-3eb28b3c8f82</vt:lpwstr>
  </property>
  <property fmtid="{D5CDD505-2E9C-101B-9397-08002B2CF9AE}" pid="7" name="MSIP_Label_95b65281-30be-477e-ab72-69dd1df6454d_ActionId">
    <vt:lpwstr>93129655-13f2-42e6-b139-eeb5d59e07e5</vt:lpwstr>
  </property>
  <property fmtid="{D5CDD505-2E9C-101B-9397-08002B2CF9AE}" pid="8" name="MSIP_Label_95b65281-30be-477e-ab72-69dd1df6454d_ContentBits">
    <vt:lpwstr>0</vt:lpwstr>
  </property>
</Properties>
</file>