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62" r:id="rId7"/>
    <p:sldId id="263" r:id="rId8"/>
    <p:sldId id="287" r:id="rId9"/>
    <p:sldId id="273" r:id="rId10"/>
    <p:sldId id="266" r:id="rId11"/>
    <p:sldId id="285" r:id="rId12"/>
    <p:sldId id="284" r:id="rId13"/>
    <p:sldId id="279" r:id="rId14"/>
    <p:sldId id="258" r:id="rId15"/>
    <p:sldId id="272" r:id="rId16"/>
    <p:sldId id="260" r:id="rId17"/>
    <p:sldId id="270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D3A539-42A0-030D-E1FC-A6EAC7F9883D}" v="2" dt="2026-06-10T17:18:38.296"/>
    <p1510:client id="{12089F6A-566C-CF17-F8C3-A1639FCAD2D9}" v="685" dt="2026-06-10T21:33:39.519"/>
    <p1510:client id="{42C30EA0-7482-E3DF-2252-FA79FEA514F3}" v="81" dt="2026-06-10T22:37:45.6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3" autoAdjust="0"/>
    <p:restoredTop sz="92489" autoAdjust="0"/>
  </p:normalViewPr>
  <p:slideViewPr>
    <p:cSldViewPr>
      <p:cViewPr>
        <p:scale>
          <a:sx n="66" d="100"/>
          <a:sy n="66" d="100"/>
        </p:scale>
        <p:origin x="1497" y="-25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7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2"/>
    </p:cViewPr>
  </p:sorter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slide" Target="slides/slide9.xml" Id="rId13" /><Relationship Type="http://schemas.openxmlformats.org/officeDocument/2006/relationships/slide" Target="slides/slide14.xml" Id="rId18" /><Relationship Type="http://schemas.microsoft.com/office/2015/10/relationships/revisionInfo" Target="revisionInfo.xml" Id="rId26" /><Relationship Type="http://schemas.openxmlformats.org/officeDocument/2006/relationships/customXml" Target="../customXml/item3.xml" Id="rId3" /><Relationship Type="http://schemas.openxmlformats.org/officeDocument/2006/relationships/presProps" Target="presProps.xml" Id="rId21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slide" Target="slides/slide13.xml" Id="rId17" /><Relationship Type="http://schemas.openxmlformats.org/officeDocument/2006/relationships/customXml" Target="../customXml/item2.xml" Id="rId2" /><Relationship Type="http://schemas.openxmlformats.org/officeDocument/2006/relationships/slide" Target="slides/slide12.xml" Id="rId16" /><Relationship Type="http://schemas.openxmlformats.org/officeDocument/2006/relationships/handoutMaster" Target="handoutMasters/handoutMaster1.xml" Id="rId20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tableStyles" Target="tableStyles.xml" Id="rId24" /><Relationship Type="http://schemas.openxmlformats.org/officeDocument/2006/relationships/slide" Target="slides/slide1.xml" Id="rId5" /><Relationship Type="http://schemas.openxmlformats.org/officeDocument/2006/relationships/slide" Target="slides/slide11.xml" Id="rId15" /><Relationship Type="http://schemas.openxmlformats.org/officeDocument/2006/relationships/theme" Target="theme/theme1.xml" Id="rId23" /><Relationship Type="http://schemas.openxmlformats.org/officeDocument/2006/relationships/slide" Target="slides/slide6.xml" Id="rId10" /><Relationship Type="http://schemas.openxmlformats.org/officeDocument/2006/relationships/notesMaster" Target="notesMasters/notesMaster1.xml" Id="rId19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10.xml" Id="rId14" /><Relationship Type="http://schemas.openxmlformats.org/officeDocument/2006/relationships/viewProps" Target="viewProps.xml" Id="rId22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80" cy="466578"/>
          </a:xfrm>
          <a:prstGeom prst="rect">
            <a:avLst/>
          </a:prstGeom>
        </p:spPr>
        <p:txBody>
          <a:bodyPr vert="horz" lIns="92636" tIns="46318" rIns="92636" bIns="463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17" y="0"/>
            <a:ext cx="3037680" cy="466578"/>
          </a:xfrm>
          <a:prstGeom prst="rect">
            <a:avLst/>
          </a:prstGeom>
        </p:spPr>
        <p:txBody>
          <a:bodyPr vert="horz" lIns="92636" tIns="46318" rIns="92636" bIns="46318" rtlCol="0"/>
          <a:lstStyle>
            <a:lvl1pPr algn="r">
              <a:defRPr sz="1200"/>
            </a:lvl1pPr>
          </a:lstStyle>
          <a:p>
            <a:fld id="{B9234EB5-5F76-422D-B1D2-27F7BE678837}" type="datetimeFigureOut">
              <a:rPr lang="en-US" smtClean="0"/>
              <a:t>6/10/2026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3"/>
            <a:ext cx="3037680" cy="466578"/>
          </a:xfrm>
          <a:prstGeom prst="rect">
            <a:avLst/>
          </a:prstGeom>
        </p:spPr>
        <p:txBody>
          <a:bodyPr vert="horz" lIns="92636" tIns="46318" rIns="92636" bIns="463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17" y="8829823"/>
            <a:ext cx="3037680" cy="466578"/>
          </a:xfrm>
          <a:prstGeom prst="rect">
            <a:avLst/>
          </a:prstGeom>
        </p:spPr>
        <p:txBody>
          <a:bodyPr vert="horz" lIns="92636" tIns="46318" rIns="92636" bIns="46318" rtlCol="0" anchor="b"/>
          <a:lstStyle>
            <a:lvl1pPr algn="r">
              <a:defRPr sz="1200"/>
            </a:lvl1pPr>
          </a:lstStyle>
          <a:p>
            <a:fld id="{CD0C701C-356C-4D3C-AF12-C55D2D2BCD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934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081" y="1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1FD5B5BA-AE64-4873-A716-5AC52ABA252F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6" y="4473813"/>
            <a:ext cx="5609588" cy="3660537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312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081" y="8830312"/>
            <a:ext cx="3037735" cy="466088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2FE32D70-F21D-4119-9055-3064AF06F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53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32D70-F21D-4119-9055-3064AF06F9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6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Folder Doc – Schedule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32D70-F21D-4119-9055-3064AF06F9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91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Pre-Class – 2 maps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32D70-F21D-4119-9055-3064AF06F9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0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Document – do in this order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32D70-F21D-4119-9055-3064AF06F9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52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Folder – Sponsorship Opp and Sponsor Detail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32D70-F21D-4119-9055-3064AF06F9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0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Folder Doc –NelNet info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E32D70-F21D-4119-9055-3064AF06F9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17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3C00-1E6A-4778-8E10-D336CBFFDAA7}" type="datetimeFigureOut">
              <a:rPr lang="en-US" smtClean="0"/>
              <a:t>6/10/2026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2DA0-8061-462D-96FE-AB994F9CCD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3C00-1E6A-4778-8E10-D336CBFFDAA7}" type="datetimeFigureOut">
              <a:rPr lang="en-US" smtClean="0"/>
              <a:t>6/10/2026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2DA0-8061-462D-96FE-AB994F9CCD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3C00-1E6A-4778-8E10-D336CBFFDAA7}" type="datetimeFigureOut">
              <a:rPr lang="en-US" smtClean="0"/>
              <a:t>6/10/2026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2DA0-8061-462D-96FE-AB994F9CCD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3C00-1E6A-4778-8E10-D336CBFFDAA7}" type="datetimeFigureOut">
              <a:rPr lang="en-US" smtClean="0"/>
              <a:t>6/10/2026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2DA0-8061-462D-96FE-AB994F9CCD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3C00-1E6A-4778-8E10-D336CBFFDAA7}" type="datetimeFigureOut">
              <a:rPr lang="en-US" smtClean="0"/>
              <a:t>6/10/2026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2DA0-8061-462D-96FE-AB994F9CCD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3C00-1E6A-4778-8E10-D336CBFFDAA7}" type="datetimeFigureOut">
              <a:rPr lang="en-US" smtClean="0"/>
              <a:t>6/10/2026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2DA0-8061-462D-96FE-AB994F9CCD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3C00-1E6A-4778-8E10-D336CBFFDAA7}" type="datetimeFigureOut">
              <a:rPr lang="en-US" smtClean="0"/>
              <a:t>6/10/2026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2DA0-8061-462D-96FE-AB994F9CCD9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3C00-1E6A-4778-8E10-D336CBFFDAA7}" type="datetimeFigureOut">
              <a:rPr lang="en-US" smtClean="0"/>
              <a:t>6/10/2026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2DA0-8061-462D-96FE-AB994F9CCD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3C00-1E6A-4778-8E10-D336CBFFDAA7}" type="datetimeFigureOut">
              <a:rPr lang="en-US" smtClean="0"/>
              <a:t>6/10/2026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2DA0-8061-462D-96FE-AB994F9CCD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3C00-1E6A-4778-8E10-D336CBFFDAA7}" type="datetimeFigureOut">
              <a:rPr lang="en-US" smtClean="0"/>
              <a:t>6/10/2026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2DA0-8061-462D-96FE-AB994F9CCD9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63C00-1E6A-4778-8E10-D336CBFFDAA7}" type="datetimeFigureOut">
              <a:rPr lang="en-US" smtClean="0"/>
              <a:t>6/10/2026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E2DA0-8061-462D-96FE-AB994F9CCD9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D863C00-1E6A-4778-8E10-D336CBFFDAA7}" type="datetimeFigureOut">
              <a:rPr lang="en-US" smtClean="0"/>
              <a:t>6/10/2026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4BE2DA0-8061-462D-96FE-AB994F9CCD9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ace@redwoods.edu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85" y="3223846"/>
            <a:ext cx="7543800" cy="1524000"/>
          </a:xfrm>
        </p:spPr>
        <p:txBody>
          <a:bodyPr/>
          <a:lstStyle/>
          <a:p>
            <a:pPr algn="ctr"/>
            <a:r>
              <a:rPr lang="en-US" sz="5000" dirty="0">
                <a:latin typeface="Cambria"/>
                <a:ea typeface="Cambria"/>
              </a:rPr>
              <a:t>College of the Redwoods</a:t>
            </a:r>
            <a:br>
              <a:rPr lang="en-US" sz="4800" dirty="0">
                <a:latin typeface="Cambria" panose="02040503050406030204" pitchFamily="18" charset="0"/>
              </a:rPr>
            </a:br>
            <a:r>
              <a:rPr lang="en-US" sz="4800" dirty="0">
                <a:latin typeface="Cambria"/>
                <a:ea typeface="Cambria"/>
              </a:rPr>
              <a:t>Truck Driving </a:t>
            </a:r>
            <a:endParaRPr lang="en-US" sz="3600" dirty="0">
              <a:latin typeface="Cambria"/>
              <a:ea typeface="Cambri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508" y="4752076"/>
            <a:ext cx="7772400" cy="9906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Cambria" panose="02040503050406030204" pitchFamily="18" charset="0"/>
              </a:rPr>
              <a:t>CDL Training Program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0"/>
            <a:ext cx="5638800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86" y="969383"/>
            <a:ext cx="2002714" cy="111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00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914400"/>
          </a:xfrm>
        </p:spPr>
        <p:txBody>
          <a:bodyPr anchor="t">
            <a:noAutofit/>
          </a:bodyPr>
          <a:lstStyle/>
          <a:p>
            <a:pPr algn="ctr"/>
            <a:r>
              <a:rPr lang="en-US" sz="4200" b="1" dirty="0">
                <a:latin typeface="Cambria" panose="02040503050406030204" pitchFamily="18" charset="0"/>
              </a:rPr>
              <a:t>Driving Test at DMV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1447800"/>
            <a:ext cx="8458200" cy="4724400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latin typeface="Cambria" panose="02040503050406030204" pitchFamily="18" charset="0"/>
              </a:rPr>
              <a:t>Program truck is used for the driving test</a:t>
            </a:r>
          </a:p>
          <a:p>
            <a:r>
              <a:rPr lang="en-US" sz="3600" dirty="0">
                <a:latin typeface="Cambria" panose="02040503050406030204" pitchFamily="18" charset="0"/>
              </a:rPr>
              <a:t>Registration for the exam will occur at Orientation</a:t>
            </a:r>
          </a:p>
          <a:p>
            <a:r>
              <a:rPr lang="en-US" sz="3600" dirty="0">
                <a:latin typeface="Cambria"/>
                <a:ea typeface="Cambria"/>
              </a:rPr>
              <a:t>Students are given </a:t>
            </a:r>
            <a:r>
              <a:rPr lang="en-US" sz="3600" b="1" dirty="0">
                <a:latin typeface="Cambria"/>
                <a:ea typeface="Cambria"/>
              </a:rPr>
              <a:t>3</a:t>
            </a:r>
            <a:r>
              <a:rPr lang="en-US" sz="3600" dirty="0">
                <a:latin typeface="Cambria"/>
                <a:ea typeface="Cambria"/>
              </a:rPr>
              <a:t> attempts </a:t>
            </a:r>
            <a:r>
              <a:rPr lang="en-US" sz="3600">
                <a:latin typeface="Cambria"/>
                <a:ea typeface="Cambria"/>
              </a:rPr>
              <a:t>for the</a:t>
            </a:r>
            <a:r>
              <a:rPr lang="en-US" sz="3600" dirty="0">
                <a:latin typeface="Cambria"/>
                <a:ea typeface="Cambria"/>
              </a:rPr>
              <a:t> </a:t>
            </a:r>
            <a:r>
              <a:rPr lang="en-US" sz="3600">
                <a:latin typeface="Cambria"/>
                <a:ea typeface="Cambria"/>
              </a:rPr>
              <a:t>DMV driving test.</a:t>
            </a:r>
          </a:p>
          <a:p>
            <a:pPr marL="320040" lvl="1" indent="0">
              <a:buNone/>
            </a:pPr>
            <a:endParaRPr lang="en-US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619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4078"/>
            <a:ext cx="7620000" cy="685800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</a:rPr>
              <a:t>Program Info and Costs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250990"/>
              </p:ext>
            </p:extLst>
          </p:nvPr>
        </p:nvGraphicFramePr>
        <p:xfrm>
          <a:off x="533400" y="1138757"/>
          <a:ext cx="7848601" cy="4535998"/>
        </p:xfrm>
        <a:graphic>
          <a:graphicData uri="http://schemas.openxmlformats.org/drawingml/2006/table">
            <a:tbl>
              <a:tblPr firstRow="1" firstCol="1" bandRow="1"/>
              <a:tblGrid>
                <a:gridCol w="5340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76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1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u="sng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4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>
                          <a:effectLst/>
                          <a:latin typeface="Cambria"/>
                          <a:ea typeface="Calibri"/>
                          <a:cs typeface="Times New Roman"/>
                        </a:rPr>
                        <a:t>Online Theory Portion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>
                          <a:effectLst/>
                          <a:latin typeface="Cambria"/>
                          <a:ea typeface="Calibri"/>
                          <a:cs typeface="Times New Roman"/>
                        </a:rPr>
                        <a:t>Completion of all lessons is required</a:t>
                      </a:r>
                    </a:p>
                    <a:p>
                      <a:pPr marL="0" marR="0" lvl="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i="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>
                          <a:effectLst/>
                          <a:latin typeface="Cambria"/>
                          <a:ea typeface="Calibri"/>
                          <a:cs typeface="Times New Roman"/>
                        </a:rPr>
                        <a:t>Behind the Wheel Training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Driving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hours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Observation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hours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9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effectLst/>
                          <a:latin typeface="Cambria"/>
                          <a:ea typeface="Calibri"/>
                          <a:cs typeface="Times New Roman"/>
                        </a:rPr>
                        <a:t>DMV Warm-Up &amp; Driving Test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hours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76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* CA requires min 15 hours of behind the wheel training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2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u="none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 marL="0" marR="0" lvl="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u="none">
                          <a:effectLst/>
                          <a:latin typeface="Cambria"/>
                          <a:ea typeface="Calibri"/>
                          <a:cs typeface="Times New Roman"/>
                        </a:rPr>
                        <a:t>Program Costs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>
                          <a:effectLst/>
                          <a:latin typeface="Cambria"/>
                          <a:ea typeface="Calibri"/>
                          <a:cs typeface="Times New Roman"/>
                        </a:rPr>
                        <a:t>Course Fee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  <a:p>
                      <a:pPr marL="0" marR="0" lvl="0" algn="just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>
                          <a:effectLst/>
                          <a:latin typeface="Cambria"/>
                          <a:ea typeface="Calibri"/>
                          <a:cs typeface="Times New Roman"/>
                        </a:rPr>
                        <a:t>Cost Breakdown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$4500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1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/>
                          <a:ea typeface="Calibri"/>
                          <a:cs typeface="Times New Roman"/>
                        </a:rPr>
                        <a:t>DMV Driving Record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$5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1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/>
                          <a:ea typeface="Calibri"/>
                          <a:cs typeface="Times New Roman"/>
                        </a:rPr>
                        <a:t>Class A Permit Test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$95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1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Drug Screen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$150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170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DOT Physical Examination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$100-200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mbria"/>
                          <a:ea typeface="Calibri"/>
                          <a:cs typeface="Times New Roman"/>
                        </a:rPr>
                        <a:t>Truck Driving Total Program Cost (approx.)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$4,785 - $4,950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6620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8153400" cy="5791200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latin typeface="Cambria" panose="02040503050406030204" pitchFamily="18" charset="0"/>
              </a:rPr>
              <a:t>Payment &amp; Funding Confirmation</a:t>
            </a:r>
            <a:endParaRPr lang="en-US" sz="40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</a:rPr>
              <a:t>There are several ways to pay for the program:</a:t>
            </a:r>
            <a:endParaRPr lang="en-US" sz="2000" dirty="0">
              <a:latin typeface="Cambria" panose="020405030504060302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dirty="0">
                <a:latin typeface="Cambria" panose="02040503050406030204" pitchFamily="18" charset="0"/>
              </a:rPr>
              <a:t>Pay in full: Cash, Check, Credit/Debit Card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latin typeface="Cambria"/>
                <a:ea typeface="Cambria"/>
              </a:rPr>
              <a:t>Pay in installments: Nelnet Payment Plan</a:t>
            </a:r>
          </a:p>
          <a:p>
            <a:pPr marL="457200" indent="-457200">
              <a:buFont typeface="+mj-lt"/>
              <a:buAutoNum type="arabicPeriod"/>
            </a:pPr>
            <a:r>
              <a:rPr lang="en-US">
                <a:latin typeface="Cambria"/>
                <a:ea typeface="Cambria"/>
              </a:rPr>
              <a:t>Agency Sponsorships(some examples include)</a:t>
            </a:r>
          </a:p>
          <a:p>
            <a:pPr lvl="1"/>
            <a:r>
              <a:rPr lang="en-US" sz="2400" dirty="0">
                <a:latin typeface="Cambria" panose="02040503050406030204" pitchFamily="18" charset="0"/>
              </a:rPr>
              <a:t>Department of Rehabilitation</a:t>
            </a:r>
            <a:endParaRPr lang="en-US" sz="2000" dirty="0">
              <a:latin typeface="Cambria" panose="02040503050406030204" pitchFamily="18" charset="0"/>
            </a:endParaRPr>
          </a:p>
          <a:p>
            <a:pPr lvl="1"/>
            <a:r>
              <a:rPr lang="en-US" sz="2400" dirty="0">
                <a:latin typeface="Cambria" panose="02040503050406030204" pitchFamily="18" charset="0"/>
              </a:rPr>
              <a:t>VA Benefits</a:t>
            </a:r>
            <a:endParaRPr lang="en-US" sz="2000" dirty="0">
              <a:latin typeface="Cambria" panose="02040503050406030204" pitchFamily="18" charset="0"/>
            </a:endParaRPr>
          </a:p>
          <a:p>
            <a:pPr lvl="1"/>
            <a:r>
              <a:rPr lang="en-US" sz="2400">
                <a:latin typeface="Cambria"/>
                <a:ea typeface="Cambria"/>
              </a:rPr>
              <a:t>Tribal Affiliation</a:t>
            </a:r>
            <a:endParaRPr lang="en-US" sz="2400">
              <a:latin typeface="Cambria" panose="02040503050406030204" pitchFamily="18" charset="0"/>
              <a:ea typeface="Cambria"/>
            </a:endParaRPr>
          </a:p>
          <a:p>
            <a:pPr marL="320040" lvl="1" indent="0">
              <a:buNone/>
            </a:pPr>
            <a:endParaRPr lang="en-US" sz="2400" dirty="0">
              <a:latin typeface="Cambria" panose="020405030504060302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Cambria"/>
                <a:ea typeface="Cambria"/>
              </a:rPr>
              <a:t>We must </a:t>
            </a:r>
            <a:r>
              <a:rPr lang="en-US">
                <a:latin typeface="Cambria"/>
                <a:ea typeface="Cambria"/>
              </a:rPr>
              <a:t> have</a:t>
            </a:r>
            <a:r>
              <a:rPr lang="en-US" dirty="0">
                <a:latin typeface="Cambria"/>
                <a:ea typeface="Cambria"/>
              </a:rPr>
              <a:t> documentation from a sponsoring agency naming you as the person being sponsored for the full cost of </a:t>
            </a:r>
            <a:r>
              <a:rPr lang="en-US">
                <a:latin typeface="Cambria"/>
                <a:ea typeface="Cambria"/>
              </a:rPr>
              <a:t>the program. </a:t>
            </a:r>
            <a:r>
              <a:rPr lang="en-US" b="1">
                <a:latin typeface="Cambria"/>
                <a:ea typeface="Cambria"/>
              </a:rPr>
              <a:t>You </a:t>
            </a:r>
            <a:r>
              <a:rPr lang="en-US" b="1" u="sng">
                <a:latin typeface="Cambria"/>
                <a:ea typeface="Cambria"/>
              </a:rPr>
              <a:t>are not</a:t>
            </a:r>
            <a:r>
              <a:rPr lang="en-US" b="1" dirty="0">
                <a:latin typeface="Cambria"/>
                <a:ea typeface="Cambria"/>
              </a:rPr>
              <a:t> </a:t>
            </a:r>
            <a:r>
              <a:rPr lang="en-US" b="1">
                <a:latin typeface="Cambria"/>
                <a:ea typeface="Cambria"/>
              </a:rPr>
              <a:t>considered a sponsored student if we do not have this documentation.</a:t>
            </a:r>
            <a:endParaRPr lang="en-US" b="1" dirty="0">
              <a:latin typeface="Cambria" panose="02040503050406030204" pitchFamily="18" charset="0"/>
              <a:ea typeface="Cambria"/>
            </a:endParaRPr>
          </a:p>
          <a:p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646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2668" y="403140"/>
            <a:ext cx="67818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Cambria" panose="02040503050406030204" pitchFamily="18" charset="0"/>
              </a:rPr>
              <a:t>Nelnet Payment Plan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8181843"/>
              </p:ext>
            </p:extLst>
          </p:nvPr>
        </p:nvGraphicFramePr>
        <p:xfrm>
          <a:off x="304800" y="1295400"/>
          <a:ext cx="8534400" cy="4680919"/>
        </p:xfrm>
        <a:graphic>
          <a:graphicData uri="http://schemas.openxmlformats.org/drawingml/2006/table">
            <a:tbl>
              <a:tblPr firstRow="1" firstCol="1" bandRow="1"/>
              <a:tblGrid>
                <a:gridCol w="3022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11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78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Program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Truck Driving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8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mbria"/>
                          <a:ea typeface="Calibri"/>
                          <a:cs typeface="Times New Roman"/>
                        </a:rPr>
                        <a:t>Course Fee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$4,500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8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Down Payment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$1,000 PLUS $20 nonrefundable enrollment fee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9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libri"/>
                          <a:cs typeface="Times New Roman"/>
                        </a:rPr>
                        <a:t>Monthly payments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$583.33, 6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Payments automatically processed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on 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the 20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mbria"/>
                          <a:ea typeface="Calibri"/>
                          <a:cs typeface="Times New Roman"/>
                        </a:rPr>
                        <a:t> of each month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90806">
                <a:tc gridSpan="2">
                  <a:txBody>
                    <a:bodyPr/>
                    <a:lstStyle/>
                    <a:p>
                      <a:pPr marL="342900" marR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000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The</a:t>
                      </a:r>
                      <a:r>
                        <a:rPr lang="en-US" sz="2000" baseline="0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 Nelnet Payment Plan must be setup at time of registration.</a:t>
                      </a:r>
                    </a:p>
                    <a:p>
                      <a:pPr marL="342900" marR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000" baseline="0">
                          <a:effectLst/>
                          <a:latin typeface="Cambria"/>
                          <a:ea typeface="Calibri"/>
                          <a:cs typeface="Times New Roman"/>
                        </a:rPr>
                        <a:t>We will provide you with instructions if you select this payment method. </a:t>
                      </a:r>
                      <a:endParaRPr lang="en-US" sz="2000"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000" baseline="0">
                          <a:effectLst/>
                          <a:latin typeface="Cambria"/>
                          <a:ea typeface="Calibri"/>
                          <a:cs typeface="Times New Roman"/>
                        </a:rPr>
                        <a:t>You will not be registered until the payment plan is confirmed.</a:t>
                      </a:r>
                      <a:endParaRPr lang="en-US" sz="20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450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696200" cy="5334000"/>
          </a:xfrm>
        </p:spPr>
        <p:txBody>
          <a:bodyPr anchor="ctr">
            <a:normAutofit/>
          </a:bodyPr>
          <a:lstStyle/>
          <a:p>
            <a:pPr algn="ctr"/>
            <a:r>
              <a:rPr lang="en-US" sz="8000" b="1" i="1" dirty="0">
                <a:latin typeface="Cambria"/>
                <a:ea typeface="Cambria"/>
              </a:rPr>
              <a:t>Questions????</a:t>
            </a:r>
            <a:br>
              <a:rPr lang="en-US" sz="8000" b="1" i="1" dirty="0">
                <a:latin typeface="Cambria" panose="02040503050406030204" pitchFamily="18" charset="0"/>
              </a:rPr>
            </a:br>
            <a:br>
              <a:rPr lang="en-US" sz="5000" b="1" i="1" dirty="0">
                <a:latin typeface="Cambria" panose="02040503050406030204" pitchFamily="18" charset="0"/>
              </a:rPr>
            </a:br>
            <a:r>
              <a:rPr lang="en-US" sz="2800" b="1" i="1" dirty="0">
                <a:latin typeface="Cambria"/>
                <a:ea typeface="Cambria"/>
              </a:rPr>
              <a:t>707-476-4500  //  </a:t>
            </a:r>
            <a:r>
              <a:rPr lang="en-US" sz="2800" b="1" i="1" dirty="0">
                <a:latin typeface="Cambria"/>
                <a:ea typeface="Cambria"/>
                <a:hlinkClick r:id="rId2"/>
              </a:rPr>
              <a:t>ace@redwoods.edu</a:t>
            </a:r>
            <a:br>
              <a:rPr lang="en-US" sz="2800" b="1" i="1" dirty="0">
                <a:latin typeface="Cambria" panose="02040503050406030204" pitchFamily="18" charset="0"/>
              </a:rPr>
            </a:br>
            <a:r>
              <a:rPr lang="en-US" sz="2800" b="1" i="1" dirty="0">
                <a:latin typeface="Cambria"/>
                <a:ea typeface="Cambria"/>
              </a:rPr>
              <a:t>Office Hours: M </a:t>
            </a:r>
            <a:r>
              <a:rPr lang="en-US" sz="2800" b="1" i="1">
                <a:latin typeface="Cambria"/>
                <a:ea typeface="Cambria"/>
              </a:rPr>
              <a:t>– Th   8:30a-4:30p</a:t>
            </a:r>
            <a:endParaRPr lang="en-US" sz="2800" b="1" i="1" dirty="0">
              <a:latin typeface="Cambria"/>
              <a:ea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847517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2857"/>
            <a:ext cx="7772400" cy="838200"/>
          </a:xfrm>
        </p:spPr>
        <p:txBody>
          <a:bodyPr>
            <a:noAutofit/>
          </a:bodyPr>
          <a:lstStyle/>
          <a:p>
            <a:r>
              <a:rPr lang="en-US" sz="4200" b="1" dirty="0">
                <a:latin typeface="Cambria" panose="02040503050406030204" pitchFamily="18" charset="0"/>
              </a:rPr>
              <a:t>Informational Meeting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4864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i="1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sz="2800" dirty="0"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237" y="1271557"/>
            <a:ext cx="2443163" cy="4419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B12359-AE48-5026-EFDE-D20CB9E19095}"/>
              </a:ext>
            </a:extLst>
          </p:cNvPr>
          <p:cNvSpPr txBox="1"/>
          <p:nvPr/>
        </p:nvSpPr>
        <p:spPr>
          <a:xfrm>
            <a:off x="228599" y="1219200"/>
            <a:ext cx="6243637" cy="40626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000" dirty="0">
                <a:latin typeface="Cambria"/>
                <a:ea typeface="Cambria"/>
              </a:rPr>
              <a:t>Program </a:t>
            </a:r>
            <a:r>
              <a:rPr lang="en-US" sz="3000">
                <a:latin typeface="Cambria"/>
                <a:ea typeface="Cambria"/>
              </a:rPr>
              <a:t>dates/location</a:t>
            </a:r>
          </a:p>
          <a:p>
            <a:pPr marL="457200" indent="-45720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000">
                <a:latin typeface="Cambria"/>
                <a:ea typeface="Cambria"/>
              </a:rPr>
              <a:t>Application Packet Requirements</a:t>
            </a:r>
            <a:endParaRPr lang="en-US" sz="30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Alcohol/Drug Screening</a:t>
            </a:r>
          </a:p>
          <a:p>
            <a:pPr marL="457200" indent="-45720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Lottery Drawing </a:t>
            </a:r>
          </a:p>
          <a:p>
            <a:pPr marL="457200" indent="-45720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Mandatory Orientation</a:t>
            </a:r>
          </a:p>
          <a:p>
            <a:pPr marL="457200" indent="-45720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Driving Test at DMV</a:t>
            </a:r>
          </a:p>
          <a:p>
            <a:pPr marL="457200" indent="-45720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000">
                <a:latin typeface="Cambria"/>
                <a:ea typeface="Cambria"/>
              </a:rPr>
              <a:t>Costs/How to pay</a:t>
            </a:r>
          </a:p>
          <a:p>
            <a:pPr marL="457200" indent="-457200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Questions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5635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037" y="413183"/>
            <a:ext cx="6781800" cy="762000"/>
          </a:xfrm>
        </p:spPr>
        <p:txBody>
          <a:bodyPr anchor="t">
            <a:normAutofit/>
          </a:bodyPr>
          <a:lstStyle/>
          <a:p>
            <a:pPr algn="ctr"/>
            <a:r>
              <a:rPr lang="en-US" sz="4200" b="1" dirty="0">
                <a:latin typeface="Cambria" panose="02040503050406030204" pitchFamily="18" charset="0"/>
              </a:rPr>
              <a:t>Program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702" y="904755"/>
            <a:ext cx="7924800" cy="3505200"/>
          </a:xfrm>
        </p:spPr>
        <p:txBody>
          <a:bodyPr anchor="t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July 10</a:t>
            </a:r>
            <a:r>
              <a:rPr lang="en-US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th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– August 7th, 2026</a:t>
            </a:r>
            <a:endParaRPr lang="en-US"/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>
                <a:latin typeface="Cambria"/>
                <a:ea typeface="Cambria"/>
              </a:rPr>
              <a:t>4-week session</a:t>
            </a:r>
          </a:p>
          <a:p>
            <a:pPr marL="0" indent="0" algn="ctr">
              <a:buNone/>
            </a:pPr>
            <a:r>
              <a:rPr lang="en-US" sz="3200" b="1">
                <a:latin typeface="Cambria"/>
                <a:ea typeface="Cambria"/>
              </a:rPr>
              <a:t>Behind the Wheel Training</a:t>
            </a:r>
          </a:p>
          <a:p>
            <a:pPr marL="0" indent="0" algn="ctr">
              <a:buNone/>
            </a:pPr>
            <a:r>
              <a:rPr lang="en-US" sz="2800">
                <a:latin typeface="Cambria"/>
                <a:ea typeface="Cambria"/>
              </a:rPr>
              <a:t>Driving/Observation Sessions*</a:t>
            </a:r>
            <a:b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>
                <a:latin typeface="Cambria"/>
                <a:ea typeface="Cambria"/>
              </a:rPr>
              <a:t>Monday - Friday</a:t>
            </a:r>
            <a:br>
              <a:rPr lang="en-US" sz="2800" dirty="0">
                <a:latin typeface="Cambria"/>
                <a:ea typeface="Cambria"/>
              </a:rPr>
            </a:br>
            <a:r>
              <a:rPr lang="en-US" sz="2800" dirty="0">
                <a:latin typeface="Cambria"/>
                <a:ea typeface="Cambria"/>
              </a:rPr>
              <a:t>7:00a – 11:00a  </a:t>
            </a:r>
            <a:r>
              <a:rPr lang="en-US" sz="2800" b="1" dirty="0">
                <a:latin typeface="Cambria"/>
                <a:ea typeface="Cambria"/>
              </a:rPr>
              <a:t>or</a:t>
            </a:r>
            <a:r>
              <a:rPr lang="en-US" sz="2800" dirty="0">
                <a:latin typeface="Cambria"/>
                <a:ea typeface="Cambria"/>
              </a:rPr>
              <a:t> 1:00p – 4:00p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>
                <a:latin typeface="Cambria"/>
                <a:ea typeface="Cambria"/>
              </a:rPr>
              <a:t>*session timing subject to change</a:t>
            </a:r>
            <a:endParaRPr lang="en-US" sz="1800" dirty="0">
              <a:latin typeface="Cambria"/>
              <a:ea typeface="Cambri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411" y="4408136"/>
            <a:ext cx="3124200" cy="174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43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467600" cy="7620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latin typeface="Cambria" panose="02040503050406030204" pitchFamily="18" charset="0"/>
              </a:rPr>
              <a:t>Program Location(s)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696200" cy="464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200" b="1" u="sng">
                <a:latin typeface="Cambria"/>
                <a:ea typeface="Cambria"/>
              </a:rPr>
              <a:t>Online Theory Portion</a:t>
            </a:r>
            <a:endParaRPr lang="en-US" sz="3600" u="sng">
              <a:latin typeface="Cambria"/>
              <a:ea typeface="Cambria"/>
              <a:cs typeface="Times New Roman"/>
            </a:endParaRPr>
          </a:p>
          <a:p>
            <a:pPr marL="0" indent="0" algn="ctr">
              <a:buNone/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Entry Level Driver Training (ELDT)</a:t>
            </a:r>
          </a:p>
          <a:p>
            <a:pPr marL="0" indent="0" algn="ctr">
              <a:buNone/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Weekly lessons to complete</a:t>
            </a:r>
          </a:p>
          <a:p>
            <a:pPr marL="0" indent="0" algn="ctr">
              <a:buNone/>
            </a:pPr>
            <a:r>
              <a:rPr lang="en-US" sz="4200" b="1" u="sng">
                <a:latin typeface="Cambria"/>
                <a:ea typeface="Cambria"/>
              </a:rPr>
              <a:t>Behind the Wheel Training</a:t>
            </a:r>
            <a:endParaRPr lang="en-US" sz="4200" b="1" u="sng">
              <a:latin typeface="Cambria" panose="02040503050406030204" pitchFamily="18" charset="0"/>
              <a:ea typeface="Cambria"/>
            </a:endParaRPr>
          </a:p>
          <a:p>
            <a:pPr marL="0" indent="0" algn="ctr">
              <a:buNone/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College of the Redwoods – Main Campus</a:t>
            </a:r>
          </a:p>
          <a:p>
            <a:pPr marL="0" indent="0" algn="ctr">
              <a:buNone/>
            </a:pPr>
            <a:r>
              <a:rPr lang="en-US" sz="3000" dirty="0">
                <a:latin typeface="Cambria" panose="02040503050406030204" pitchFamily="18" charset="0"/>
                <a:ea typeface="Cambria" panose="02040503050406030204" pitchFamily="18" charset="0"/>
              </a:rPr>
              <a:t>7351 Tompkins Hill Road</a:t>
            </a:r>
          </a:p>
        </p:txBody>
      </p:sp>
    </p:spTree>
    <p:extLst>
      <p:ext uri="{BB962C8B-B14F-4D97-AF65-F5344CB8AC3E}">
        <p14:creationId xmlns:p14="http://schemas.microsoft.com/office/powerpoint/2010/main" val="2776919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3460D-541C-E68C-03C6-A94268D2E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-533400"/>
            <a:ext cx="7543800" cy="16002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atin typeface="Cambria" panose="02040503050406030204" pitchFamily="18" charset="0"/>
                <a:ea typeface="Cambria" panose="02040503050406030204" pitchFamily="18" charset="0"/>
              </a:rPr>
              <a:t>Process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051B5-02E0-1DEE-E8A2-FA7DCD278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5900"/>
            <a:ext cx="8001000" cy="5067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>
                <a:solidFill>
                  <a:schemeClr val="tx1"/>
                </a:solidFill>
                <a:latin typeface="Cambria"/>
                <a:ea typeface="Cambria"/>
              </a:rPr>
              <a:t>Informational Meeting </a:t>
            </a:r>
            <a:r>
              <a:rPr lang="en-US">
                <a:solidFill>
                  <a:schemeClr val="tx1"/>
                </a:solidFill>
                <a:latin typeface="Cambria"/>
                <a:ea typeface="Cambria"/>
              </a:rPr>
              <a:t>6/10/26</a:t>
            </a:r>
          </a:p>
          <a:p>
            <a:pPr marL="0" indent="0">
              <a:buNone/>
            </a:pPr>
            <a:r>
              <a:rPr lang="en-US" sz="4400">
                <a:solidFill>
                  <a:schemeClr val="tx1"/>
                </a:solidFill>
                <a:latin typeface="Cambria"/>
                <a:ea typeface="Cambria"/>
              </a:rPr>
              <a:t>Application Period </a:t>
            </a:r>
            <a:r>
              <a:rPr lang="en-US">
                <a:solidFill>
                  <a:schemeClr val="tx1"/>
                </a:solidFill>
                <a:latin typeface="Cambria"/>
                <a:ea typeface="Cambria"/>
              </a:rPr>
              <a:t>6/10 - 7/6/26</a:t>
            </a:r>
          </a:p>
          <a:p>
            <a:pPr marL="0" indent="0">
              <a:buNone/>
            </a:pPr>
            <a:r>
              <a:rPr lang="en-US" sz="4400">
                <a:solidFill>
                  <a:schemeClr val="tx1"/>
                </a:solidFill>
                <a:latin typeface="Cambria"/>
                <a:ea typeface="Cambria"/>
              </a:rPr>
              <a:t>Lottery </a:t>
            </a:r>
            <a:r>
              <a:rPr lang="en-US">
                <a:solidFill>
                  <a:schemeClr val="tx1"/>
                </a:solidFill>
                <a:latin typeface="Cambria"/>
                <a:ea typeface="Cambria"/>
              </a:rPr>
              <a:t>7/6/26</a:t>
            </a:r>
            <a:endParaRPr lang="en-US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en-US" sz="4400">
                <a:solidFill>
                  <a:schemeClr val="tx1"/>
                </a:solidFill>
                <a:latin typeface="Cambria"/>
                <a:ea typeface="Cambria"/>
              </a:rPr>
              <a:t>Registration / Payment </a:t>
            </a:r>
            <a:r>
              <a:rPr lang="en-US">
                <a:latin typeface="Cambria"/>
                <a:ea typeface="Cambria"/>
              </a:rPr>
              <a:t>7/8/26</a:t>
            </a:r>
          </a:p>
          <a:p>
            <a:pPr marL="0" indent="0">
              <a:buNone/>
            </a:pPr>
            <a:r>
              <a:rPr lang="en-US" sz="4400">
                <a:latin typeface="Cambria"/>
                <a:ea typeface="Cambria"/>
              </a:rPr>
              <a:t>Program begins </a:t>
            </a:r>
            <a:r>
              <a:rPr lang="en-US">
                <a:latin typeface="Cambria"/>
                <a:ea typeface="Cambria"/>
              </a:rPr>
              <a:t>7/10/26</a:t>
            </a:r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arenR"/>
            </a:pP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+mj-lt"/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878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228600"/>
            <a:ext cx="8610600" cy="1066800"/>
          </a:xfrm>
        </p:spPr>
        <p:txBody>
          <a:bodyPr anchor="t">
            <a:noAutofit/>
          </a:bodyPr>
          <a:lstStyle/>
          <a:p>
            <a:pPr algn="ctr"/>
            <a:r>
              <a:rPr lang="en-US" sz="4200" b="1" dirty="0">
                <a:latin typeface="Cambria" panose="02040503050406030204" pitchFamily="18" charset="0"/>
              </a:rPr>
              <a:t>Application Packet Requirements</a:t>
            </a:r>
            <a:br>
              <a:rPr lang="en-US" sz="3200" dirty="0">
                <a:latin typeface="Cambria" panose="02040503050406030204" pitchFamily="18" charset="0"/>
              </a:rPr>
            </a:br>
            <a:r>
              <a:rPr lang="en-US" sz="3200" dirty="0">
                <a:highlight>
                  <a:srgbClr val="FFFF00"/>
                </a:highlight>
                <a:latin typeface="Cambria" panose="02040503050406030204" pitchFamily="18" charset="0"/>
              </a:rPr>
              <a:t>All Due by Monday July 6</a:t>
            </a:r>
            <a:r>
              <a:rPr lang="en-US" sz="3200" baseline="30000" dirty="0">
                <a:highlight>
                  <a:srgbClr val="FFFF00"/>
                </a:highlight>
                <a:latin typeface="Cambria" panose="02040503050406030204" pitchFamily="18" charset="0"/>
              </a:rPr>
              <a:t>th</a:t>
            </a:r>
            <a:r>
              <a:rPr lang="en-US" sz="3200" dirty="0">
                <a:highlight>
                  <a:srgbClr val="FFFF00"/>
                </a:highlight>
                <a:latin typeface="Cambria" panose="02040503050406030204" pitchFamily="18" charset="0"/>
              </a:rPr>
              <a:t> at 4:00pm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953500" cy="5105400"/>
          </a:xfrm>
        </p:spPr>
        <p:txBody>
          <a:bodyPr anchor="t">
            <a:normAutofit/>
          </a:bodyPr>
          <a:lstStyle/>
          <a:p>
            <a:pPr lvl="1"/>
            <a:r>
              <a:rPr lang="en-US" sz="2400" dirty="0">
                <a:latin typeface="Cambria"/>
                <a:ea typeface="Cambria"/>
              </a:rPr>
              <a:t>Completed Truck Driving Program Application</a:t>
            </a:r>
          </a:p>
          <a:p>
            <a:pPr lvl="1"/>
            <a:r>
              <a:rPr lang="en-US" sz="2400" dirty="0">
                <a:latin typeface="Cambria"/>
                <a:ea typeface="Cambria"/>
              </a:rPr>
              <a:t>Current California Driver’s License</a:t>
            </a:r>
          </a:p>
          <a:p>
            <a:pPr lvl="1"/>
            <a:r>
              <a:rPr lang="en-US" sz="2400" dirty="0">
                <a:latin typeface="Cambria"/>
                <a:ea typeface="Cambria"/>
              </a:rPr>
              <a:t>DMV Driving Record</a:t>
            </a:r>
          </a:p>
          <a:p>
            <a:pPr lvl="1"/>
            <a:r>
              <a:rPr lang="en-US" sz="2400">
                <a:latin typeface="Cambria"/>
                <a:ea typeface="Cambria"/>
              </a:rPr>
              <a:t>Certified Medical Examiner's Report</a:t>
            </a:r>
            <a:endParaRPr lang="en-US" sz="2400" dirty="0">
              <a:latin typeface="Cambria"/>
              <a:ea typeface="Cambria"/>
            </a:endParaRPr>
          </a:p>
          <a:p>
            <a:pPr lvl="1"/>
            <a:r>
              <a:rPr lang="en-US" sz="2400" dirty="0">
                <a:latin typeface="Cambria"/>
                <a:ea typeface="Cambria"/>
              </a:rPr>
              <a:t>Class A Learners Permit (3 tests)</a:t>
            </a:r>
          </a:p>
          <a:p>
            <a:pPr lvl="3"/>
            <a:r>
              <a:rPr lang="en-US" sz="2000" dirty="0">
                <a:latin typeface="Cambria"/>
                <a:ea typeface="Cambria"/>
              </a:rPr>
              <a:t>General Knowledge, Air Brakes and Combination Vehicles </a:t>
            </a:r>
          </a:p>
          <a:p>
            <a:pPr lvl="1"/>
            <a:r>
              <a:rPr lang="en-US" sz="2400" dirty="0">
                <a:latin typeface="Cambria"/>
                <a:ea typeface="Cambria"/>
              </a:rPr>
              <a:t>Negative Drug Screening – </a:t>
            </a:r>
            <a:r>
              <a:rPr lang="en-US" sz="1800" dirty="0">
                <a:latin typeface="Cambria"/>
                <a:ea typeface="Cambria"/>
              </a:rPr>
              <a:t>details provided by The Green Light, LLC</a:t>
            </a:r>
          </a:p>
          <a:p>
            <a:pPr lvl="1"/>
            <a:r>
              <a:rPr lang="en-US" sz="2400" dirty="0">
                <a:latin typeface="Cambria"/>
                <a:ea typeface="Cambria"/>
              </a:rPr>
              <a:t>Release of Information</a:t>
            </a:r>
          </a:p>
          <a:p>
            <a:pPr lvl="1"/>
            <a:r>
              <a:rPr lang="en-US" sz="2400" dirty="0">
                <a:latin typeface="Cambria"/>
                <a:ea typeface="Cambria"/>
              </a:rPr>
              <a:t>Signed Controlled Substance and Alcohol Policy </a:t>
            </a:r>
          </a:p>
          <a:p>
            <a:pPr lvl="1"/>
            <a:r>
              <a:rPr lang="en-US" sz="2400" dirty="0">
                <a:latin typeface="Cambria"/>
                <a:ea typeface="Cambria"/>
              </a:rPr>
              <a:t>Anticipated Funding Source – </a:t>
            </a:r>
            <a:r>
              <a:rPr lang="en-US" sz="2000" dirty="0">
                <a:latin typeface="Cambria"/>
                <a:ea typeface="Cambria"/>
              </a:rPr>
              <a:t>(If you are being sponsored, a letter from the sponsoring agency is required)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202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533400"/>
            <a:ext cx="9029700" cy="14478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Cambria" panose="02040503050406030204" pitchFamily="18" charset="0"/>
              </a:rPr>
              <a:t>Alcohol / Drug Screening Information</a:t>
            </a:r>
            <a:br>
              <a:rPr lang="en-US" sz="5000" b="1" dirty="0">
                <a:latin typeface="Cambria" panose="02040503050406030204" pitchFamily="18" charset="0"/>
              </a:rPr>
            </a:br>
            <a:endParaRPr lang="en-US" sz="5000" b="1" dirty="0">
              <a:latin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B369AC-9FD7-E8A6-136C-1CA620F7C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233" y="1349614"/>
            <a:ext cx="3576235" cy="46090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4336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97763-EB4A-788B-1920-584A17830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37456"/>
            <a:ext cx="7620000" cy="881743"/>
          </a:xfrm>
        </p:spPr>
        <p:txBody>
          <a:bodyPr>
            <a:normAutofit/>
          </a:bodyPr>
          <a:lstStyle/>
          <a:p>
            <a:pPr algn="ctr"/>
            <a:r>
              <a:rPr lang="en-US" sz="4200" b="1" dirty="0">
                <a:latin typeface="Cambria" panose="02040503050406030204" pitchFamily="18" charset="0"/>
                <a:ea typeface="Cambria" panose="02040503050406030204" pitchFamily="18" charset="0"/>
              </a:rPr>
              <a:t>Lottery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8139A-3AD5-A520-7198-CD69CB879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86543"/>
            <a:ext cx="8458200" cy="5334000"/>
          </a:xfrm>
        </p:spPr>
        <p:txBody>
          <a:bodyPr>
            <a:normAutofit/>
          </a:bodyPr>
          <a:lstStyle/>
          <a:p>
            <a:r>
              <a:rPr lang="en-US" sz="3000">
                <a:latin typeface="Cambria"/>
                <a:ea typeface="Cambria"/>
              </a:rPr>
              <a:t>All completed eligible applications will be entered into the drawing on </a:t>
            </a:r>
            <a:r>
              <a:rPr lang="en-US" sz="3000" b="1">
                <a:latin typeface="Cambria"/>
                <a:ea typeface="Cambria"/>
              </a:rPr>
              <a:t>July 6</a:t>
            </a:r>
            <a:r>
              <a:rPr lang="en-US" sz="2000" b="1" baseline="30000" dirty="0">
                <a:latin typeface="Cambria"/>
                <a:ea typeface="Cambria"/>
              </a:rPr>
              <a:t>th</a:t>
            </a:r>
            <a:endParaRPr lang="en-US" sz="3000" b="1" dirty="0">
              <a:latin typeface="Cambria"/>
              <a:ea typeface="Cambria"/>
            </a:endParaRPr>
          </a:p>
          <a:p>
            <a:r>
              <a:rPr lang="en-US" sz="3000" dirty="0">
                <a:latin typeface="Cambria"/>
                <a:ea typeface="Cambria"/>
              </a:rPr>
              <a:t>Your assigned number for the lottery will be emailed to you if </a:t>
            </a:r>
            <a:r>
              <a:rPr lang="en-US" sz="3000">
                <a:latin typeface="Cambria"/>
                <a:ea typeface="Cambria"/>
              </a:rPr>
              <a:t>your application is eligible. </a:t>
            </a:r>
          </a:p>
          <a:p>
            <a:r>
              <a:rPr lang="en-US" sz="3000" b="1" u="sng">
                <a:latin typeface="Cambria"/>
                <a:ea typeface="Cambria"/>
              </a:rPr>
              <a:t>First 4 numbers drawn</a:t>
            </a:r>
            <a:r>
              <a:rPr lang="en-US" sz="3000">
                <a:latin typeface="Cambria"/>
                <a:ea typeface="Cambria"/>
              </a:rPr>
              <a:t> are accepted into the </a:t>
            </a:r>
            <a:r>
              <a:rPr lang="en-US" sz="3000" dirty="0">
                <a:latin typeface="Cambria"/>
                <a:ea typeface="Cambria"/>
              </a:rPr>
              <a:t>July 2026 session.</a:t>
            </a:r>
          </a:p>
          <a:p>
            <a:r>
              <a:rPr lang="en-US" sz="3200">
                <a:latin typeface="Cambria"/>
                <a:ea typeface="Cambria"/>
              </a:rPr>
              <a:t>Remaining numbers drawn will have “priority </a:t>
            </a:r>
            <a:r>
              <a:rPr lang="en-US" sz="3200" dirty="0">
                <a:latin typeface="Cambria"/>
                <a:ea typeface="Cambria"/>
              </a:rPr>
              <a:t>registration” for the next three sessions being offered.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370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A223B-1586-AB42-3430-A276F363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362200"/>
            <a:ext cx="8530713" cy="4495800"/>
          </a:xfrm>
        </p:spPr>
        <p:txBody>
          <a:bodyPr>
            <a:noAutofit/>
          </a:bodyPr>
          <a:lstStyle/>
          <a:p>
            <a:pPr algn="ctr"/>
            <a:r>
              <a:rPr lang="en-US" sz="4200" b="1" dirty="0">
                <a:latin typeface="Cambria"/>
                <a:ea typeface="Cambria"/>
              </a:rPr>
              <a:t>Mandatory Orientation Meeting</a:t>
            </a:r>
            <a:br>
              <a:rPr lang="en-US" sz="42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600" b="1">
                <a:latin typeface="Cambria"/>
                <a:ea typeface="Cambria"/>
              </a:rPr>
              <a:t>(Lottery Numbers 1-4) </a:t>
            </a:r>
            <a:br>
              <a:rPr lang="en-US" sz="4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Friday, July 10</a:t>
            </a:r>
            <a:r>
              <a:rPr kumimoji="0" lang="en-US" sz="3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, 2026</a:t>
            </a:r>
            <a:b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5:00pm-6:00pm</a:t>
            </a:r>
            <a:b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527 D street, Eureka CA</a:t>
            </a:r>
            <a:b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Room 102</a:t>
            </a:r>
            <a:b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b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3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805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.4|1.6|1.9|1.6|1.8|1.8|1.6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.9|3.5|2.2|1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2870DC7F82864880C9DA3475646A0E" ma:contentTypeVersion="17" ma:contentTypeDescription="Create a new document." ma:contentTypeScope="" ma:versionID="64effea3b7024123199f83fc4deae398">
  <xsd:schema xmlns:xsd="http://www.w3.org/2001/XMLSchema" xmlns:xs="http://www.w3.org/2001/XMLSchema" xmlns:p="http://schemas.microsoft.com/office/2006/metadata/properties" xmlns:ns3="1f346b23-6370-4286-957f-81545331a4f2" xmlns:ns4="f963d92e-a1b2-4bf2-bc45-6c8349c865a7" targetNamespace="http://schemas.microsoft.com/office/2006/metadata/properties" ma:root="true" ma:fieldsID="da16a0e29865cacb0db5a10acf4c89fa" ns3:_="" ns4:_="">
    <xsd:import namespace="1f346b23-6370-4286-957f-81545331a4f2"/>
    <xsd:import namespace="f963d92e-a1b2-4bf2-bc45-6c8349c865a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ObjectDetectorVersions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MediaServiceSystemTag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346b23-6370-4286-957f-81545331a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63d92e-a1b2-4bf2-bc45-6c8349c865a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f346b23-6370-4286-957f-81545331a4f2" xsi:nil="true"/>
  </documentManagement>
</p:properties>
</file>

<file path=customXml/itemProps1.xml><?xml version="1.0" encoding="utf-8"?>
<ds:datastoreItem xmlns:ds="http://schemas.openxmlformats.org/officeDocument/2006/customXml" ds:itemID="{B63CA130-03B6-46B7-A99C-1E3EE9DAA9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FBCCDB-DF7D-44BA-A25A-869CA131B1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346b23-6370-4286-957f-81545331a4f2"/>
    <ds:schemaRef ds:uri="f963d92e-a1b2-4bf2-bc45-6c8349c865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4717F7-46AA-4E5F-89B0-78F40CE6E6A5}">
  <ds:schemaRefs>
    <ds:schemaRef ds:uri="http://purl.org/dc/terms/"/>
    <ds:schemaRef ds:uri="1f346b23-6370-4286-957f-81545331a4f2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f963d92e-a1b2-4bf2-bc45-6c8349c865a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12355</TotalTime>
  <Words>606</Words>
  <Application>Microsoft Office PowerPoint</Application>
  <PresentationFormat>On-screen Show (4:3)</PresentationFormat>
  <Paragraphs>133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NewsPrint</vt:lpstr>
      <vt:lpstr>College of the Redwoods Truck Driving </vt:lpstr>
      <vt:lpstr>Informational Meeting Agenda</vt:lpstr>
      <vt:lpstr>Program Schedule</vt:lpstr>
      <vt:lpstr>Program Location(s)</vt:lpstr>
      <vt:lpstr>Process Overview</vt:lpstr>
      <vt:lpstr>Application Packet Requirements All Due by Monday July 6th at 4:00pm</vt:lpstr>
      <vt:lpstr>Alcohol / Drug Screening Information </vt:lpstr>
      <vt:lpstr>Lottery Overview</vt:lpstr>
      <vt:lpstr>Mandatory Orientation Meeting (Lottery Numbers 1-4)   Friday, July 10th, 2026 5:00pm-6:00pm 527 D street, Eureka CA Room 102    </vt:lpstr>
      <vt:lpstr>Driving Test at DMV</vt:lpstr>
      <vt:lpstr>Program Info and Costs</vt:lpstr>
      <vt:lpstr>PowerPoint Presentation</vt:lpstr>
      <vt:lpstr>Nelnet Payment Plan</vt:lpstr>
      <vt:lpstr>Questions????  707-476-4500  //  ace@redwoods.edu Office Hours: M – Th   8:30a-4:30p</vt:lpstr>
    </vt:vector>
  </TitlesOfParts>
  <Company>Redwoods Community College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College of the Redwoods</dc:creator>
  <cp:lastModifiedBy>Engman, Tami</cp:lastModifiedBy>
  <cp:revision>504</cp:revision>
  <cp:lastPrinted>2026-02-25T17:59:05Z</cp:lastPrinted>
  <dcterms:created xsi:type="dcterms:W3CDTF">2015-06-17T16:25:50Z</dcterms:created>
  <dcterms:modified xsi:type="dcterms:W3CDTF">2026-06-10T22:38:07Z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5b65281-30be-477e-ab72-69dd1df6454d_Enabled">
    <vt:lpwstr>true</vt:lpwstr>
  </property>
  <property fmtid="{D5CDD505-2E9C-101B-9397-08002B2CF9AE}" pid="3" name="MSIP_Label_95b65281-30be-477e-ab72-69dd1df6454d_SetDate">
    <vt:lpwstr>2024-01-31T19:43:59Z</vt:lpwstr>
  </property>
  <property fmtid="{D5CDD505-2E9C-101B-9397-08002B2CF9AE}" pid="4" name="MSIP_Label_95b65281-30be-477e-ab72-69dd1df6454d_Method">
    <vt:lpwstr>Standard</vt:lpwstr>
  </property>
  <property fmtid="{D5CDD505-2E9C-101B-9397-08002B2CF9AE}" pid="5" name="MSIP_Label_95b65281-30be-477e-ab72-69dd1df6454d_Name">
    <vt:lpwstr>defa4170-0d19-0005-0004-bc88714345d2</vt:lpwstr>
  </property>
  <property fmtid="{D5CDD505-2E9C-101B-9397-08002B2CF9AE}" pid="6" name="MSIP_Label_95b65281-30be-477e-ab72-69dd1df6454d_SiteId">
    <vt:lpwstr>8c90edff-0a72-43a7-9568-3eb28b3c8f82</vt:lpwstr>
  </property>
  <property fmtid="{D5CDD505-2E9C-101B-9397-08002B2CF9AE}" pid="7" name="MSIP_Label_95b65281-30be-477e-ab72-69dd1df6454d_ActionId">
    <vt:lpwstr>b3230745-74e1-45f4-a3b2-86b6ea551062</vt:lpwstr>
  </property>
  <property fmtid="{D5CDD505-2E9C-101B-9397-08002B2CF9AE}" pid="8" name="MSIP_Label_95b65281-30be-477e-ab72-69dd1df6454d_ContentBits">
    <vt:lpwstr>0</vt:lpwstr>
  </property>
  <property fmtid="{D5CDD505-2E9C-101B-9397-08002B2CF9AE}" pid="9" name="ContentTypeId">
    <vt:lpwstr>0x010100D82870DC7F82864880C9DA3475646A0E</vt:lpwstr>
  </property>
</Properties>
</file>